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5"/>
  </p:handoutMasterIdLst>
  <p:sldIdLst>
    <p:sldId id="257" r:id="rId2"/>
    <p:sldId id="258" r:id="rId3"/>
    <p:sldId id="266" r:id="rId4"/>
    <p:sldId id="264" r:id="rId5"/>
    <p:sldId id="267" r:id="rId6"/>
    <p:sldId id="259" r:id="rId7"/>
    <p:sldId id="262" r:id="rId8"/>
    <p:sldId id="263" r:id="rId9"/>
    <p:sldId id="268" r:id="rId10"/>
    <p:sldId id="260" r:id="rId11"/>
    <p:sldId id="261" r:id="rId12"/>
    <p:sldId id="265" r:id="rId13"/>
    <p:sldId id="269" r:id="rId14"/>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9" autoAdjust="0"/>
    <p:restoredTop sz="94660"/>
  </p:normalViewPr>
  <p:slideViewPr>
    <p:cSldViewPr snapToGrid="0">
      <p:cViewPr varScale="1">
        <p:scale>
          <a:sx n="116" d="100"/>
          <a:sy n="116" d="100"/>
        </p:scale>
        <p:origin x="120" y="1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9DEB4AC8-EDDE-4DAF-A871-3F96642F82E0}" type="datetimeFigureOut">
              <a:rPr lang="en-GB" smtClean="0"/>
              <a:t>02/05/2016</a:t>
            </a:fld>
            <a:endParaRPr lang="en-GB"/>
          </a:p>
        </p:txBody>
      </p:sp>
      <p:sp>
        <p:nvSpPr>
          <p:cNvPr id="4" name="Footer Placeholder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284CC843-3A4E-4802-9BB7-BC3F55A0F885}" type="slidenum">
              <a:rPr lang="en-GB" smtClean="0"/>
              <a:t>‹#›</a:t>
            </a:fld>
            <a:endParaRPr lang="en-GB"/>
          </a:p>
        </p:txBody>
      </p:sp>
    </p:spTree>
    <p:extLst>
      <p:ext uri="{BB962C8B-B14F-4D97-AF65-F5344CB8AC3E}">
        <p14:creationId xmlns:p14="http://schemas.microsoft.com/office/powerpoint/2010/main" val="329253084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CD545CB-CA77-4942-B10C-486425FD14CE}" type="datetimeFigureOut">
              <a:rPr lang="en-GB" smtClean="0"/>
              <a:t>02/05/2016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EC7021-4AC1-43FC-A0EC-0494969B33A1}" type="slidenum">
              <a:rPr lang="en-GB" smtClean="0"/>
              <a:t>‹#›</a:t>
            </a:fld>
            <a:endParaRPr lang="en-GB"/>
          </a:p>
        </p:txBody>
      </p:sp>
    </p:spTree>
    <p:extLst>
      <p:ext uri="{BB962C8B-B14F-4D97-AF65-F5344CB8AC3E}">
        <p14:creationId xmlns:p14="http://schemas.microsoft.com/office/powerpoint/2010/main" val="1734422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CD545CB-CA77-4942-B10C-486425FD14CE}" type="datetimeFigureOut">
              <a:rPr lang="en-GB" smtClean="0"/>
              <a:t>02/05/2016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EC7021-4AC1-43FC-A0EC-0494969B33A1}" type="slidenum">
              <a:rPr lang="en-GB" smtClean="0"/>
              <a:t>‹#›</a:t>
            </a:fld>
            <a:endParaRPr lang="en-GB"/>
          </a:p>
        </p:txBody>
      </p:sp>
    </p:spTree>
    <p:extLst>
      <p:ext uri="{BB962C8B-B14F-4D97-AF65-F5344CB8AC3E}">
        <p14:creationId xmlns:p14="http://schemas.microsoft.com/office/powerpoint/2010/main" val="2752090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CD545CB-CA77-4942-B10C-486425FD14CE}" type="datetimeFigureOut">
              <a:rPr lang="en-GB" smtClean="0"/>
              <a:t>02/05/2016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EC7021-4AC1-43FC-A0EC-0494969B33A1}" type="slidenum">
              <a:rPr lang="en-GB" smtClean="0"/>
              <a:t>‹#›</a:t>
            </a:fld>
            <a:endParaRPr lang="en-GB"/>
          </a:p>
        </p:txBody>
      </p:sp>
    </p:spTree>
    <p:extLst>
      <p:ext uri="{BB962C8B-B14F-4D97-AF65-F5344CB8AC3E}">
        <p14:creationId xmlns:p14="http://schemas.microsoft.com/office/powerpoint/2010/main" val="432125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CD545CB-CA77-4942-B10C-486425FD14CE}" type="datetimeFigureOut">
              <a:rPr lang="en-GB" smtClean="0"/>
              <a:t>02/05/2016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EC7021-4AC1-43FC-A0EC-0494969B33A1}" type="slidenum">
              <a:rPr lang="en-GB" smtClean="0"/>
              <a:t>‹#›</a:t>
            </a:fld>
            <a:endParaRPr lang="en-GB"/>
          </a:p>
        </p:txBody>
      </p:sp>
    </p:spTree>
    <p:extLst>
      <p:ext uri="{BB962C8B-B14F-4D97-AF65-F5344CB8AC3E}">
        <p14:creationId xmlns:p14="http://schemas.microsoft.com/office/powerpoint/2010/main" val="1921955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CD545CB-CA77-4942-B10C-486425FD14CE}" type="datetimeFigureOut">
              <a:rPr lang="en-GB" smtClean="0"/>
              <a:t>02/05/2016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4EC7021-4AC1-43FC-A0EC-0494969B33A1}" type="slidenum">
              <a:rPr lang="en-GB" smtClean="0"/>
              <a:t>‹#›</a:t>
            </a:fld>
            <a:endParaRPr lang="en-GB"/>
          </a:p>
        </p:txBody>
      </p:sp>
    </p:spTree>
    <p:extLst>
      <p:ext uri="{BB962C8B-B14F-4D97-AF65-F5344CB8AC3E}">
        <p14:creationId xmlns:p14="http://schemas.microsoft.com/office/powerpoint/2010/main" val="2199782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CD545CB-CA77-4942-B10C-486425FD14CE}" type="datetimeFigureOut">
              <a:rPr lang="en-GB" smtClean="0"/>
              <a:t>02/05/2016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4EC7021-4AC1-43FC-A0EC-0494969B33A1}" type="slidenum">
              <a:rPr lang="en-GB" smtClean="0"/>
              <a:t>‹#›</a:t>
            </a:fld>
            <a:endParaRPr lang="en-GB"/>
          </a:p>
        </p:txBody>
      </p:sp>
    </p:spTree>
    <p:extLst>
      <p:ext uri="{BB962C8B-B14F-4D97-AF65-F5344CB8AC3E}">
        <p14:creationId xmlns:p14="http://schemas.microsoft.com/office/powerpoint/2010/main" val="3077369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D545CB-CA77-4942-B10C-486425FD14CE}" type="datetimeFigureOut">
              <a:rPr lang="en-GB" smtClean="0"/>
              <a:t>02/05/2016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4EC7021-4AC1-43FC-A0EC-0494969B33A1}" type="slidenum">
              <a:rPr lang="en-GB" smtClean="0"/>
              <a:t>‹#›</a:t>
            </a:fld>
            <a:endParaRPr lang="en-GB"/>
          </a:p>
        </p:txBody>
      </p:sp>
    </p:spTree>
    <p:extLst>
      <p:ext uri="{BB962C8B-B14F-4D97-AF65-F5344CB8AC3E}">
        <p14:creationId xmlns:p14="http://schemas.microsoft.com/office/powerpoint/2010/main" val="3108186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CD545CB-CA77-4942-B10C-486425FD14CE}" type="datetimeFigureOut">
              <a:rPr lang="en-GB" smtClean="0"/>
              <a:t>02/05/2016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EC7021-4AC1-43FC-A0EC-0494969B33A1}" type="slidenum">
              <a:rPr lang="en-GB" smtClean="0"/>
              <a:t>‹#›</a:t>
            </a:fld>
            <a:endParaRPr lang="en-GB"/>
          </a:p>
        </p:txBody>
      </p:sp>
    </p:spTree>
    <p:extLst>
      <p:ext uri="{BB962C8B-B14F-4D97-AF65-F5344CB8AC3E}">
        <p14:creationId xmlns:p14="http://schemas.microsoft.com/office/powerpoint/2010/main" val="778976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CD545CB-CA77-4942-B10C-486425FD14CE}" type="datetimeFigureOut">
              <a:rPr lang="en-GB" smtClean="0"/>
              <a:t>02/05/2016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EC7021-4AC1-43FC-A0EC-0494969B33A1}" type="slidenum">
              <a:rPr lang="en-GB" smtClean="0"/>
              <a:t>‹#›</a:t>
            </a:fld>
            <a:endParaRPr lang="en-GB"/>
          </a:p>
        </p:txBody>
      </p:sp>
    </p:spTree>
    <p:extLst>
      <p:ext uri="{BB962C8B-B14F-4D97-AF65-F5344CB8AC3E}">
        <p14:creationId xmlns:p14="http://schemas.microsoft.com/office/powerpoint/2010/main" val="1784925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CD545CB-CA77-4942-B10C-486425FD14CE}" type="datetimeFigureOut">
              <a:rPr lang="en-GB" smtClean="0"/>
              <a:t>02/05/2016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EC7021-4AC1-43FC-A0EC-0494969B33A1}" type="slidenum">
              <a:rPr lang="en-GB" smtClean="0"/>
              <a:t>‹#›</a:t>
            </a:fld>
            <a:endParaRPr lang="en-GB"/>
          </a:p>
        </p:txBody>
      </p:sp>
    </p:spTree>
    <p:extLst>
      <p:ext uri="{BB962C8B-B14F-4D97-AF65-F5344CB8AC3E}">
        <p14:creationId xmlns:p14="http://schemas.microsoft.com/office/powerpoint/2010/main" val="2589616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CD545CB-CA77-4942-B10C-486425FD14CE}" type="datetimeFigureOut">
              <a:rPr lang="en-GB" smtClean="0"/>
              <a:t>02/05/2016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EC7021-4AC1-43FC-A0EC-0494969B33A1}" type="slidenum">
              <a:rPr lang="en-GB" smtClean="0"/>
              <a:t>‹#›</a:t>
            </a:fld>
            <a:endParaRPr lang="en-GB"/>
          </a:p>
        </p:txBody>
      </p:sp>
    </p:spTree>
    <p:extLst>
      <p:ext uri="{BB962C8B-B14F-4D97-AF65-F5344CB8AC3E}">
        <p14:creationId xmlns:p14="http://schemas.microsoft.com/office/powerpoint/2010/main" val="3761586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D545CB-CA77-4942-B10C-486425FD14CE}" type="datetimeFigureOut">
              <a:rPr lang="en-GB" smtClean="0"/>
              <a:t>02/05/2016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EC7021-4AC1-43FC-A0EC-0494969B33A1}" type="slidenum">
              <a:rPr lang="en-GB" smtClean="0"/>
              <a:t>‹#›</a:t>
            </a:fld>
            <a:endParaRPr lang="en-GB"/>
          </a:p>
        </p:txBody>
      </p:sp>
    </p:spTree>
    <p:extLst>
      <p:ext uri="{BB962C8B-B14F-4D97-AF65-F5344CB8AC3E}">
        <p14:creationId xmlns:p14="http://schemas.microsoft.com/office/powerpoint/2010/main" val="1874166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Radical social innovation</a:t>
            </a:r>
          </a:p>
        </p:txBody>
      </p:sp>
      <p:sp>
        <p:nvSpPr>
          <p:cNvPr id="3" name="Subtitle 2"/>
          <p:cNvSpPr>
            <a:spLocks noGrp="1"/>
          </p:cNvSpPr>
          <p:nvPr>
            <p:ph type="subTitle" idx="1"/>
          </p:nvPr>
        </p:nvSpPr>
        <p:spPr>
          <a:xfrm>
            <a:off x="1524000" y="3602037"/>
            <a:ext cx="9067800" cy="1665287"/>
          </a:xfrm>
        </p:spPr>
        <p:txBody>
          <a:bodyPr/>
          <a:lstStyle/>
          <a:p>
            <a:r>
              <a:rPr lang="en-GB" b="1" dirty="0">
                <a:solidFill>
                  <a:schemeClr val="bg1">
                    <a:lumMod val="50000"/>
                  </a:schemeClr>
                </a:solidFill>
              </a:rPr>
              <a:t>Julie </a:t>
            </a:r>
            <a:r>
              <a:rPr lang="en-GB" b="1" dirty="0" err="1">
                <a:solidFill>
                  <a:schemeClr val="bg1">
                    <a:lumMod val="50000"/>
                  </a:schemeClr>
                </a:solidFill>
              </a:rPr>
              <a:t>Froud</a:t>
            </a:r>
            <a:r>
              <a:rPr lang="en-GB" b="1" dirty="0">
                <a:solidFill>
                  <a:schemeClr val="bg1">
                    <a:lumMod val="50000"/>
                  </a:schemeClr>
                </a:solidFill>
              </a:rPr>
              <a:t> and Karel Williams, </a:t>
            </a:r>
          </a:p>
          <a:p>
            <a:r>
              <a:rPr lang="en-GB" b="1" dirty="0">
                <a:solidFill>
                  <a:schemeClr val="bg1">
                    <a:lumMod val="50000"/>
                  </a:schemeClr>
                </a:solidFill>
              </a:rPr>
              <a:t>CRESC and Alliance MBS</a:t>
            </a:r>
          </a:p>
          <a:p>
            <a:endParaRPr lang="en-GB" dirty="0"/>
          </a:p>
        </p:txBody>
      </p:sp>
    </p:spTree>
    <p:extLst>
      <p:ext uri="{BB962C8B-B14F-4D97-AF65-F5344CB8AC3E}">
        <p14:creationId xmlns:p14="http://schemas.microsoft.com/office/powerpoint/2010/main" val="510699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Argument: against 'feel good' usage  </a:t>
            </a:r>
            <a:br>
              <a:rPr lang="en-GB" dirty="0"/>
            </a:br>
            <a:r>
              <a:rPr lang="en-GB" dirty="0"/>
              <a:t>and for radical practice of social innovation (SI)</a:t>
            </a:r>
          </a:p>
        </p:txBody>
      </p:sp>
      <p:sp>
        <p:nvSpPr>
          <p:cNvPr id="3" name="Content Placeholder 2"/>
          <p:cNvSpPr>
            <a:spLocks noGrp="1"/>
          </p:cNvSpPr>
          <p:nvPr>
            <p:ph idx="1"/>
          </p:nvPr>
        </p:nvSpPr>
        <p:spPr>
          <a:xfrm>
            <a:off x="838200" y="1817387"/>
            <a:ext cx="10515600" cy="4847024"/>
          </a:xfrm>
        </p:spPr>
        <p:txBody>
          <a:bodyPr/>
          <a:lstStyle/>
          <a:p>
            <a:pPr>
              <a:buFont typeface="Wingdings" panose="05000000000000000000" pitchFamily="2" charset="2"/>
              <a:buChar char="ü"/>
            </a:pPr>
            <a:r>
              <a:rPr lang="en-GB" dirty="0"/>
              <a:t>Against 'feel good' usage where SI is a way of capturing the future + social benefits; mainstream political cross reading from economist’s concept of tech innovation</a:t>
            </a:r>
          </a:p>
          <a:p>
            <a:pPr>
              <a:buFont typeface="Wingdings" panose="05000000000000000000" pitchFamily="2" charset="2"/>
              <a:buChar char="ü"/>
            </a:pPr>
            <a:r>
              <a:rPr lang="en-GB" dirty="0"/>
              <a:t>Radical push back against the undisclosed in feel good : (a) the value of maintenance; (b) the dark side </a:t>
            </a:r>
            <a:r>
              <a:rPr lang="en-GB" dirty="0" err="1"/>
              <a:t>eg</a:t>
            </a:r>
            <a:r>
              <a:rPr lang="en-GB" dirty="0"/>
              <a:t> much financial innovation; (c) formatting without political participation </a:t>
            </a:r>
          </a:p>
          <a:p>
            <a:pPr>
              <a:buFont typeface="Wingdings" panose="05000000000000000000" pitchFamily="2" charset="2"/>
              <a:buChar char="ü"/>
            </a:pPr>
            <a:r>
              <a:rPr lang="en-GB" dirty="0"/>
              <a:t>For Radical SI as a different practice = 'Unger </a:t>
            </a:r>
            <a:r>
              <a:rPr lang="en-GB" dirty="0" err="1"/>
              <a:t>plus'</a:t>
            </a:r>
            <a:r>
              <a:rPr lang="en-GB" dirty="0"/>
              <a:t> i.e. requiring (a) political struggle + mobilisation (b) an experimental programme plus (c) financially + ecologically viable </a:t>
            </a:r>
          </a:p>
        </p:txBody>
      </p:sp>
    </p:spTree>
    <p:extLst>
      <p:ext uri="{BB962C8B-B14F-4D97-AF65-F5344CB8AC3E}">
        <p14:creationId xmlns:p14="http://schemas.microsoft.com/office/powerpoint/2010/main" val="2645274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(1) The mainstream politically acceptable</a:t>
            </a:r>
            <a:br>
              <a:rPr lang="en-GB" b="1" dirty="0"/>
            </a:br>
            <a:r>
              <a:rPr lang="en-GB" b="1" dirty="0"/>
              <a:t>'feel good' concept of social innovation  </a:t>
            </a:r>
          </a:p>
        </p:txBody>
      </p:sp>
    </p:spTree>
    <p:extLst>
      <p:ext uri="{BB962C8B-B14F-4D97-AF65-F5344CB8AC3E}">
        <p14:creationId xmlns:p14="http://schemas.microsoft.com/office/powerpoint/2010/main" val="604767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'Feel good' social innovation </a:t>
            </a:r>
          </a:p>
        </p:txBody>
      </p:sp>
      <p:sp>
        <p:nvSpPr>
          <p:cNvPr id="3" name="Content Placeholder 2"/>
          <p:cNvSpPr>
            <a:spLocks noGrp="1"/>
          </p:cNvSpPr>
          <p:nvPr>
            <p:ph idx="1"/>
          </p:nvPr>
        </p:nvSpPr>
        <p:spPr/>
        <p:txBody>
          <a:bodyPr>
            <a:normAutofit fontScale="92500" lnSpcReduction="20000"/>
          </a:bodyPr>
          <a:lstStyle/>
          <a:p>
            <a:r>
              <a:rPr lang="en-GB" dirty="0"/>
              <a:t>A political read across from the economists’ concept of technical innovation as (by its nature) a good thing: boosts productivity, spreads via market, ex post social benefit outweighs disruption </a:t>
            </a:r>
            <a:r>
              <a:rPr lang="en-GB" dirty="0" err="1"/>
              <a:t>eg</a:t>
            </a:r>
            <a:r>
              <a:rPr lang="en-GB" dirty="0"/>
              <a:t> autos replacing buggies</a:t>
            </a:r>
          </a:p>
          <a:p>
            <a:r>
              <a:rPr lang="en-GB" dirty="0"/>
              <a:t>Feel good SI meets ‘unmet needs’/softening the edges of markets; non-</a:t>
            </a:r>
            <a:r>
              <a:rPr lang="en-GB" dirty="0" err="1"/>
              <a:t>govt</a:t>
            </a:r>
            <a:r>
              <a:rPr lang="en-GB" dirty="0"/>
              <a:t>/ non-market solutions to problems = avoids confronting problems of either; worthy examples of add-ons: empowerment (e.g. fair trade) or para-provision (e.g. micro-finance). NB/ add-on = non-disruptive</a:t>
            </a:r>
          </a:p>
          <a:p>
            <a:r>
              <a:rPr lang="en-GB" dirty="0"/>
              <a:t>Political currency + circulation; rightist cover for retreat of government (e.g. Bloomberg in NY); centrist sweetener e.g. EU (2010) view that SI complements the Lisbon Agenda on knowledge economy; business appeal via Porter and Harvard Business Review world of ‘shared value’ embedding a social mission in corporate culture</a:t>
            </a:r>
          </a:p>
        </p:txBody>
      </p:sp>
    </p:spTree>
    <p:extLst>
      <p:ext uri="{BB962C8B-B14F-4D97-AF65-F5344CB8AC3E}">
        <p14:creationId xmlns:p14="http://schemas.microsoft.com/office/powerpoint/2010/main" val="4180626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(2) Radical push back by focusing on what’s undisclosed in mainstream usage</a:t>
            </a:r>
          </a:p>
        </p:txBody>
      </p:sp>
    </p:spTree>
    <p:extLst>
      <p:ext uri="{BB962C8B-B14F-4D97-AF65-F5344CB8AC3E}">
        <p14:creationId xmlns:p14="http://schemas.microsoft.com/office/powerpoint/2010/main" val="4192636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Radical push back (1) the value of maintenance</a:t>
            </a:r>
          </a:p>
        </p:txBody>
      </p:sp>
      <p:sp>
        <p:nvSpPr>
          <p:cNvPr id="3" name="Content Placeholder 2"/>
          <p:cNvSpPr>
            <a:spLocks noGrp="1"/>
          </p:cNvSpPr>
          <p:nvPr>
            <p:ph idx="1"/>
          </p:nvPr>
        </p:nvSpPr>
        <p:spPr>
          <a:xfrm>
            <a:off x="838200" y="1825624"/>
            <a:ext cx="10515600" cy="4689475"/>
          </a:xfrm>
        </p:spPr>
        <p:txBody>
          <a:bodyPr>
            <a:normAutofit fontScale="92500" lnSpcReduction="10000"/>
          </a:bodyPr>
          <a:lstStyle/>
          <a:p>
            <a:r>
              <a:rPr lang="en-GB" dirty="0"/>
              <a:t>The importance of keeping things going instead of chasing novelty: especially given the non economy of domestic reproduction + the foundational economy of security and welfare critical goods and services consumed by everybody e.g. health and adult care, pipe and cable utilities, schooling </a:t>
            </a:r>
          </a:p>
          <a:p>
            <a:r>
              <a:rPr lang="en-GB" dirty="0"/>
              <a:t>Financialised capitalism is bad at defending  and maintaining many basics e.g. the condition of  electricity generation and distribution in the US or UK, where diesel farms are contracted to provide 650mw of back-up (Guardian 11 </a:t>
            </a:r>
            <a:r>
              <a:rPr lang="en-GB" dirty="0" err="1"/>
              <a:t>dec</a:t>
            </a:r>
            <a:r>
              <a:rPr lang="en-GB" dirty="0"/>
              <a:t> 2015)    </a:t>
            </a:r>
          </a:p>
          <a:p>
            <a:r>
              <a:rPr lang="en-GB" dirty="0"/>
              <a:t>Maintenance is more than repair + </a:t>
            </a:r>
            <a:r>
              <a:rPr lang="en-GB" dirty="0" err="1"/>
              <a:t>Oakeshottian</a:t>
            </a:r>
            <a:r>
              <a:rPr lang="en-GB" dirty="0"/>
              <a:t> conservatism; it is not the opposite of innovation. As in </a:t>
            </a:r>
            <a:r>
              <a:rPr lang="en-GB" i="1" dirty="0"/>
              <a:t>The Leopard,</a:t>
            </a:r>
            <a:r>
              <a:rPr lang="en-GB" dirty="0"/>
              <a:t> very often things have to change so they can stay the same: the test = outcomes + values, not process; and the product = participation, minimum standards etc.</a:t>
            </a:r>
          </a:p>
        </p:txBody>
      </p:sp>
    </p:spTree>
    <p:extLst>
      <p:ext uri="{BB962C8B-B14F-4D97-AF65-F5344CB8AC3E}">
        <p14:creationId xmlns:p14="http://schemas.microsoft.com/office/powerpoint/2010/main" val="2009511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Radical push back (2) the dark side of innovation </a:t>
            </a:r>
          </a:p>
        </p:txBody>
      </p:sp>
      <p:sp>
        <p:nvSpPr>
          <p:cNvPr id="3" name="Content Placeholder 2"/>
          <p:cNvSpPr>
            <a:spLocks noGrp="1"/>
          </p:cNvSpPr>
          <p:nvPr>
            <p:ph idx="1"/>
          </p:nvPr>
        </p:nvSpPr>
        <p:spPr>
          <a:xfrm>
            <a:off x="838200" y="1825624"/>
            <a:ext cx="10515600" cy="4727575"/>
          </a:xfrm>
        </p:spPr>
        <p:txBody>
          <a:bodyPr>
            <a:normAutofit fontScale="92500" lnSpcReduction="20000"/>
          </a:bodyPr>
          <a:lstStyle/>
          <a:p>
            <a:r>
              <a:rPr lang="en-GB" dirty="0"/>
              <a:t>Innovation is not always the same and financialised capitalism has produced a flood of financial innovations which realise point value + work by bringing income forward and postponing liabilities;  </a:t>
            </a:r>
          </a:p>
          <a:p>
            <a:r>
              <a:rPr lang="en-GB" dirty="0"/>
              <a:t>The democratisation of finance alibi = blown by the GFC after 2008 socialised losses after private gains; primary benefits for financial intermediaries + the coalition of senior lawyers, accountants and corporate CEOs and CFOs </a:t>
            </a:r>
          </a:p>
          <a:p>
            <a:r>
              <a:rPr lang="en-GB" dirty="0"/>
              <a:t>Result = not a solution but a problem because financial innovation increases inequality by rewarding working rich; and spreads costs by increase the cyclicality and instability of the economy </a:t>
            </a:r>
          </a:p>
          <a:p>
            <a:r>
              <a:rPr lang="en-GB" dirty="0"/>
              <a:t>Naïve economists’ </a:t>
            </a:r>
            <a:r>
              <a:rPr lang="en-GB" dirty="0" err="1"/>
              <a:t>productionist</a:t>
            </a:r>
            <a:r>
              <a:rPr lang="en-GB" dirty="0"/>
              <a:t> policy aims to promote tech based innovation in new industries/knowledge economy; not focusing on (a)  tech’s enclosure in finance </a:t>
            </a:r>
            <a:r>
              <a:rPr lang="en-GB" dirty="0" err="1"/>
              <a:t>eg</a:t>
            </a:r>
            <a:r>
              <a:rPr lang="en-GB" dirty="0"/>
              <a:t> Apple or (b) the probably more important task of curbing innovations like debt based financial engineering or the arbitrage of limited liability </a:t>
            </a:r>
            <a:r>
              <a:rPr lang="en-GB" dirty="0" err="1"/>
              <a:t>eg</a:t>
            </a:r>
            <a:r>
              <a:rPr lang="en-GB" dirty="0"/>
              <a:t> in outsourcing</a:t>
            </a:r>
          </a:p>
        </p:txBody>
      </p:sp>
    </p:spTree>
    <p:extLst>
      <p:ext uri="{BB962C8B-B14F-4D97-AF65-F5344CB8AC3E}">
        <p14:creationId xmlns:p14="http://schemas.microsoft.com/office/powerpoint/2010/main" val="391699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Radical push back (3) formatting of provision without participation   </a:t>
            </a:r>
          </a:p>
        </p:txBody>
      </p:sp>
      <p:sp>
        <p:nvSpPr>
          <p:cNvPr id="3" name="Content Placeholder 2"/>
          <p:cNvSpPr>
            <a:spLocks noGrp="1"/>
          </p:cNvSpPr>
          <p:nvPr>
            <p:ph idx="1"/>
          </p:nvPr>
        </p:nvSpPr>
        <p:spPr/>
        <p:txBody>
          <a:bodyPr>
            <a:normAutofit fontScale="92500" lnSpcReduction="10000"/>
          </a:bodyPr>
          <a:lstStyle/>
          <a:p>
            <a:r>
              <a:rPr lang="en-GB" dirty="0"/>
              <a:t>'Take it or leave it' provision in most of the welfare critical areas of the foundational economy: little political participation in provision of many goods or services; econ participation thro market choice is limited by standard formats + complicated by confusion marketing (e.g. supermarkets where in UK 40% of lines are on special offer, or utility tariffs)</a:t>
            </a:r>
          </a:p>
          <a:p>
            <a:r>
              <a:rPr lang="en-GB" dirty="0"/>
              <a:t>There is a problem about relating expert knowledge and popular choice but in many areas the prior constraint is formatting ex (a) business model requirements of private players (e.g. adult care local authorities in UK  buy tasks in time slots + financialised chains build 60 bed homes to cover manager’s salary + return on capital); (b) reinforced by political classes propping up business models (e.g. </a:t>
            </a:r>
            <a:r>
              <a:rPr lang="en-GB" dirty="0" err="1"/>
              <a:t>Dilnot</a:t>
            </a:r>
            <a:r>
              <a:rPr lang="en-GB" dirty="0"/>
              <a:t> report = how to tap household equity to keep adult care going or student loans to cover degrees for half the age cohort).  </a:t>
            </a:r>
          </a:p>
          <a:p>
            <a:endParaRPr lang="en-GB" dirty="0"/>
          </a:p>
        </p:txBody>
      </p:sp>
    </p:spTree>
    <p:extLst>
      <p:ext uri="{BB962C8B-B14F-4D97-AF65-F5344CB8AC3E}">
        <p14:creationId xmlns:p14="http://schemas.microsoft.com/office/powerpoint/2010/main" val="3800325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b="1" dirty="0"/>
              <a:t>(3) For the practice of radical social innovation: political mobilisation, experiment, viability</a:t>
            </a:r>
            <a:endParaRPr lang="en-GB" dirty="0"/>
          </a:p>
        </p:txBody>
      </p:sp>
    </p:spTree>
    <p:extLst>
      <p:ext uri="{BB962C8B-B14F-4D97-AF65-F5344CB8AC3E}">
        <p14:creationId xmlns:p14="http://schemas.microsoft.com/office/powerpoint/2010/main" val="1187021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For the practice of radical SI (1) political struggle and mobilization </a:t>
            </a:r>
          </a:p>
        </p:txBody>
      </p:sp>
      <p:sp>
        <p:nvSpPr>
          <p:cNvPr id="3" name="Content Placeholder 2"/>
          <p:cNvSpPr>
            <a:spLocks noGrp="1"/>
          </p:cNvSpPr>
          <p:nvPr>
            <p:ph idx="1"/>
          </p:nvPr>
        </p:nvSpPr>
        <p:spPr/>
        <p:txBody>
          <a:bodyPr>
            <a:normAutofit fontScale="92500" lnSpcReduction="20000"/>
          </a:bodyPr>
          <a:lstStyle/>
          <a:p>
            <a:r>
              <a:rPr lang="en-GB" dirty="0"/>
              <a:t>Radical SI is at the heart of a political/ social/ economic argument about what matters + how its measured e.g. dash board of security-related metrics, not activity-related GVA; political because relates to citizen entitlements (not consumerist ‘choice’, nor political projects of ‘reform’)</a:t>
            </a:r>
          </a:p>
          <a:p>
            <a:r>
              <a:rPr lang="en-GB" dirty="0"/>
              <a:t>Radical SI needs social entrepreneurs whose work is limited unless aligned with broad social coalitions to give political force, voice, impetus. This is Unger’s ‘collective project for society’ which meets econ. + polit. resistance because it will disrupt profit opportunities, redistribute resources and power.</a:t>
            </a:r>
          </a:p>
          <a:p>
            <a:r>
              <a:rPr lang="en-GB" dirty="0"/>
              <a:t>The question of political forces and coalition does not have an easy answer given the collapse of distinctively social democratic parties and their detachment from what remains of organised labour; the nexus of national problems analysed for US in Frank’s </a:t>
            </a:r>
            <a:r>
              <a:rPr lang="en-GB" i="1" dirty="0"/>
              <a:t>Listen, Liberal </a:t>
            </a:r>
            <a:r>
              <a:rPr lang="en-GB" dirty="0"/>
              <a:t>hence importance</a:t>
            </a:r>
            <a:r>
              <a:rPr lang="en-GB" i="1" dirty="0"/>
              <a:t> </a:t>
            </a:r>
            <a:r>
              <a:rPr lang="en-GB" dirty="0"/>
              <a:t>of bottom up attempts at escaping centralising, elite control </a:t>
            </a:r>
          </a:p>
        </p:txBody>
      </p:sp>
    </p:spTree>
    <p:extLst>
      <p:ext uri="{BB962C8B-B14F-4D97-AF65-F5344CB8AC3E}">
        <p14:creationId xmlns:p14="http://schemas.microsoft.com/office/powerpoint/2010/main" val="1225949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For the practice of radical SI (2) experimental programmes  </a:t>
            </a:r>
          </a:p>
        </p:txBody>
      </p:sp>
      <p:sp>
        <p:nvSpPr>
          <p:cNvPr id="3" name="Content Placeholder 2"/>
          <p:cNvSpPr>
            <a:spLocks noGrp="1"/>
          </p:cNvSpPr>
          <p:nvPr>
            <p:ph idx="1"/>
          </p:nvPr>
        </p:nvSpPr>
        <p:spPr/>
        <p:txBody>
          <a:bodyPr>
            <a:normAutofit fontScale="92500" lnSpcReduction="10000"/>
          </a:bodyPr>
          <a:lstStyle/>
          <a:p>
            <a:r>
              <a:rPr lang="en-GB" dirty="0"/>
              <a:t>Radical SI is about multiple, explicitly experimental programmes: analysing, learning, evaluating success and failure, upscaling + moving on; multiple because there are many fronts + uncertain outcomes </a:t>
            </a:r>
          </a:p>
          <a:p>
            <a:r>
              <a:rPr lang="en-GB" dirty="0"/>
              <a:t>Unger’s notion of ‘foreshadowing’: small scale initiatives are the provinces of a movement but experiments are also a means of changing the landscape/ ecosystem (not as isolated exemplars)</a:t>
            </a:r>
          </a:p>
          <a:p>
            <a:r>
              <a:rPr lang="en-GB" dirty="0"/>
              <a:t>Breaking with the generic approach exemplified by 'structural reform'  which promotes the same politically sponsored market creation or skills and training for every city region (= having the answer before one begins).</a:t>
            </a:r>
          </a:p>
          <a:p>
            <a:r>
              <a:rPr lang="en-GB" dirty="0"/>
              <a:t>Need to engage specifics; analysing activity characteristics, differences between regions, variegation within cities, inter-relation between local success and failure (= starting from a concrete analysis)</a:t>
            </a:r>
          </a:p>
        </p:txBody>
      </p:sp>
    </p:spTree>
    <p:extLst>
      <p:ext uri="{BB962C8B-B14F-4D97-AF65-F5344CB8AC3E}">
        <p14:creationId xmlns:p14="http://schemas.microsoft.com/office/powerpoint/2010/main" val="3056898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For the practice of radical SI (3) financial + ecological viability </a:t>
            </a:r>
          </a:p>
        </p:txBody>
      </p:sp>
      <p:sp>
        <p:nvSpPr>
          <p:cNvPr id="3" name="Content Placeholder 2"/>
          <p:cNvSpPr>
            <a:spLocks noGrp="1"/>
          </p:cNvSpPr>
          <p:nvPr>
            <p:ph idx="1"/>
          </p:nvPr>
        </p:nvSpPr>
        <p:spPr>
          <a:xfrm>
            <a:off x="838200" y="1825624"/>
            <a:ext cx="10515600" cy="5032375"/>
          </a:xfrm>
        </p:spPr>
        <p:txBody>
          <a:bodyPr>
            <a:normAutofit fontScale="85000" lnSpcReduction="20000"/>
          </a:bodyPr>
          <a:lstStyle/>
          <a:p>
            <a:r>
              <a:rPr lang="en-GB" dirty="0"/>
              <a:t>Radical SI needs to develop financially viable business models: what’s the operating model i.e. who pays + the business model for financing  assets and managing risks and rewards.</a:t>
            </a:r>
          </a:p>
          <a:p>
            <a:r>
              <a:rPr lang="en-GB" dirty="0"/>
              <a:t>'Unger </a:t>
            </a:r>
            <a:r>
              <a:rPr lang="en-GB" dirty="0" err="1"/>
              <a:t>plus'</a:t>
            </a:r>
            <a:r>
              <a:rPr lang="en-GB" dirty="0"/>
              <a:t> because  financial illiteracy is a disabling condition in financialised capitalism; establishes false necessity + makes status quo  opaque </a:t>
            </a:r>
            <a:r>
              <a:rPr lang="en-GB" dirty="0" err="1"/>
              <a:t>eg</a:t>
            </a:r>
            <a:r>
              <a:rPr lang="en-GB" dirty="0"/>
              <a:t> railway finance in the UK; encourages (a) utopianism of the left </a:t>
            </a:r>
            <a:r>
              <a:rPr lang="en-GB" dirty="0" err="1"/>
              <a:t>eg</a:t>
            </a:r>
            <a:r>
              <a:rPr lang="en-GB" dirty="0"/>
              <a:t> renationalise (with compensation) and (b) illusions </a:t>
            </a:r>
            <a:r>
              <a:rPr lang="en-GB" dirty="0" err="1"/>
              <a:t>eg</a:t>
            </a:r>
            <a:r>
              <a:rPr lang="en-GB" dirty="0"/>
              <a:t> about the inherent virtue of not for profits when many can and do use the devices of financial engineering.</a:t>
            </a:r>
          </a:p>
          <a:p>
            <a:r>
              <a:rPr lang="en-GB" dirty="0"/>
              <a:t>But also understand the limits of the financial numbers: they establish constraints  and possibilities </a:t>
            </a:r>
            <a:r>
              <a:rPr lang="en-GB" dirty="0" err="1"/>
              <a:t>eg</a:t>
            </a:r>
            <a:r>
              <a:rPr lang="en-GB" dirty="0"/>
              <a:t> public borrowing; but the numbers will never tell you what to do because (a) the big macro picture </a:t>
            </a:r>
            <a:r>
              <a:rPr lang="en-GB" dirty="0" err="1"/>
              <a:t>eg</a:t>
            </a:r>
            <a:r>
              <a:rPr lang="en-GB" dirty="0"/>
              <a:t> on climate change isn’t in the micro numbers (b) action depends on social values and the balance of political forces </a:t>
            </a:r>
          </a:p>
          <a:p>
            <a:r>
              <a:rPr lang="en-GB" dirty="0"/>
              <a:t>The value of expertise as necessary counter to confident assertion of the radical right and over simplifying populism </a:t>
            </a:r>
            <a:r>
              <a:rPr lang="en-GB" dirty="0" err="1"/>
              <a:t>eg</a:t>
            </a:r>
            <a:r>
              <a:rPr lang="en-GB" dirty="0"/>
              <a:t> on immigration; but the need to redistribute expertise away from a single paradigm '</a:t>
            </a:r>
            <a:r>
              <a:rPr lang="en-GB" dirty="0" err="1"/>
              <a:t>econocracy</a:t>
            </a:r>
            <a:r>
              <a:rPr lang="en-GB" dirty="0"/>
              <a:t>' as envisaged by the radical students on economics for everyone; implies  an engaged role for many kinds of social science in evaluating experiments + appraising viability</a:t>
            </a:r>
          </a:p>
          <a:p>
            <a:endParaRPr lang="en-GB" dirty="0"/>
          </a:p>
          <a:p>
            <a:endParaRPr lang="en-GB" dirty="0"/>
          </a:p>
          <a:p>
            <a:endParaRPr lang="en-GB" dirty="0"/>
          </a:p>
        </p:txBody>
      </p:sp>
    </p:spTree>
    <p:extLst>
      <p:ext uri="{BB962C8B-B14F-4D97-AF65-F5344CB8AC3E}">
        <p14:creationId xmlns:p14="http://schemas.microsoft.com/office/powerpoint/2010/main" val="3084756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In sum: a new agenda for radical SI</a:t>
            </a:r>
            <a:r>
              <a:rPr lang="en-GB" dirty="0"/>
              <a:t> </a:t>
            </a:r>
          </a:p>
        </p:txBody>
      </p:sp>
      <p:sp>
        <p:nvSpPr>
          <p:cNvPr id="3" name="Content Placeholder 2"/>
          <p:cNvSpPr>
            <a:spLocks noGrp="1"/>
          </p:cNvSpPr>
          <p:nvPr>
            <p:ph idx="1"/>
          </p:nvPr>
        </p:nvSpPr>
        <p:spPr/>
        <p:txBody>
          <a:bodyPr/>
          <a:lstStyle/>
          <a:p>
            <a:r>
              <a:rPr lang="en-GB" dirty="0"/>
              <a:t>New agenda recognises the preconditions of radical SI: collective vision, political mobilisation, experimental engagement with specifics,  finding a business model</a:t>
            </a:r>
          </a:p>
          <a:p>
            <a:r>
              <a:rPr lang="en-GB" dirty="0"/>
              <a:t>Aligned with Unger’s (2015) ‘maximalist’ SI which finds new practices and institutions to deliver ‘solidarity and community’; not appeasement to austerity or attempts to ‘humanise a reality’</a:t>
            </a:r>
          </a:p>
          <a:p>
            <a:r>
              <a:rPr lang="en-GB" dirty="0"/>
              <a:t>Come back finally to the limits of the concept of innovation (if it is falsely set up as the opposite of  maintenance); innovation is not about changing product  and process (though these will change), it is about redefining values and outcomes for a  changing world.</a:t>
            </a:r>
          </a:p>
          <a:p>
            <a:endParaRPr lang="en-GB" dirty="0"/>
          </a:p>
        </p:txBody>
      </p:sp>
    </p:spTree>
    <p:extLst>
      <p:ext uri="{BB962C8B-B14F-4D97-AF65-F5344CB8AC3E}">
        <p14:creationId xmlns:p14="http://schemas.microsoft.com/office/powerpoint/2010/main" val="7514868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641</TotalTime>
  <Words>1467</Words>
  <Application>Microsoft Office PowerPoint</Application>
  <PresentationFormat>Widescreen</PresentationFormat>
  <Paragraphs>45</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Wingdings</vt:lpstr>
      <vt:lpstr>Office Theme</vt:lpstr>
      <vt:lpstr>Radical social innovation</vt:lpstr>
      <vt:lpstr>Argument: against 'feel good' usage   and for radical practice of social innovation (SI)</vt:lpstr>
      <vt:lpstr>(1) The mainstream politically acceptable 'feel good' concept of social innovation  </vt:lpstr>
      <vt:lpstr>'Feel good' social innovation </vt:lpstr>
      <vt:lpstr>(2) Radical push back by focusing on what’s undisclosed in mainstream usage</vt:lpstr>
      <vt:lpstr>Radical push back (1) the value of maintenance</vt:lpstr>
      <vt:lpstr>Radical push back (2) the dark side of innovation </vt:lpstr>
      <vt:lpstr>Radical push back (3) formatting of provision without participation   </vt:lpstr>
      <vt:lpstr>(3) For the practice of radical social innovation: political mobilisation, experiment, viability</vt:lpstr>
      <vt:lpstr>For the practice of radical SI (1) political struggle and mobilization </vt:lpstr>
      <vt:lpstr>For the practice of radical SI (2) experimental programmes  </vt:lpstr>
      <vt:lpstr>For the practice of radical SI (3) financial + ecological viability </vt:lpstr>
      <vt:lpstr>In sum: a new agenda for radical SI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Radical social innovation</dc:title>
  <dc:creator>karel williams</dc:creator>
  <cp:lastModifiedBy>karel williams</cp:lastModifiedBy>
  <cp:revision>73</cp:revision>
  <cp:lastPrinted>2016-04-29T19:26:37Z</cp:lastPrinted>
  <dcterms:created xsi:type="dcterms:W3CDTF">2016-04-29T12:24:55Z</dcterms:created>
  <dcterms:modified xsi:type="dcterms:W3CDTF">2016-05-02T14:04:08Z</dcterms:modified>
</cp:coreProperties>
</file>