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1" r:id="rId4"/>
    <p:sldId id="259" r:id="rId5"/>
    <p:sldId id="261" r:id="rId6"/>
    <p:sldId id="257" r:id="rId7"/>
    <p:sldId id="260" r:id="rId8"/>
    <p:sldId id="262" r:id="rId9"/>
    <p:sldId id="263" r:id="rId10"/>
    <p:sldId id="264" r:id="rId11"/>
    <p:sldId id="266" r:id="rId12"/>
    <p:sldId id="269"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60"/>
  </p:normalViewPr>
  <p:slideViewPr>
    <p:cSldViewPr snapToGrid="0">
      <p:cViewPr varScale="1">
        <p:scale>
          <a:sx n="116" d="100"/>
          <a:sy n="116" d="100"/>
        </p:scale>
        <p:origin x="102"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4D8EA-C558-4E0D-85B6-996814B3D899}"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CA9750A3-AE3C-4E84-AE6D-A3051443827D}">
      <dgm:prSet/>
      <dgm:spPr/>
      <dgm:t>
        <a:bodyPr/>
        <a:lstStyle/>
        <a:p>
          <a:r>
            <a:rPr lang="en-GB" dirty="0"/>
            <a:t>Privileging of individual consumption; because consumption accounts for 60% of GDP + the quickest way of buying GDP growth is via consumption booms  </a:t>
          </a:r>
          <a:endParaRPr lang="en-US" dirty="0"/>
        </a:p>
      </dgm:t>
    </dgm:pt>
    <dgm:pt modelId="{8B5EBEBE-CF75-48FA-83C2-E5A40333DA8A}" type="parTrans" cxnId="{C0130F97-9AAF-4183-8AF3-35A4AD5647CB}">
      <dgm:prSet/>
      <dgm:spPr/>
      <dgm:t>
        <a:bodyPr/>
        <a:lstStyle/>
        <a:p>
          <a:endParaRPr lang="en-US"/>
        </a:p>
      </dgm:t>
    </dgm:pt>
    <dgm:pt modelId="{35A85FD3-8EB5-41F0-8FB2-B2476DD0214C}" type="sibTrans" cxnId="{C0130F97-9AAF-4183-8AF3-35A4AD5647CB}">
      <dgm:prSet/>
      <dgm:spPr/>
      <dgm:t>
        <a:bodyPr/>
        <a:lstStyle/>
        <a:p>
          <a:endParaRPr lang="en-US"/>
        </a:p>
      </dgm:t>
    </dgm:pt>
    <dgm:pt modelId="{00DB5810-AD74-4EDA-A737-678373BBC66B}">
      <dgm:prSet/>
      <dgm:spPr/>
      <dgm:t>
        <a:bodyPr/>
        <a:lstStyle/>
        <a:p>
          <a:r>
            <a:rPr lang="en-GB" dirty="0"/>
            <a:t>Preoccupation with high productivity industries of the future + the tradeable; which is a small part of the Welsh economy ..30% in terms of employment in 2016 </a:t>
          </a:r>
          <a:endParaRPr lang="en-US" dirty="0"/>
        </a:p>
      </dgm:t>
    </dgm:pt>
    <dgm:pt modelId="{24B6A600-05CF-47F4-87DD-3D0570619F9E}" type="parTrans" cxnId="{8678C08D-BF21-4D98-B5BE-07CE8470C24C}">
      <dgm:prSet/>
      <dgm:spPr/>
      <dgm:t>
        <a:bodyPr/>
        <a:lstStyle/>
        <a:p>
          <a:endParaRPr lang="en-US"/>
        </a:p>
      </dgm:t>
    </dgm:pt>
    <dgm:pt modelId="{0CDE11BE-4848-4C75-9C76-521760F42748}" type="sibTrans" cxnId="{8678C08D-BF21-4D98-B5BE-07CE8470C24C}">
      <dgm:prSet/>
      <dgm:spPr/>
      <dgm:t>
        <a:bodyPr/>
        <a:lstStyle/>
        <a:p>
          <a:endParaRPr lang="en-US"/>
        </a:p>
      </dgm:t>
    </dgm:pt>
    <dgm:pt modelId="{FDE771D1-8259-4F05-98DB-1CBDFF2F6ECD}" type="pres">
      <dgm:prSet presAssocID="{1AE4D8EA-C558-4E0D-85B6-996814B3D899}" presName="hierChild1" presStyleCnt="0">
        <dgm:presLayoutVars>
          <dgm:chPref val="1"/>
          <dgm:dir/>
          <dgm:animOne val="branch"/>
          <dgm:animLvl val="lvl"/>
          <dgm:resizeHandles/>
        </dgm:presLayoutVars>
      </dgm:prSet>
      <dgm:spPr/>
    </dgm:pt>
    <dgm:pt modelId="{8F802825-7386-44AF-9F0E-CAC0E98F8C46}" type="pres">
      <dgm:prSet presAssocID="{CA9750A3-AE3C-4E84-AE6D-A3051443827D}" presName="hierRoot1" presStyleCnt="0"/>
      <dgm:spPr/>
    </dgm:pt>
    <dgm:pt modelId="{0EF937DA-E5CB-461D-8861-5D118D8FB6ED}" type="pres">
      <dgm:prSet presAssocID="{CA9750A3-AE3C-4E84-AE6D-A3051443827D}" presName="composite" presStyleCnt="0"/>
      <dgm:spPr/>
    </dgm:pt>
    <dgm:pt modelId="{BBB03993-DEA4-48BD-90CE-EDEDF445E6FD}" type="pres">
      <dgm:prSet presAssocID="{CA9750A3-AE3C-4E84-AE6D-A3051443827D}" presName="background" presStyleLbl="node0" presStyleIdx="0" presStyleCnt="2"/>
      <dgm:spPr/>
    </dgm:pt>
    <dgm:pt modelId="{1497788C-7793-478F-9E5C-6CAA59FC0372}" type="pres">
      <dgm:prSet presAssocID="{CA9750A3-AE3C-4E84-AE6D-A3051443827D}" presName="text" presStyleLbl="fgAcc0" presStyleIdx="0" presStyleCnt="2" custLinFactNeighborX="-5105" custLinFactNeighborY="-4035">
        <dgm:presLayoutVars>
          <dgm:chPref val="3"/>
        </dgm:presLayoutVars>
      </dgm:prSet>
      <dgm:spPr/>
    </dgm:pt>
    <dgm:pt modelId="{A6948829-3A02-42AB-9819-DBDA56B90A99}" type="pres">
      <dgm:prSet presAssocID="{CA9750A3-AE3C-4E84-AE6D-A3051443827D}" presName="hierChild2" presStyleCnt="0"/>
      <dgm:spPr/>
    </dgm:pt>
    <dgm:pt modelId="{AA50318A-30AE-4FF2-B427-E2E91710F390}" type="pres">
      <dgm:prSet presAssocID="{00DB5810-AD74-4EDA-A737-678373BBC66B}" presName="hierRoot1" presStyleCnt="0"/>
      <dgm:spPr/>
    </dgm:pt>
    <dgm:pt modelId="{E794CF36-2086-45EC-B4A5-86A37B99F8A7}" type="pres">
      <dgm:prSet presAssocID="{00DB5810-AD74-4EDA-A737-678373BBC66B}" presName="composite" presStyleCnt="0"/>
      <dgm:spPr/>
    </dgm:pt>
    <dgm:pt modelId="{2BFB8688-A852-4D62-AF40-053E4BA149CA}" type="pres">
      <dgm:prSet presAssocID="{00DB5810-AD74-4EDA-A737-678373BBC66B}" presName="background" presStyleLbl="node0" presStyleIdx="1" presStyleCnt="2"/>
      <dgm:spPr/>
    </dgm:pt>
    <dgm:pt modelId="{3ED4D16B-FC5E-40B3-A5FF-D538D24B222D}" type="pres">
      <dgm:prSet presAssocID="{00DB5810-AD74-4EDA-A737-678373BBC66B}" presName="text" presStyleLbl="fgAcc0" presStyleIdx="1" presStyleCnt="2" custLinFactNeighborX="-2246" custLinFactNeighborY="-7918">
        <dgm:presLayoutVars>
          <dgm:chPref val="3"/>
        </dgm:presLayoutVars>
      </dgm:prSet>
      <dgm:spPr/>
    </dgm:pt>
    <dgm:pt modelId="{0D9BF315-45F4-46D1-A7C9-4A56D30EB632}" type="pres">
      <dgm:prSet presAssocID="{00DB5810-AD74-4EDA-A737-678373BBC66B}" presName="hierChild2" presStyleCnt="0"/>
      <dgm:spPr/>
    </dgm:pt>
  </dgm:ptLst>
  <dgm:cxnLst>
    <dgm:cxn modelId="{8678C08D-BF21-4D98-B5BE-07CE8470C24C}" srcId="{1AE4D8EA-C558-4E0D-85B6-996814B3D899}" destId="{00DB5810-AD74-4EDA-A737-678373BBC66B}" srcOrd="1" destOrd="0" parTransId="{24B6A600-05CF-47F4-87DD-3D0570619F9E}" sibTransId="{0CDE11BE-4848-4C75-9C76-521760F42748}"/>
    <dgm:cxn modelId="{C0130F97-9AAF-4183-8AF3-35A4AD5647CB}" srcId="{1AE4D8EA-C558-4E0D-85B6-996814B3D899}" destId="{CA9750A3-AE3C-4E84-AE6D-A3051443827D}" srcOrd="0" destOrd="0" parTransId="{8B5EBEBE-CF75-48FA-83C2-E5A40333DA8A}" sibTransId="{35A85FD3-8EB5-41F0-8FB2-B2476DD0214C}"/>
    <dgm:cxn modelId="{A3A774AF-2442-4335-B415-FFF69BCEDD0A}" type="presOf" srcId="{1AE4D8EA-C558-4E0D-85B6-996814B3D899}" destId="{FDE771D1-8259-4F05-98DB-1CBDFF2F6ECD}" srcOrd="0" destOrd="0" presId="urn:microsoft.com/office/officeart/2005/8/layout/hierarchy1"/>
    <dgm:cxn modelId="{C90427D8-6E12-44E9-ADD0-948C3C58FF02}" type="presOf" srcId="{00DB5810-AD74-4EDA-A737-678373BBC66B}" destId="{3ED4D16B-FC5E-40B3-A5FF-D538D24B222D}" srcOrd="0" destOrd="0" presId="urn:microsoft.com/office/officeart/2005/8/layout/hierarchy1"/>
    <dgm:cxn modelId="{8F110DE5-543E-4FE9-B91A-276A2103B8DE}" type="presOf" srcId="{CA9750A3-AE3C-4E84-AE6D-A3051443827D}" destId="{1497788C-7793-478F-9E5C-6CAA59FC0372}" srcOrd="0" destOrd="0" presId="urn:microsoft.com/office/officeart/2005/8/layout/hierarchy1"/>
    <dgm:cxn modelId="{2ECB56D6-AABE-4B7C-9730-59989726ED11}" type="presParOf" srcId="{FDE771D1-8259-4F05-98DB-1CBDFF2F6ECD}" destId="{8F802825-7386-44AF-9F0E-CAC0E98F8C46}" srcOrd="0" destOrd="0" presId="urn:microsoft.com/office/officeart/2005/8/layout/hierarchy1"/>
    <dgm:cxn modelId="{9E814E0B-F123-4D78-ABF3-9DBC5D21E3F4}" type="presParOf" srcId="{8F802825-7386-44AF-9F0E-CAC0E98F8C46}" destId="{0EF937DA-E5CB-461D-8861-5D118D8FB6ED}" srcOrd="0" destOrd="0" presId="urn:microsoft.com/office/officeart/2005/8/layout/hierarchy1"/>
    <dgm:cxn modelId="{3CE98CF3-59F2-4095-BA47-99E33FEA7462}" type="presParOf" srcId="{0EF937DA-E5CB-461D-8861-5D118D8FB6ED}" destId="{BBB03993-DEA4-48BD-90CE-EDEDF445E6FD}" srcOrd="0" destOrd="0" presId="urn:microsoft.com/office/officeart/2005/8/layout/hierarchy1"/>
    <dgm:cxn modelId="{2727BD29-193F-4D4D-ADEA-D9B2E2467F33}" type="presParOf" srcId="{0EF937DA-E5CB-461D-8861-5D118D8FB6ED}" destId="{1497788C-7793-478F-9E5C-6CAA59FC0372}" srcOrd="1" destOrd="0" presId="urn:microsoft.com/office/officeart/2005/8/layout/hierarchy1"/>
    <dgm:cxn modelId="{21B306FD-7341-4778-9907-DD841B6AD0F8}" type="presParOf" srcId="{8F802825-7386-44AF-9F0E-CAC0E98F8C46}" destId="{A6948829-3A02-42AB-9819-DBDA56B90A99}" srcOrd="1" destOrd="0" presId="urn:microsoft.com/office/officeart/2005/8/layout/hierarchy1"/>
    <dgm:cxn modelId="{EB1D40BC-C2CD-4D0C-A7B4-03071939778E}" type="presParOf" srcId="{FDE771D1-8259-4F05-98DB-1CBDFF2F6ECD}" destId="{AA50318A-30AE-4FF2-B427-E2E91710F390}" srcOrd="1" destOrd="0" presId="urn:microsoft.com/office/officeart/2005/8/layout/hierarchy1"/>
    <dgm:cxn modelId="{DC3214A3-102A-4839-8E71-E51164A6E067}" type="presParOf" srcId="{AA50318A-30AE-4FF2-B427-E2E91710F390}" destId="{E794CF36-2086-45EC-B4A5-86A37B99F8A7}" srcOrd="0" destOrd="0" presId="urn:microsoft.com/office/officeart/2005/8/layout/hierarchy1"/>
    <dgm:cxn modelId="{2FB12CEC-0545-4AC2-A08B-2A28DA834CCE}" type="presParOf" srcId="{E794CF36-2086-45EC-B4A5-86A37B99F8A7}" destId="{2BFB8688-A852-4D62-AF40-053E4BA149CA}" srcOrd="0" destOrd="0" presId="urn:microsoft.com/office/officeart/2005/8/layout/hierarchy1"/>
    <dgm:cxn modelId="{77775907-2E2C-429E-A9C0-FBB9A7D75346}" type="presParOf" srcId="{E794CF36-2086-45EC-B4A5-86A37B99F8A7}" destId="{3ED4D16B-FC5E-40B3-A5FF-D538D24B222D}" srcOrd="1" destOrd="0" presId="urn:microsoft.com/office/officeart/2005/8/layout/hierarchy1"/>
    <dgm:cxn modelId="{BD5AC46B-FD62-489F-A927-08DD9233D16C}" type="presParOf" srcId="{AA50318A-30AE-4FF2-B427-E2E91710F390}" destId="{0D9BF315-45F4-46D1-A7C9-4A56D30EB63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03993-DEA4-48BD-90CE-EDEDF445E6FD}">
      <dsp:nvSpPr>
        <dsp:cNvPr id="0" name=""/>
        <dsp:cNvSpPr/>
      </dsp:nvSpPr>
      <dsp:spPr>
        <a:xfrm>
          <a:off x="-84728" y="-106851"/>
          <a:ext cx="4224635" cy="268264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497788C-7793-478F-9E5C-6CAA59FC0372}">
      <dsp:nvSpPr>
        <dsp:cNvPr id="0" name=""/>
        <dsp:cNvSpPr/>
      </dsp:nvSpPr>
      <dsp:spPr>
        <a:xfrm>
          <a:off x="384675" y="339082"/>
          <a:ext cx="4224635" cy="26826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Privileging of individual consumption; because consumption accounts for 60% of GDP + the quickest way of buying GDP growth is via consumption booms  </a:t>
          </a:r>
          <a:endParaRPr lang="en-US" sz="2500" kern="1200" dirty="0"/>
        </a:p>
      </dsp:txBody>
      <dsp:txXfrm>
        <a:off x="463247" y="417654"/>
        <a:ext cx="4067491" cy="2525499"/>
      </dsp:txXfrm>
    </dsp:sp>
    <dsp:sp modelId="{2BFB8688-A852-4D62-AF40-053E4BA149CA}">
      <dsp:nvSpPr>
        <dsp:cNvPr id="0" name=""/>
        <dsp:cNvSpPr/>
      </dsp:nvSpPr>
      <dsp:spPr>
        <a:xfrm>
          <a:off x="5199496" y="-211018"/>
          <a:ext cx="4224635" cy="268264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ED4D16B-FC5E-40B3-A5FF-D538D24B222D}">
      <dsp:nvSpPr>
        <dsp:cNvPr id="0" name=""/>
        <dsp:cNvSpPr/>
      </dsp:nvSpPr>
      <dsp:spPr>
        <a:xfrm>
          <a:off x="5668900" y="234915"/>
          <a:ext cx="4224635" cy="26826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Preoccupation with high productivity industries of the future + the tradeable; which is a small part of the Welsh economy ..30% in terms of employment in 2016 </a:t>
          </a:r>
          <a:endParaRPr lang="en-US" sz="2500" kern="1200" dirty="0"/>
        </a:p>
      </dsp:txBody>
      <dsp:txXfrm>
        <a:off x="5747472" y="313487"/>
        <a:ext cx="4067491" cy="25254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D933-343B-4D15-8543-F4CB936A3D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2F3E6E-FA09-40DA-B783-63BF4C1557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5B7098D-C672-41FE-8CB1-4BA3B1FDAB09}"/>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BC942459-9174-4040-A08F-26E76C90AB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18594-66F3-426A-B8A9-B02A0D20764E}"/>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752001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4E3B1-AE8E-4D9F-8A83-0783597A35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1CB262-0296-4909-A0C3-53F566AF852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B55E58-1A63-40EC-B34D-BFA2E410FB4E}"/>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64457E03-C49D-4753-A5AA-0988AA6046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9CE029-B33F-429E-A21C-D372B5F5CEA5}"/>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313155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95DB2-B257-459D-B54A-D9DD5978CF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7845FC-462C-482E-96AB-C6B0F30A24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9F5B33-D7B1-46B3-93C3-905BD2C2D596}"/>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9E1AF8AA-C85F-47CA-BD61-25A68E0482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CDDADB-0DF8-4089-A116-D9550D0A8BC5}"/>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113125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F8D7-DFD4-4D82-8EE9-B3DB82E038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5BC45D2-A59A-4EB1-8A58-EAE408EB6A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835754-F6EA-412A-9F96-3BC27B61471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014DD8F-8C0C-46F9-B5BA-257278DC1B62}"/>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6" name="Footer Placeholder 5">
            <a:extLst>
              <a:ext uri="{FF2B5EF4-FFF2-40B4-BE49-F238E27FC236}">
                <a16:creationId xmlns:a16="http://schemas.microsoft.com/office/drawing/2014/main" id="{0AB32B88-E1A4-4F73-A022-476CBCF9E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49E924-76E7-48EF-B963-F01021C70BBF}"/>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38486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33666-E2FE-4809-861D-B9C97ADC778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57A3E0-6C9C-4442-AB02-176AA80F57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D3A4C1A-4899-438E-A176-5FB4D408D5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87E3EF-D843-48A4-A865-E0084452E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3646009-6814-4184-A457-922FF885181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8950C3-C5EB-42FD-8757-406F6616C527}"/>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8" name="Footer Placeholder 7">
            <a:extLst>
              <a:ext uri="{FF2B5EF4-FFF2-40B4-BE49-F238E27FC236}">
                <a16:creationId xmlns:a16="http://schemas.microsoft.com/office/drawing/2014/main" id="{06BC43FE-6A66-42DF-B9AE-0915FC3F95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80C24B-9AAD-4E11-BCC9-5FA388035CFF}"/>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2856761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A447-DCF5-4E15-A77D-AE3E272E052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22B02-7939-4B8B-A05E-7F41A45AD5CE}"/>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4" name="Footer Placeholder 3">
            <a:extLst>
              <a:ext uri="{FF2B5EF4-FFF2-40B4-BE49-F238E27FC236}">
                <a16:creationId xmlns:a16="http://schemas.microsoft.com/office/drawing/2014/main" id="{4FEEFEC4-1AF5-48D7-8658-F4679C9E11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595CE25-7A33-4274-A222-5E7B66CAEDBB}"/>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2736627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A4ED0-9AB1-4EAC-BE3E-CB2931F612A1}"/>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3" name="Footer Placeholder 2">
            <a:extLst>
              <a:ext uri="{FF2B5EF4-FFF2-40B4-BE49-F238E27FC236}">
                <a16:creationId xmlns:a16="http://schemas.microsoft.com/office/drawing/2014/main" id="{56736143-A74A-4D33-AE8E-96E32989D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3B0BF7-F363-4A7C-82DF-33618183F892}"/>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1026800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4EBF-D290-4CF8-BB6E-AA663B5E0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B025A2-C1AD-4633-A809-AF32514AD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A649247-E430-4FA0-A682-2E7D46CC9C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B71BF6-F5F9-4212-B7F8-747645DCD884}"/>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6" name="Footer Placeholder 5">
            <a:extLst>
              <a:ext uri="{FF2B5EF4-FFF2-40B4-BE49-F238E27FC236}">
                <a16:creationId xmlns:a16="http://schemas.microsoft.com/office/drawing/2014/main" id="{AF253C6E-6244-4772-B146-BAFFFDC390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CFEB2F-AA76-495C-AF71-32B003277444}"/>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313494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3BB26-075C-47E0-972E-BF26977FA7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8F0A7D-9294-49D2-9CC8-2BD52B269B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D914A0E-85C0-4DDA-9829-5D78D58B1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036FDA-D2AA-4D42-B887-A5874B594F44}"/>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6" name="Footer Placeholder 5">
            <a:extLst>
              <a:ext uri="{FF2B5EF4-FFF2-40B4-BE49-F238E27FC236}">
                <a16:creationId xmlns:a16="http://schemas.microsoft.com/office/drawing/2014/main" id="{003202D0-4FF9-43D2-B567-3DE15B7338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6EDA59-ECED-4325-8A1B-CA1E4AB87EA6}"/>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277199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6FDA-DF0F-4F9A-AF05-5D96C137CA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985756-2498-46C6-8EB8-2A88C8DFA92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6D800F-1D99-4488-9CF5-1655AE0FF907}"/>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D323F260-1123-4B2F-A569-00A877E608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738FA0-E021-45BB-A288-48DD89F9CCA6}"/>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792524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DBC1FE-5815-4A94-A94A-C9CD0F71EE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A22D2E-8362-477F-92B2-335A1B82FCC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402405-8384-4B8D-88F5-98DD091B427C}"/>
              </a:ext>
            </a:extLst>
          </p:cNvPr>
          <p:cNvSpPr>
            <a:spLocks noGrp="1"/>
          </p:cNvSpPr>
          <p:nvPr>
            <p:ph type="dt" sz="half" idx="10"/>
          </p:nvPr>
        </p:nvSpPr>
        <p:spPr/>
        <p:txBody>
          <a:body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3D4C2EF5-AB35-4244-9C6B-75530D501A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26C256-DD84-4C42-8925-C6E2D55F37DD}"/>
              </a:ext>
            </a:extLst>
          </p:cNvPr>
          <p:cNvSpPr>
            <a:spLocks noGrp="1"/>
          </p:cNvSpPr>
          <p:nvPr>
            <p:ph type="sldNum" sz="quarter" idx="12"/>
          </p:nvPr>
        </p:nvSpPr>
        <p:spPr/>
        <p:txBody>
          <a:bodyPr/>
          <a:lstStyle/>
          <a:p>
            <a:fld id="{94B89FC0-E2A6-48B9-B5D4-C996B32A5D36}" type="slidenum">
              <a:rPr lang="en-GB" smtClean="0"/>
              <a:t>‹#›</a:t>
            </a:fld>
            <a:endParaRPr lang="en-GB"/>
          </a:p>
        </p:txBody>
      </p:sp>
    </p:spTree>
    <p:extLst>
      <p:ext uri="{BB962C8B-B14F-4D97-AF65-F5344CB8AC3E}">
        <p14:creationId xmlns:p14="http://schemas.microsoft.com/office/powerpoint/2010/main" val="608336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CF5D89-B336-412E-9931-D4C1437A6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20EFBC-F702-48B5-A429-BB346077A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39F0A3-C64E-4D6E-915E-C815EC4A8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2C648-084A-4234-ACAF-C4A008694BF2}" type="datetimeFigureOut">
              <a:rPr lang="en-GB" smtClean="0"/>
              <a:t>21/08/2018</a:t>
            </a:fld>
            <a:endParaRPr lang="en-GB"/>
          </a:p>
        </p:txBody>
      </p:sp>
      <p:sp>
        <p:nvSpPr>
          <p:cNvPr id="5" name="Footer Placeholder 4">
            <a:extLst>
              <a:ext uri="{FF2B5EF4-FFF2-40B4-BE49-F238E27FC236}">
                <a16:creationId xmlns:a16="http://schemas.microsoft.com/office/drawing/2014/main" id="{7CBA07F5-2A15-412C-BDD9-BCD2E55B84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DBD665-5D63-4416-9EE7-632AAB1D79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89FC0-E2A6-48B9-B5D4-C996B32A5D36}" type="slidenum">
              <a:rPr lang="en-GB" smtClean="0"/>
              <a:t>‹#›</a:t>
            </a:fld>
            <a:endParaRPr lang="en-GB"/>
          </a:p>
        </p:txBody>
      </p:sp>
    </p:spTree>
    <p:extLst>
      <p:ext uri="{BB962C8B-B14F-4D97-AF65-F5344CB8AC3E}">
        <p14:creationId xmlns:p14="http://schemas.microsoft.com/office/powerpoint/2010/main" val="1992717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AFBE9-9BC6-4ADB-AB37-DF25483A222C}"/>
              </a:ext>
            </a:extLst>
          </p:cNvPr>
          <p:cNvSpPr>
            <a:spLocks noGrp="1"/>
          </p:cNvSpPr>
          <p:nvPr>
            <p:ph type="ctrTitle"/>
          </p:nvPr>
        </p:nvSpPr>
        <p:spPr>
          <a:xfrm>
            <a:off x="634276" y="803705"/>
            <a:ext cx="4208656" cy="3034857"/>
          </a:xfrm>
        </p:spPr>
        <p:txBody>
          <a:bodyPr anchor="b">
            <a:normAutofit/>
          </a:bodyPr>
          <a:lstStyle/>
          <a:p>
            <a:pPr algn="r"/>
            <a:r>
              <a:rPr lang="en-GB" sz="5400">
                <a:solidFill>
                  <a:srgbClr val="FFFFFF"/>
                </a:solidFill>
              </a:rPr>
              <a:t>How and why the FE matters in Wales</a:t>
            </a:r>
          </a:p>
        </p:txBody>
      </p:sp>
      <p:sp>
        <p:nvSpPr>
          <p:cNvPr id="3" name="Subtitle 2">
            <a:extLst>
              <a:ext uri="{FF2B5EF4-FFF2-40B4-BE49-F238E27FC236}">
                <a16:creationId xmlns:a16="http://schemas.microsoft.com/office/drawing/2014/main" id="{E0A14B6A-A1EF-45C6-BC7B-FFE898F6C4AA}"/>
              </a:ext>
            </a:extLst>
          </p:cNvPr>
          <p:cNvSpPr>
            <a:spLocks noGrp="1"/>
          </p:cNvSpPr>
          <p:nvPr>
            <p:ph type="subTitle" idx="1"/>
          </p:nvPr>
        </p:nvSpPr>
        <p:spPr>
          <a:xfrm>
            <a:off x="638921" y="4013165"/>
            <a:ext cx="4204012" cy="2205732"/>
          </a:xfrm>
        </p:spPr>
        <p:txBody>
          <a:bodyPr anchor="t">
            <a:normAutofit/>
          </a:bodyPr>
          <a:lstStyle/>
          <a:p>
            <a:pPr algn="r"/>
            <a:endParaRPr lang="en-GB" sz="1800" dirty="0">
              <a:solidFill>
                <a:srgbClr val="FFFFFF"/>
              </a:solidFill>
            </a:endParaRPr>
          </a:p>
          <a:p>
            <a:pPr algn="r"/>
            <a:r>
              <a:rPr lang="en-GB" sz="2000" dirty="0">
                <a:solidFill>
                  <a:srgbClr val="FFFFFF"/>
                </a:solidFill>
              </a:rPr>
              <a:t>Julie </a:t>
            </a:r>
            <a:r>
              <a:rPr lang="en-GB" sz="2000" dirty="0" err="1">
                <a:solidFill>
                  <a:srgbClr val="FFFFFF"/>
                </a:solidFill>
              </a:rPr>
              <a:t>Froud</a:t>
            </a:r>
            <a:r>
              <a:rPr lang="en-GB" sz="2000" dirty="0">
                <a:solidFill>
                  <a:srgbClr val="FFFFFF"/>
                </a:solidFill>
              </a:rPr>
              <a:t>, Colin Haslam, </a:t>
            </a:r>
            <a:r>
              <a:rPr lang="en-GB" sz="2000" dirty="0" err="1">
                <a:solidFill>
                  <a:srgbClr val="FFFFFF"/>
                </a:solidFill>
              </a:rPr>
              <a:t>Sukhdev</a:t>
            </a:r>
            <a:r>
              <a:rPr lang="en-GB" sz="2000" dirty="0">
                <a:solidFill>
                  <a:srgbClr val="FFFFFF"/>
                </a:solidFill>
              </a:rPr>
              <a:t> Johal, Nick </a:t>
            </a:r>
            <a:r>
              <a:rPr lang="en-GB" sz="2000" dirty="0" err="1">
                <a:solidFill>
                  <a:srgbClr val="FFFFFF"/>
                </a:solidFill>
              </a:rPr>
              <a:t>Tsitsianis</a:t>
            </a:r>
            <a:r>
              <a:rPr lang="en-GB" sz="2000" dirty="0">
                <a:solidFill>
                  <a:srgbClr val="FFFFFF"/>
                </a:solidFill>
              </a:rPr>
              <a:t>, Karel Williams </a:t>
            </a:r>
          </a:p>
        </p:txBody>
      </p:sp>
      <p:cxnSp>
        <p:nvCxnSpPr>
          <p:cNvPr id="21" name="Straight Connector 20">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7" name="Graphic 6" descr="Group Brainstorm">
            <a:extLst>
              <a:ext uri="{FF2B5EF4-FFF2-40B4-BE49-F238E27FC236}">
                <a16:creationId xmlns:a16="http://schemas.microsoft.com/office/drawing/2014/main" id="{86DEAD61-3508-46B8-B357-F3A4B5B8AF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699753"/>
            <a:ext cx="5459470" cy="5459470"/>
          </a:xfrm>
          <a:prstGeom prst="rect">
            <a:avLst/>
          </a:prstGeom>
        </p:spPr>
      </p:pic>
    </p:spTree>
    <p:extLst>
      <p:ext uri="{BB962C8B-B14F-4D97-AF65-F5344CB8AC3E}">
        <p14:creationId xmlns:p14="http://schemas.microsoft.com/office/powerpoint/2010/main" val="1634351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C99F1B-D97E-4EE9-8F66-AA062B0194E6}"/>
              </a:ext>
            </a:extLst>
          </p:cNvPr>
          <p:cNvSpPr>
            <a:spLocks noGrp="1"/>
          </p:cNvSpPr>
          <p:nvPr>
            <p:ph type="title"/>
          </p:nvPr>
        </p:nvSpPr>
        <p:spPr>
          <a:xfrm>
            <a:off x="640079" y="2053641"/>
            <a:ext cx="3669161" cy="2760098"/>
          </a:xfrm>
        </p:spPr>
        <p:txBody>
          <a:bodyPr>
            <a:normAutofit/>
          </a:bodyPr>
          <a:lstStyle/>
          <a:p>
            <a:r>
              <a:rPr lang="en-GB" dirty="0">
                <a:solidFill>
                  <a:srgbClr val="FFFFFF"/>
                </a:solidFill>
              </a:rPr>
              <a:t>The precondition: think of a zonal economy </a:t>
            </a:r>
          </a:p>
        </p:txBody>
      </p:sp>
      <p:sp>
        <p:nvSpPr>
          <p:cNvPr id="3" name="Content Placeholder 2">
            <a:extLst>
              <a:ext uri="{FF2B5EF4-FFF2-40B4-BE49-F238E27FC236}">
                <a16:creationId xmlns:a16="http://schemas.microsoft.com/office/drawing/2014/main" id="{2E54EB65-94E3-410B-A532-5445B7D5251D}"/>
              </a:ext>
            </a:extLst>
          </p:cNvPr>
          <p:cNvSpPr>
            <a:spLocks noGrp="1"/>
          </p:cNvSpPr>
          <p:nvPr>
            <p:ph idx="1"/>
          </p:nvPr>
        </p:nvSpPr>
        <p:spPr>
          <a:xfrm>
            <a:off x="6090574" y="801866"/>
            <a:ext cx="5306084" cy="5230634"/>
          </a:xfrm>
        </p:spPr>
        <p:txBody>
          <a:bodyPr anchor="ctr">
            <a:normAutofit/>
          </a:bodyPr>
          <a:lstStyle/>
          <a:p>
            <a:r>
              <a:rPr lang="en-GB" sz="2400" dirty="0">
                <a:solidFill>
                  <a:srgbClr val="000000"/>
                </a:solidFill>
              </a:rPr>
              <a:t>Economics adds everything (marketable) up into GDP/ GVA</a:t>
            </a:r>
          </a:p>
          <a:p>
            <a:r>
              <a:rPr lang="en-GB" sz="2400" dirty="0">
                <a:solidFill>
                  <a:srgbClr val="000000"/>
                </a:solidFill>
              </a:rPr>
              <a:t>FE approach is to think of the economy as different zones with varied activity </a:t>
            </a:r>
          </a:p>
          <a:p>
            <a:pPr>
              <a:buFont typeface="Wingdings" panose="05000000000000000000" pitchFamily="2" charset="2"/>
              <a:buChar char="ü"/>
            </a:pPr>
            <a:r>
              <a:rPr lang="en-GB" sz="2400" dirty="0">
                <a:solidFill>
                  <a:srgbClr val="000000"/>
                </a:solidFill>
              </a:rPr>
              <a:t>Core</a:t>
            </a:r>
          </a:p>
          <a:p>
            <a:pPr>
              <a:buFont typeface="Wingdings" panose="05000000000000000000" pitchFamily="2" charset="2"/>
              <a:buChar char="ü"/>
            </a:pPr>
            <a:r>
              <a:rPr lang="en-GB" sz="2400" dirty="0">
                <a:solidFill>
                  <a:srgbClr val="000000"/>
                </a:solidFill>
              </a:rPr>
              <a:t>Material</a:t>
            </a:r>
          </a:p>
          <a:p>
            <a:pPr>
              <a:buFont typeface="Wingdings" panose="05000000000000000000" pitchFamily="2" charset="2"/>
              <a:buChar char="ü"/>
            </a:pPr>
            <a:r>
              <a:rPr lang="en-GB" sz="2400" dirty="0">
                <a:solidFill>
                  <a:srgbClr val="000000"/>
                </a:solidFill>
              </a:rPr>
              <a:t>Providential </a:t>
            </a:r>
          </a:p>
          <a:p>
            <a:pPr>
              <a:buFont typeface="Wingdings" panose="05000000000000000000" pitchFamily="2" charset="2"/>
              <a:buChar char="ü"/>
            </a:pPr>
            <a:r>
              <a:rPr lang="en-GB" sz="2400" dirty="0">
                <a:solidFill>
                  <a:srgbClr val="000000"/>
                </a:solidFill>
              </a:rPr>
              <a:t>Overlooked</a:t>
            </a:r>
          </a:p>
          <a:p>
            <a:pPr>
              <a:buFont typeface="Wingdings" panose="05000000000000000000" pitchFamily="2" charset="2"/>
              <a:buChar char="ü"/>
            </a:pPr>
            <a:r>
              <a:rPr lang="en-GB" sz="2400" dirty="0">
                <a:solidFill>
                  <a:srgbClr val="000000"/>
                </a:solidFill>
              </a:rPr>
              <a:t>Tradeable</a:t>
            </a:r>
          </a:p>
        </p:txBody>
      </p:sp>
    </p:spTree>
    <p:extLst>
      <p:ext uri="{BB962C8B-B14F-4D97-AF65-F5344CB8AC3E}">
        <p14:creationId xmlns:p14="http://schemas.microsoft.com/office/powerpoint/2010/main" val="386428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9DD90F-2D23-4C46-BAB3-05C2C6860F56}"/>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Zonal Economy? </a:t>
            </a:r>
            <a:br>
              <a:rPr lang="en-GB" dirty="0">
                <a:solidFill>
                  <a:schemeClr val="accent1"/>
                </a:solidFill>
              </a:rPr>
            </a:br>
            <a:r>
              <a:rPr lang="en-GB" dirty="0">
                <a:solidFill>
                  <a:schemeClr val="accent1"/>
                </a:solidFill>
              </a:rPr>
              <a:t>what’s in the zones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8C6F54-DB1B-47C7-89B2-2E61B0BB6FA2}"/>
              </a:ext>
            </a:extLst>
          </p:cNvPr>
          <p:cNvSpPr>
            <a:spLocks noGrp="1"/>
          </p:cNvSpPr>
          <p:nvPr>
            <p:ph idx="1"/>
          </p:nvPr>
        </p:nvSpPr>
        <p:spPr>
          <a:xfrm>
            <a:off x="4849198" y="1494653"/>
            <a:ext cx="6377769" cy="4673234"/>
          </a:xfrm>
        </p:spPr>
        <p:txBody>
          <a:bodyPr anchor="ctr">
            <a:normAutofit lnSpcReduction="10000"/>
          </a:bodyPr>
          <a:lstStyle/>
          <a:p>
            <a:r>
              <a:rPr lang="en-GB" sz="2000" dirty="0"/>
              <a:t> Foundational Economy includes: </a:t>
            </a:r>
          </a:p>
          <a:p>
            <a:pPr>
              <a:buFont typeface="Wingdings" panose="05000000000000000000" pitchFamily="2" charset="2"/>
              <a:buChar char="ü"/>
            </a:pPr>
            <a:r>
              <a:rPr lang="en-GB" sz="2000" i="1" dirty="0"/>
              <a:t>Material the pipes and cables, networks and branches which continuously connect households to daily essentials; now often privatised. </a:t>
            </a:r>
          </a:p>
          <a:p>
            <a:pPr>
              <a:buFont typeface="Wingdings" panose="05000000000000000000" pitchFamily="2" charset="2"/>
              <a:buChar char="ü"/>
            </a:pPr>
            <a:r>
              <a:rPr lang="en-GB" sz="2000" i="1" dirty="0"/>
              <a:t>Providential foundational economy: a subset of (mainly) public sector welfare activity providing the universal services available to all citizens; now increasingly outsourced. </a:t>
            </a:r>
          </a:p>
          <a:p>
            <a:r>
              <a:rPr lang="en-GB" sz="2000" dirty="0"/>
              <a:t>Overlooked economy: goods and services culturally defined as essential and requiring occasional purchase, for example, the sofa for your house, the holiday from work etc.</a:t>
            </a:r>
          </a:p>
          <a:p>
            <a:r>
              <a:rPr lang="en-GB" sz="2000" dirty="0"/>
              <a:t>Tradable: agents and intermediaries involved in retail and wholesale activity, financial services, renting and leasing of equipment, business services and commercial real estate and development services, car manufacture. </a:t>
            </a:r>
            <a:endParaRPr lang="en-GB" sz="1800" dirty="0"/>
          </a:p>
          <a:p>
            <a:endParaRPr lang="en-GB" sz="2400" dirty="0"/>
          </a:p>
        </p:txBody>
      </p:sp>
    </p:spTree>
    <p:extLst>
      <p:ext uri="{BB962C8B-B14F-4D97-AF65-F5344CB8AC3E}">
        <p14:creationId xmlns:p14="http://schemas.microsoft.com/office/powerpoint/2010/main" val="1408203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2A7FF3-7A9A-487F-8141-86C583616E8C}"/>
              </a:ext>
            </a:extLst>
          </p:cNvPr>
          <p:cNvSpPr>
            <a:spLocks noGrp="1"/>
          </p:cNvSpPr>
          <p:nvPr>
            <p:ph type="title"/>
          </p:nvPr>
        </p:nvSpPr>
        <p:spPr>
          <a:xfrm>
            <a:off x="1179226" y="826680"/>
            <a:ext cx="9833548" cy="1325563"/>
          </a:xfrm>
        </p:spPr>
        <p:txBody>
          <a:bodyPr>
            <a:normAutofit fontScale="90000"/>
          </a:bodyPr>
          <a:lstStyle/>
          <a:p>
            <a:pPr algn="ctr"/>
            <a:r>
              <a:rPr lang="en-GB" sz="4000" dirty="0">
                <a:solidFill>
                  <a:srgbClr val="FFFFFF"/>
                </a:solidFill>
              </a:rPr>
              <a:t>GDP focuses on individual consumption and high productivity industries in the tradeable zone</a:t>
            </a:r>
          </a:p>
        </p:txBody>
      </p:sp>
      <p:graphicFrame>
        <p:nvGraphicFramePr>
          <p:cNvPr id="16" name="Content Placeholder 2">
            <a:extLst>
              <a:ext uri="{FF2B5EF4-FFF2-40B4-BE49-F238E27FC236}">
                <a16:creationId xmlns:a16="http://schemas.microsoft.com/office/drawing/2014/main" id="{E1A59143-A8A2-4F61-B683-74FF8605D31E}"/>
              </a:ext>
            </a:extLst>
          </p:cNvPr>
          <p:cNvGraphicFramePr>
            <a:graphicFrameLocks noGrp="1"/>
          </p:cNvGraphicFramePr>
          <p:nvPr>
            <p:ph idx="1"/>
            <p:extLst>
              <p:ext uri="{D42A27DB-BD31-4B8C-83A1-F6EECF244321}">
                <p14:modId xmlns:p14="http://schemas.microsoft.com/office/powerpoint/2010/main" val="246295995"/>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1677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9" y="450222"/>
            <a:ext cx="4182520" cy="3603164"/>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DA5D56-1951-4B43-B22B-352AA326CA4C}"/>
              </a:ext>
            </a:extLst>
          </p:cNvPr>
          <p:cNvSpPr>
            <a:spLocks noGrp="1"/>
          </p:cNvSpPr>
          <p:nvPr>
            <p:ph type="title"/>
          </p:nvPr>
        </p:nvSpPr>
        <p:spPr>
          <a:xfrm>
            <a:off x="774700" y="762000"/>
            <a:ext cx="3595973" cy="3018430"/>
          </a:xfrm>
        </p:spPr>
        <p:txBody>
          <a:bodyPr>
            <a:normAutofit/>
          </a:bodyPr>
          <a:lstStyle/>
          <a:p>
            <a:r>
              <a:rPr lang="en-GB" dirty="0">
                <a:solidFill>
                  <a:srgbClr val="FFFFFF"/>
                </a:solidFill>
              </a:rPr>
              <a:t>Zonal issue =  how and why the FE matters</a:t>
            </a:r>
          </a:p>
        </p:txBody>
      </p:sp>
      <p:sp>
        <p:nvSpPr>
          <p:cNvPr id="33" name="Rectangle 3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836" y="450221"/>
            <a:ext cx="4899923" cy="594885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EFECE9C-70CC-4EED-89ED-0CF62E9D7944}"/>
              </a:ext>
            </a:extLst>
          </p:cNvPr>
          <p:cNvSpPr>
            <a:spLocks noGrp="1"/>
          </p:cNvSpPr>
          <p:nvPr>
            <p:ph idx="1"/>
          </p:nvPr>
        </p:nvSpPr>
        <p:spPr>
          <a:xfrm>
            <a:off x="5098211" y="909143"/>
            <a:ext cx="4459857" cy="5029586"/>
          </a:xfrm>
        </p:spPr>
        <p:txBody>
          <a:bodyPr anchor="ctr">
            <a:normAutofit/>
          </a:bodyPr>
          <a:lstStyle/>
          <a:p>
            <a:r>
              <a:rPr lang="en-GB" sz="2200" dirty="0"/>
              <a:t>How </a:t>
            </a:r>
          </a:p>
          <a:p>
            <a:pPr>
              <a:buFont typeface="Wingdings" panose="05000000000000000000" pitchFamily="2" charset="2"/>
              <a:buChar char="ü"/>
            </a:pPr>
            <a:r>
              <a:rPr lang="en-GB" sz="2200" i="1" dirty="0"/>
              <a:t>its a large part of the economy </a:t>
            </a:r>
          </a:p>
          <a:p>
            <a:pPr>
              <a:buFont typeface="Wingdings" panose="05000000000000000000" pitchFamily="2" charset="2"/>
              <a:buChar char="ü"/>
            </a:pPr>
            <a:r>
              <a:rPr lang="en-GB" sz="2200" i="1" dirty="0"/>
              <a:t>its a stabilising part of the econ</a:t>
            </a:r>
            <a:r>
              <a:rPr lang="en-GB" sz="2200" dirty="0"/>
              <a:t>omy</a:t>
            </a:r>
          </a:p>
          <a:p>
            <a:r>
              <a:rPr lang="en-GB" sz="2200" dirty="0"/>
              <a:t>Why </a:t>
            </a:r>
          </a:p>
          <a:p>
            <a:pPr>
              <a:buFont typeface="Wingdings" panose="05000000000000000000" pitchFamily="2" charset="2"/>
              <a:buChar char="ü"/>
            </a:pPr>
            <a:r>
              <a:rPr lang="en-GB" sz="2200" i="1" dirty="0"/>
              <a:t>output is essential services </a:t>
            </a:r>
          </a:p>
          <a:p>
            <a:pPr>
              <a:buFont typeface="Wingdings" panose="05000000000000000000" pitchFamily="2" charset="2"/>
              <a:buChar char="ü"/>
            </a:pPr>
            <a:r>
              <a:rPr lang="en-GB" sz="2200" i="1" dirty="0"/>
              <a:t>engine of  distribution through wages </a:t>
            </a:r>
          </a:p>
          <a:p>
            <a:pPr>
              <a:buFont typeface="Wingdings" panose="05000000000000000000" pitchFamily="2" charset="2"/>
              <a:buChar char="ü"/>
            </a:pPr>
            <a:r>
              <a:rPr lang="en-GB" sz="2200" i="1" dirty="0"/>
              <a:t>reservoir of skills we need </a:t>
            </a:r>
          </a:p>
          <a:p>
            <a:pPr>
              <a:buFont typeface="Wingdings" panose="05000000000000000000" pitchFamily="2" charset="2"/>
              <a:buChar char="ü"/>
            </a:pPr>
            <a:r>
              <a:rPr lang="en-GB" sz="2200" i="1" dirty="0"/>
              <a:t>sphere of social innovation </a:t>
            </a:r>
          </a:p>
          <a:p>
            <a:pPr>
              <a:buFont typeface="Wingdings" panose="05000000000000000000" pitchFamily="2" charset="2"/>
              <a:buChar char="ü"/>
            </a:pPr>
            <a:r>
              <a:rPr lang="en-GB" sz="2200" i="1" dirty="0"/>
              <a:t>unsolved problems and impending change </a:t>
            </a:r>
          </a:p>
        </p:txBody>
      </p:sp>
      <p:sp>
        <p:nvSpPr>
          <p:cNvPr id="35" name="Rectangle 34">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5866" y="450221"/>
            <a:ext cx="1868033" cy="3603165"/>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3746" y="4214253"/>
            <a:ext cx="1868033" cy="217384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12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E5AB64-D69E-4E3A-9DDE-AC8A006DAC5C}"/>
              </a:ext>
            </a:extLst>
          </p:cNvPr>
          <p:cNvSpPr>
            <a:spLocks noGrp="1"/>
          </p:cNvSpPr>
          <p:nvPr>
            <p:ph type="title"/>
          </p:nvPr>
        </p:nvSpPr>
        <p:spPr>
          <a:xfrm>
            <a:off x="838200" y="963877"/>
            <a:ext cx="3494362" cy="4930246"/>
          </a:xfrm>
        </p:spPr>
        <p:txBody>
          <a:bodyPr>
            <a:normAutofit/>
          </a:bodyPr>
          <a:lstStyle/>
          <a:p>
            <a:pPr algn="r"/>
            <a:r>
              <a:rPr lang="en-GB">
                <a:solidFill>
                  <a:schemeClr val="accent1"/>
                </a:solidFill>
              </a:rPr>
              <a:t>How (1) Because its a large part of the economy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1B20186-7AF2-40F7-9C41-E39AA0B34F92}"/>
              </a:ext>
            </a:extLst>
          </p:cNvPr>
          <p:cNvSpPr>
            <a:spLocks noGrp="1"/>
          </p:cNvSpPr>
          <p:nvPr>
            <p:ph idx="1"/>
          </p:nvPr>
        </p:nvSpPr>
        <p:spPr>
          <a:xfrm>
            <a:off x="4976031" y="963877"/>
            <a:ext cx="6377769" cy="4930246"/>
          </a:xfrm>
        </p:spPr>
        <p:txBody>
          <a:bodyPr anchor="ctr">
            <a:normAutofit/>
          </a:bodyPr>
          <a:lstStyle/>
          <a:p>
            <a:pPr marL="0" indent="0">
              <a:buNone/>
            </a:pPr>
            <a:r>
              <a:rPr lang="en-GB" sz="2400" dirty="0"/>
              <a:t>Material and providential share of GVA 45% and share of employment in Wales 54%</a:t>
            </a:r>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p:txBody>
      </p:sp>
      <p:pic>
        <p:nvPicPr>
          <p:cNvPr id="12" name="Picture 11"/>
          <p:cNvPicPr>
            <a:picLocks noChangeAspect="1"/>
          </p:cNvPicPr>
          <p:nvPr/>
        </p:nvPicPr>
        <p:blipFill>
          <a:blip r:embed="rId2"/>
          <a:stretch>
            <a:fillRect/>
          </a:stretch>
        </p:blipFill>
        <p:spPr>
          <a:xfrm>
            <a:off x="5372641" y="2528023"/>
            <a:ext cx="5298235" cy="3167691"/>
          </a:xfrm>
          <a:prstGeom prst="rect">
            <a:avLst/>
          </a:prstGeom>
        </p:spPr>
      </p:pic>
    </p:spTree>
    <p:extLst>
      <p:ext uri="{BB962C8B-B14F-4D97-AF65-F5344CB8AC3E}">
        <p14:creationId xmlns:p14="http://schemas.microsoft.com/office/powerpoint/2010/main" val="2540189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8AB791-7C66-4BE9-AC55-EBBCE0F031C2}"/>
              </a:ext>
            </a:extLst>
          </p:cNvPr>
          <p:cNvSpPr>
            <a:spLocks noGrp="1"/>
          </p:cNvSpPr>
          <p:nvPr>
            <p:ph type="title"/>
          </p:nvPr>
        </p:nvSpPr>
        <p:spPr>
          <a:xfrm>
            <a:off x="838200" y="963877"/>
            <a:ext cx="3494362" cy="4930246"/>
          </a:xfrm>
        </p:spPr>
        <p:txBody>
          <a:bodyPr>
            <a:normAutofit/>
          </a:bodyPr>
          <a:lstStyle/>
          <a:p>
            <a:pPr algn="r"/>
            <a:r>
              <a:rPr lang="en-GB">
                <a:solidFill>
                  <a:schemeClr val="accent1"/>
                </a:solidFill>
              </a:rPr>
              <a:t>How (2) Because it’s the stabiliser + equaliser in the economy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654ADD6-AD32-4132-ADCF-922F8DFCC308}"/>
              </a:ext>
            </a:extLst>
          </p:cNvPr>
          <p:cNvSpPr>
            <a:spLocks noGrp="1"/>
          </p:cNvSpPr>
          <p:nvPr>
            <p:ph idx="1"/>
          </p:nvPr>
        </p:nvSpPr>
        <p:spPr>
          <a:xfrm>
            <a:off x="4976031" y="963877"/>
            <a:ext cx="6377769" cy="4930246"/>
          </a:xfrm>
        </p:spPr>
        <p:txBody>
          <a:bodyPr anchor="ctr">
            <a:normAutofit/>
          </a:bodyPr>
          <a:lstStyle/>
          <a:p>
            <a:r>
              <a:rPr lang="en-GB" sz="2400" dirty="0"/>
              <a:t>2007-2016 Austerity hasn’t shrunk it; Brexit doesn’t threaten </a:t>
            </a:r>
          </a:p>
          <a:p>
            <a:r>
              <a:rPr lang="en-GB" sz="2400" dirty="0"/>
              <a:t>Resilient against structural and cyclical change because it is distributed according to population e.g. health and care or buses and food …as long as you retain the population</a:t>
            </a:r>
          </a:p>
          <a:p>
            <a:r>
              <a:rPr lang="en-GB" sz="2400" dirty="0"/>
              <a:t>And the great equaliser of regions as long as education, health, BT, rail franchises pay much the same. </a:t>
            </a:r>
          </a:p>
        </p:txBody>
      </p:sp>
    </p:spTree>
    <p:extLst>
      <p:ext uri="{BB962C8B-B14F-4D97-AF65-F5344CB8AC3E}">
        <p14:creationId xmlns:p14="http://schemas.microsoft.com/office/powerpoint/2010/main" val="472951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0599EDE-C634-4CBC-BB78-A0AF192AC018}"/>
              </a:ext>
            </a:extLst>
          </p:cNvPr>
          <p:cNvSpPr>
            <a:spLocks noGrp="1"/>
          </p:cNvSpPr>
          <p:nvPr>
            <p:ph type="title"/>
          </p:nvPr>
        </p:nvSpPr>
        <p:spPr>
          <a:xfrm>
            <a:off x="640079" y="2053641"/>
            <a:ext cx="3669161" cy="2760098"/>
          </a:xfrm>
        </p:spPr>
        <p:txBody>
          <a:bodyPr>
            <a:normAutofit/>
          </a:bodyPr>
          <a:lstStyle/>
          <a:p>
            <a:r>
              <a:rPr lang="en-GB" dirty="0">
                <a:solidFill>
                  <a:srgbClr val="FFFFFF"/>
                </a:solidFill>
              </a:rPr>
              <a:t>But FE activities are a mixed bag</a:t>
            </a:r>
          </a:p>
        </p:txBody>
      </p:sp>
      <p:sp>
        <p:nvSpPr>
          <p:cNvPr id="3" name="Content Placeholder 2">
            <a:extLst>
              <a:ext uri="{FF2B5EF4-FFF2-40B4-BE49-F238E27FC236}">
                <a16:creationId xmlns:a16="http://schemas.microsoft.com/office/drawing/2014/main" id="{649F2B76-6B9D-4D94-A796-0299E0A2ED75}"/>
              </a:ext>
            </a:extLst>
          </p:cNvPr>
          <p:cNvSpPr>
            <a:spLocks noGrp="1"/>
          </p:cNvSpPr>
          <p:nvPr>
            <p:ph idx="1"/>
          </p:nvPr>
        </p:nvSpPr>
        <p:spPr>
          <a:xfrm>
            <a:off x="6168212" y="388187"/>
            <a:ext cx="5306084" cy="5624424"/>
          </a:xfrm>
        </p:spPr>
        <p:txBody>
          <a:bodyPr anchor="ctr">
            <a:normAutofit/>
          </a:bodyPr>
          <a:lstStyle/>
          <a:p>
            <a:r>
              <a:rPr lang="en-GB" sz="1800" dirty="0">
                <a:solidFill>
                  <a:srgbClr val="000000"/>
                </a:solidFill>
              </a:rPr>
              <a:t>Mixed bag /heterogeneous: the activities have different physical and financial characteristics</a:t>
            </a:r>
          </a:p>
          <a:p>
            <a:r>
              <a:rPr lang="en-GB" sz="1800" dirty="0">
                <a:solidFill>
                  <a:srgbClr val="000000"/>
                </a:solidFill>
              </a:rPr>
              <a:t>Centre for cities is wrong about “local services” are all low productivity </a:t>
            </a:r>
          </a:p>
          <a:p>
            <a:r>
              <a:rPr lang="en-GB" sz="1800" dirty="0">
                <a:solidFill>
                  <a:srgbClr val="000000"/>
                </a:solidFill>
              </a:rPr>
              <a:t>Productivity/ GVA per employee: higher in material than providential </a:t>
            </a:r>
          </a:p>
          <a:p>
            <a:endParaRPr lang="en-GB" sz="1800" dirty="0">
              <a:solidFill>
                <a:srgbClr val="000000"/>
              </a:solidFill>
            </a:endParaRPr>
          </a:p>
          <a:p>
            <a:endParaRPr lang="en-GB" sz="2400" dirty="0">
              <a:solidFill>
                <a:srgbClr val="000000"/>
              </a:solidFill>
            </a:endParaRPr>
          </a:p>
          <a:p>
            <a:endParaRPr lang="en-GB" sz="2400" dirty="0">
              <a:solidFill>
                <a:srgbClr val="000000"/>
              </a:solidFill>
            </a:endParaRPr>
          </a:p>
          <a:p>
            <a:pPr marL="0" indent="0">
              <a:buNone/>
            </a:pPr>
            <a:endParaRPr lang="en-GB" sz="2400" dirty="0">
              <a:solidFill>
                <a:srgbClr val="000000"/>
              </a:solidFill>
            </a:endParaRPr>
          </a:p>
          <a:p>
            <a:pPr marL="0" indent="0">
              <a:buNone/>
            </a:pPr>
            <a:endParaRPr lang="en-GB" sz="2400" dirty="0">
              <a:solidFill>
                <a:srgbClr val="000000"/>
              </a:solidFill>
            </a:endParaRPr>
          </a:p>
          <a:p>
            <a:pPr marL="0" indent="0">
              <a:buNone/>
            </a:pPr>
            <a:endParaRPr lang="en-GB" sz="2400" dirty="0">
              <a:solidFill>
                <a:srgbClr val="000000"/>
              </a:solidFill>
            </a:endParaRPr>
          </a:p>
          <a:p>
            <a:pPr marL="0" indent="0">
              <a:buNone/>
            </a:pPr>
            <a:endParaRPr lang="en-GB" sz="1800" dirty="0">
              <a:solidFill>
                <a:srgbClr val="000000"/>
              </a:solidFill>
            </a:endParaRPr>
          </a:p>
          <a:p>
            <a:r>
              <a:rPr lang="en-GB" sz="1800" dirty="0">
                <a:solidFill>
                  <a:srgbClr val="000000"/>
                </a:solidFill>
              </a:rPr>
              <a:t>So, what unites FE activities and why do they matter?</a:t>
            </a:r>
          </a:p>
        </p:txBody>
      </p:sp>
      <p:pic>
        <p:nvPicPr>
          <p:cNvPr id="6" name="Picture 5"/>
          <p:cNvPicPr>
            <a:picLocks noChangeAspect="1"/>
          </p:cNvPicPr>
          <p:nvPr/>
        </p:nvPicPr>
        <p:blipFill>
          <a:blip r:embed="rId3"/>
          <a:stretch>
            <a:fillRect/>
          </a:stretch>
        </p:blipFill>
        <p:spPr>
          <a:xfrm>
            <a:off x="6434762" y="2396240"/>
            <a:ext cx="4584589" cy="2755631"/>
          </a:xfrm>
          <a:prstGeom prst="rect">
            <a:avLst/>
          </a:prstGeom>
        </p:spPr>
      </p:pic>
    </p:spTree>
    <p:extLst>
      <p:ext uri="{BB962C8B-B14F-4D97-AF65-F5344CB8AC3E}">
        <p14:creationId xmlns:p14="http://schemas.microsoft.com/office/powerpoint/2010/main" val="2306525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9DD90F-2D23-4C46-BAB3-05C2C6860F56}"/>
              </a:ext>
            </a:extLst>
          </p:cNvPr>
          <p:cNvSpPr>
            <a:spLocks noGrp="1"/>
          </p:cNvSpPr>
          <p:nvPr>
            <p:ph type="title"/>
          </p:nvPr>
        </p:nvSpPr>
        <p:spPr>
          <a:xfrm>
            <a:off x="838200" y="963877"/>
            <a:ext cx="3494362" cy="4930246"/>
          </a:xfrm>
        </p:spPr>
        <p:txBody>
          <a:bodyPr>
            <a:normAutofit/>
          </a:bodyPr>
          <a:lstStyle/>
          <a:p>
            <a:pPr algn="r"/>
            <a:r>
              <a:rPr lang="en-GB">
                <a:solidFill>
                  <a:schemeClr val="accent1"/>
                </a:solidFill>
              </a:rPr>
              <a:t>Why (1) FE output is essential services for households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78C6F54-DB1B-47C7-89B2-2E61B0BB6FA2}"/>
              </a:ext>
            </a:extLst>
          </p:cNvPr>
          <p:cNvSpPr>
            <a:spLocks noGrp="1"/>
          </p:cNvSpPr>
          <p:nvPr>
            <p:ph idx="1"/>
          </p:nvPr>
        </p:nvSpPr>
        <p:spPr>
          <a:xfrm>
            <a:off x="4976031" y="963877"/>
            <a:ext cx="6377769" cy="4930246"/>
          </a:xfrm>
        </p:spPr>
        <p:txBody>
          <a:bodyPr anchor="ctr">
            <a:normAutofit/>
          </a:bodyPr>
          <a:lstStyle/>
          <a:p>
            <a:r>
              <a:rPr lang="en-GB" sz="2400" dirty="0"/>
              <a:t>Economics: all output is commensurable because it has a money value - GDP/ GVA calculated by addition </a:t>
            </a:r>
          </a:p>
          <a:p>
            <a:r>
              <a:rPr lang="en-GB" sz="2400" dirty="0"/>
              <a:t>FE focuses on a special category of output: essential services where interruption of supply causes immediate crisis (power cuts, unsafe hospitals etc.) </a:t>
            </a:r>
          </a:p>
          <a:p>
            <a:r>
              <a:rPr lang="en-GB" sz="2400" dirty="0"/>
              <a:t>The basis of everyday civilised life = a kind of special output different from fast fashion or a new smart phone </a:t>
            </a:r>
          </a:p>
        </p:txBody>
      </p:sp>
    </p:spTree>
    <p:extLst>
      <p:ext uri="{BB962C8B-B14F-4D97-AF65-F5344CB8AC3E}">
        <p14:creationId xmlns:p14="http://schemas.microsoft.com/office/powerpoint/2010/main" val="1100277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E3F09-DF1F-4B0D-A0A6-6A78D0C84629}"/>
              </a:ext>
            </a:extLst>
          </p:cNvPr>
          <p:cNvSpPr>
            <a:spLocks noGrp="1"/>
          </p:cNvSpPr>
          <p:nvPr>
            <p:ph type="title"/>
          </p:nvPr>
        </p:nvSpPr>
        <p:spPr>
          <a:xfrm>
            <a:off x="838200" y="1134124"/>
            <a:ext cx="3621188" cy="4930246"/>
          </a:xfrm>
        </p:spPr>
        <p:txBody>
          <a:bodyPr>
            <a:normAutofit/>
          </a:bodyPr>
          <a:lstStyle/>
          <a:p>
            <a:pPr algn="r"/>
            <a:r>
              <a:rPr lang="en-GB" dirty="0">
                <a:solidFill>
                  <a:schemeClr val="accent1"/>
                </a:solidFill>
              </a:rPr>
              <a:t>Why (2) engine</a:t>
            </a:r>
            <a:br>
              <a:rPr lang="en-GB" dirty="0">
                <a:solidFill>
                  <a:schemeClr val="accent1"/>
                </a:solidFill>
              </a:rPr>
            </a:br>
            <a:r>
              <a:rPr lang="en-GB" dirty="0">
                <a:solidFill>
                  <a:schemeClr val="accent1"/>
                </a:solidFill>
              </a:rPr>
              <a:t> of distribution through wages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90B49F7-73D7-4394-91A1-6D2475900C5D}"/>
              </a:ext>
            </a:extLst>
          </p:cNvPr>
          <p:cNvSpPr>
            <a:spLocks noGrp="1"/>
          </p:cNvSpPr>
          <p:nvPr>
            <p:ph idx="1"/>
          </p:nvPr>
        </p:nvSpPr>
        <p:spPr>
          <a:xfrm>
            <a:off x="4976031" y="793630"/>
            <a:ext cx="6377769" cy="5100493"/>
          </a:xfrm>
        </p:spPr>
        <p:txBody>
          <a:bodyPr anchor="ctr">
            <a:normAutofit fontScale="92500" lnSpcReduction="10000"/>
          </a:bodyPr>
          <a:lstStyle/>
          <a:p>
            <a:r>
              <a:rPr lang="en-GB" sz="1800" dirty="0"/>
              <a:t>Economics tends to assume high productivity sectors pay high wages </a:t>
            </a:r>
          </a:p>
          <a:p>
            <a:r>
              <a:rPr lang="en-GB" sz="1800" dirty="0"/>
              <a:t>FE pumps out wages because (a) Material is respectably high productivity and (b) Providential is high distribution.</a:t>
            </a:r>
          </a:p>
          <a:p>
            <a:pPr marL="0" indent="0">
              <a:buNone/>
            </a:pPr>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r>
              <a:rPr lang="en-GB" sz="1800" dirty="0"/>
              <a:t>It is important to recognise + manage distributive differences; and </a:t>
            </a:r>
            <a:r>
              <a:rPr lang="en-GB" sz="1800" dirty="0" err="1"/>
              <a:t>eg</a:t>
            </a:r>
            <a:r>
              <a:rPr lang="en-GB" sz="1800" dirty="0"/>
              <a:t> admitting ‘for profit’ extractors into health and education would be disastrous.  </a:t>
            </a:r>
          </a:p>
        </p:txBody>
      </p:sp>
      <p:pic>
        <p:nvPicPr>
          <p:cNvPr id="5" name="Picture 4"/>
          <p:cNvPicPr>
            <a:picLocks noChangeAspect="1"/>
          </p:cNvPicPr>
          <p:nvPr/>
        </p:nvPicPr>
        <p:blipFill>
          <a:blip r:embed="rId2"/>
          <a:stretch>
            <a:fillRect/>
          </a:stretch>
        </p:blipFill>
        <p:spPr>
          <a:xfrm>
            <a:off x="5872620" y="2146075"/>
            <a:ext cx="4584589" cy="2755631"/>
          </a:xfrm>
          <a:prstGeom prst="rect">
            <a:avLst/>
          </a:prstGeom>
        </p:spPr>
      </p:pic>
    </p:spTree>
    <p:extLst>
      <p:ext uri="{BB962C8B-B14F-4D97-AF65-F5344CB8AC3E}">
        <p14:creationId xmlns:p14="http://schemas.microsoft.com/office/powerpoint/2010/main" val="733033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C70FC6-81CB-45F2-B65A-60EC004C5033}"/>
              </a:ext>
            </a:extLst>
          </p:cNvPr>
          <p:cNvSpPr>
            <a:spLocks noGrp="1"/>
          </p:cNvSpPr>
          <p:nvPr>
            <p:ph type="title"/>
          </p:nvPr>
        </p:nvSpPr>
        <p:spPr>
          <a:xfrm>
            <a:off x="838200" y="963877"/>
            <a:ext cx="3494362" cy="4930246"/>
          </a:xfrm>
        </p:spPr>
        <p:txBody>
          <a:bodyPr>
            <a:normAutofit/>
          </a:bodyPr>
          <a:lstStyle/>
          <a:p>
            <a:pPr algn="r"/>
            <a:r>
              <a:rPr lang="en-GB">
                <a:solidFill>
                  <a:schemeClr val="accent1"/>
                </a:solidFill>
              </a:rPr>
              <a:t>Why (3) reservoir of skills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6AB064F-EFDA-4308-8CCD-3F57A9927D97}"/>
              </a:ext>
            </a:extLst>
          </p:cNvPr>
          <p:cNvSpPr>
            <a:spLocks noGrp="1"/>
          </p:cNvSpPr>
          <p:nvPr>
            <p:ph idx="1"/>
          </p:nvPr>
        </p:nvSpPr>
        <p:spPr>
          <a:xfrm>
            <a:off x="4976031" y="963877"/>
            <a:ext cx="6377769" cy="4930246"/>
          </a:xfrm>
        </p:spPr>
        <p:txBody>
          <a:bodyPr anchor="ctr">
            <a:normAutofit/>
          </a:bodyPr>
          <a:lstStyle/>
          <a:p>
            <a:r>
              <a:rPr lang="en-GB" sz="2400" dirty="0"/>
              <a:t>Haldane et al. warn us that  we face a wave of automation as digital technologies and AI close the call centres and displace accountants. </a:t>
            </a:r>
          </a:p>
          <a:p>
            <a:r>
              <a:rPr lang="en-GB" sz="2400" dirty="0"/>
              <a:t>Material and providential are reserves of skills which are hard to automate</a:t>
            </a:r>
          </a:p>
          <a:p>
            <a:r>
              <a:rPr lang="en-GB" sz="2400" dirty="0"/>
              <a:t>Providential:  health, education and care delivery all require social skills = hardest to automate</a:t>
            </a:r>
          </a:p>
          <a:p>
            <a:r>
              <a:rPr lang="en-GB" sz="2400" dirty="0"/>
              <a:t>Material: includes high risk retail but also large numbers of skilled, maintenance and repair workers with problem solving skills</a:t>
            </a:r>
          </a:p>
        </p:txBody>
      </p:sp>
    </p:spTree>
    <p:extLst>
      <p:ext uri="{BB962C8B-B14F-4D97-AF65-F5344CB8AC3E}">
        <p14:creationId xmlns:p14="http://schemas.microsoft.com/office/powerpoint/2010/main" val="755030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8AB791-7C66-4BE9-AC55-EBBCE0F031C2}"/>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654ADD6-AD32-4132-ADCF-922F8DFCC308}"/>
              </a:ext>
            </a:extLst>
          </p:cNvPr>
          <p:cNvSpPr>
            <a:spLocks noGrp="1"/>
          </p:cNvSpPr>
          <p:nvPr>
            <p:ph idx="1"/>
          </p:nvPr>
        </p:nvSpPr>
        <p:spPr>
          <a:xfrm>
            <a:off x="4976031" y="963877"/>
            <a:ext cx="6377769" cy="4930246"/>
          </a:xfrm>
        </p:spPr>
        <p:txBody>
          <a:bodyPr anchor="ctr">
            <a:normAutofit/>
          </a:bodyPr>
          <a:lstStyle/>
          <a:p>
            <a:pPr lvl="0"/>
            <a:r>
              <a:rPr lang="en-GB" sz="2000" dirty="0">
                <a:solidFill>
                  <a:prstClr val="black"/>
                </a:solidFill>
              </a:rPr>
              <a:t>Economics wants more for less i.e. productivity increases of the kind familiar from process change in manufacturing (ex business + technocrat policy makers)</a:t>
            </a:r>
          </a:p>
          <a:p>
            <a:pPr lvl="0"/>
            <a:r>
              <a:rPr lang="en-GB" sz="2000" dirty="0">
                <a:solidFill>
                  <a:prstClr val="black"/>
                </a:solidFill>
              </a:rPr>
              <a:t>Productivity growth is slowing down on standard measures which do not capture effects of digital technology and quality improvements </a:t>
            </a:r>
          </a:p>
          <a:p>
            <a:pPr lvl="0"/>
            <a:r>
              <a:rPr lang="en-GB" sz="2000" dirty="0">
                <a:solidFill>
                  <a:prstClr val="black"/>
                </a:solidFill>
              </a:rPr>
              <a:t>In providential FE, there is no one best way and unambiguous measure of success because the objective is social well being e.g. care could meet bio medical needs with robots which would not address the social needs of the old</a:t>
            </a:r>
          </a:p>
          <a:p>
            <a:pPr lvl="0"/>
            <a:r>
              <a:rPr lang="en-GB" sz="2000" dirty="0">
                <a:solidFill>
                  <a:prstClr val="black"/>
                </a:solidFill>
              </a:rPr>
              <a:t>The FE is a sphere of social innovation for collective consumption which requires political action and citizen participation. </a:t>
            </a:r>
            <a:endParaRPr lang="en-GB" sz="2400" dirty="0"/>
          </a:p>
        </p:txBody>
      </p:sp>
      <p:sp>
        <p:nvSpPr>
          <p:cNvPr id="7" name="Rectangle 6">
            <a:extLst>
              <a:ext uri="{FF2B5EF4-FFF2-40B4-BE49-F238E27FC236}">
                <a16:creationId xmlns:a16="http://schemas.microsoft.com/office/drawing/2014/main" id="{8898F76A-8E0A-430A-B630-A1A1BDF71FF9}"/>
              </a:ext>
            </a:extLst>
          </p:cNvPr>
          <p:cNvSpPr/>
          <p:nvPr/>
        </p:nvSpPr>
        <p:spPr>
          <a:xfrm>
            <a:off x="690664" y="2705725"/>
            <a:ext cx="3891063" cy="2123658"/>
          </a:xfrm>
          <a:prstGeom prst="rect">
            <a:avLst/>
          </a:prstGeom>
        </p:spPr>
        <p:txBody>
          <a:bodyPr wrap="square">
            <a:spAutoFit/>
          </a:bodyPr>
          <a:lstStyle/>
          <a:p>
            <a:r>
              <a:rPr lang="en-GB" sz="4400" dirty="0">
                <a:solidFill>
                  <a:srgbClr val="4472C4"/>
                </a:solidFill>
                <a:latin typeface="Calibri Light" panose="020F0302020204030204"/>
                <a:ea typeface="+mj-ea"/>
                <a:cs typeface="+mj-cs"/>
              </a:rPr>
              <a:t>Why (4) </a:t>
            </a:r>
          </a:p>
          <a:p>
            <a:r>
              <a:rPr lang="en-GB" sz="4400" dirty="0">
                <a:solidFill>
                  <a:srgbClr val="4472C4"/>
                </a:solidFill>
                <a:latin typeface="Calibri Light" panose="020F0302020204030204"/>
                <a:ea typeface="+mj-ea"/>
                <a:cs typeface="+mj-cs"/>
              </a:rPr>
              <a:t>sphere of social innovation </a:t>
            </a:r>
            <a:endParaRPr lang="en-GB" dirty="0"/>
          </a:p>
        </p:txBody>
      </p:sp>
    </p:spTree>
    <p:extLst>
      <p:ext uri="{BB962C8B-B14F-4D97-AF65-F5344CB8AC3E}">
        <p14:creationId xmlns:p14="http://schemas.microsoft.com/office/powerpoint/2010/main" val="3618837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B0FDFB-2852-47F1-9B5E-11F5055E5FBC}"/>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Why (5)  unsolved problems and looming change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80047A7-4C1F-46FF-8213-D45456371B89}"/>
              </a:ext>
            </a:extLst>
          </p:cNvPr>
          <p:cNvSpPr>
            <a:spLocks noGrp="1"/>
          </p:cNvSpPr>
          <p:nvPr>
            <p:ph idx="1"/>
          </p:nvPr>
        </p:nvSpPr>
        <p:spPr>
          <a:xfrm>
            <a:off x="4976031" y="963877"/>
            <a:ext cx="6377769" cy="4930246"/>
          </a:xfrm>
        </p:spPr>
        <p:txBody>
          <a:bodyPr anchor="ctr">
            <a:normAutofit/>
          </a:bodyPr>
          <a:lstStyle/>
          <a:p>
            <a:r>
              <a:rPr lang="en-GB" sz="2400" dirty="0"/>
              <a:t>Economics knows what a solution looks like but has no levers that can deliver: </a:t>
            </a:r>
            <a:r>
              <a:rPr lang="en-GB" sz="2400" dirty="0" err="1"/>
              <a:t>eg</a:t>
            </a:r>
            <a:r>
              <a:rPr lang="en-GB" sz="2400" dirty="0"/>
              <a:t> upgrading infrastructure + skills, encouraging inward investment etc has not boosted growth. </a:t>
            </a:r>
          </a:p>
          <a:p>
            <a:r>
              <a:rPr lang="en-GB" sz="2400" dirty="0"/>
              <a:t>We recognise unsolved problems + looming change: </a:t>
            </a:r>
          </a:p>
          <a:p>
            <a:r>
              <a:rPr lang="en-GB" sz="2400" i="1" dirty="0"/>
              <a:t>intrusion of unsuitable business models requiring double digit returns</a:t>
            </a:r>
          </a:p>
          <a:p>
            <a:r>
              <a:rPr lang="en-GB" sz="2400" i="1" dirty="0"/>
              <a:t>low wages in chronically unfunded sectors like care</a:t>
            </a:r>
          </a:p>
          <a:p>
            <a:r>
              <a:rPr lang="en-GB" sz="2400" i="1" dirty="0"/>
              <a:t>decline of high street retail which e.g. employs 10 % in Swansea  </a:t>
            </a:r>
          </a:p>
        </p:txBody>
      </p:sp>
    </p:spTree>
    <p:extLst>
      <p:ext uri="{BB962C8B-B14F-4D97-AF65-F5344CB8AC3E}">
        <p14:creationId xmlns:p14="http://schemas.microsoft.com/office/powerpoint/2010/main" val="235117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4">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9A2185-84B9-4B4C-8AC3-7308093B4C56}"/>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700" kern="1200" dirty="0">
                <a:solidFill>
                  <a:srgbClr val="FFFFFF"/>
                </a:solidFill>
                <a:latin typeface="+mj-lt"/>
                <a:ea typeface="+mj-ea"/>
                <a:cs typeface="+mj-cs"/>
              </a:rPr>
              <a:t>That‘s the context for workshop discussion</a:t>
            </a:r>
          </a:p>
        </p:txBody>
      </p:sp>
      <p:pic>
        <p:nvPicPr>
          <p:cNvPr id="20" name="Picture 16">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8785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TotalTime>
  <Words>885</Words>
  <Application>Microsoft Office PowerPoint</Application>
  <PresentationFormat>Widescreen</PresentationFormat>
  <Paragraphs>88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How and why the FE matters in Wales</vt:lpstr>
      <vt:lpstr>The precondition: think of a zonal economy </vt:lpstr>
      <vt:lpstr>Zonal Economy?  what’s in the zones</vt:lpstr>
      <vt:lpstr>GDP focuses on individual consumption and high productivity industries in the tradeable zone</vt:lpstr>
      <vt:lpstr>Zonal issue =  how and why the FE matters</vt:lpstr>
      <vt:lpstr>How (1) Because its a large part of the economy</vt:lpstr>
      <vt:lpstr>How (2) Because it’s the stabiliser + equaliser in the economy </vt:lpstr>
      <vt:lpstr>But FE activities are a mixed bag</vt:lpstr>
      <vt:lpstr>Why (1) FE output is essential services for households </vt:lpstr>
      <vt:lpstr>Why (2) engine  of distribution through wages  </vt:lpstr>
      <vt:lpstr>Why (3) reservoir of skills</vt:lpstr>
      <vt:lpstr> </vt:lpstr>
      <vt:lpstr>Why (5)  unsolved problems and looming change</vt:lpstr>
      <vt:lpstr>That‘s the context for workshop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and why the FE matters in Wales</dc:title>
  <dc:creator>karel williams</dc:creator>
  <cp:lastModifiedBy>karel williams</cp:lastModifiedBy>
  <cp:revision>29</cp:revision>
  <dcterms:created xsi:type="dcterms:W3CDTF">2018-08-21T09:43:19Z</dcterms:created>
  <dcterms:modified xsi:type="dcterms:W3CDTF">2018-08-21T21:00:38Z</dcterms:modified>
</cp:coreProperties>
</file>