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86" r:id="rId3"/>
    <p:sldId id="280" r:id="rId4"/>
    <p:sldId id="282" r:id="rId5"/>
    <p:sldId id="269" r:id="rId6"/>
    <p:sldId id="292" r:id="rId7"/>
    <p:sldId id="270" r:id="rId8"/>
    <p:sldId id="285" r:id="rId9"/>
    <p:sldId id="287" r:id="rId10"/>
    <p:sldId id="288" r:id="rId11"/>
    <p:sldId id="289" r:id="rId12"/>
    <p:sldId id="290" r:id="rId1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78554" autoAdjust="0"/>
  </p:normalViewPr>
  <p:slideViewPr>
    <p:cSldViewPr snapToGrid="0">
      <p:cViewPr varScale="1">
        <p:scale>
          <a:sx n="112" d="100"/>
          <a:sy n="112" d="100"/>
        </p:scale>
        <p:origin x="43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ropbox\Foundational\FE_Cardfiff.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Österreich!$B$4</c:f>
              <c:strCache>
                <c:ptCount val="1"/>
                <c:pt idx="0">
                  <c:v>Central State</c:v>
                </c:pt>
              </c:strCache>
            </c:strRef>
          </c:tx>
          <c:invertIfNegative val="0"/>
          <c:cat>
            <c:strRef>
              <c:f>Österreich!$C$3:$J$3</c:f>
              <c:strCache>
                <c:ptCount val="3"/>
                <c:pt idx="0">
                  <c:v>Energy</c:v>
                </c:pt>
                <c:pt idx="1">
                  <c:v>Water Supply </c:v>
                </c:pt>
                <c:pt idx="2">
                  <c:v>Housing</c:v>
                </c:pt>
              </c:strCache>
            </c:strRef>
          </c:cat>
          <c:val>
            <c:numRef>
              <c:f>Österreich!$C$4:$J$4</c:f>
              <c:numCache>
                <c:formatCode>0%</c:formatCode>
                <c:ptCount val="3"/>
                <c:pt idx="0">
                  <c:v>0.4</c:v>
                </c:pt>
                <c:pt idx="1">
                  <c:v>0</c:v>
                </c:pt>
              </c:numCache>
            </c:numRef>
          </c:val>
          <c:extLst>
            <c:ext xmlns:c16="http://schemas.microsoft.com/office/drawing/2014/chart" uri="{C3380CC4-5D6E-409C-BE32-E72D297353CC}">
              <c16:uniqueId val="{00000000-86F2-4510-BB58-DA5B5B5E0A61}"/>
            </c:ext>
          </c:extLst>
        </c:ser>
        <c:ser>
          <c:idx val="1"/>
          <c:order val="1"/>
          <c:tx>
            <c:strRef>
              <c:f>Österreich!$B$5</c:f>
              <c:strCache>
                <c:ptCount val="1"/>
                <c:pt idx="0">
                  <c:v>Region (Länder)</c:v>
                </c:pt>
              </c:strCache>
            </c:strRef>
          </c:tx>
          <c:invertIfNegative val="0"/>
          <c:cat>
            <c:strRef>
              <c:f>Österreich!$C$3:$J$3</c:f>
              <c:strCache>
                <c:ptCount val="3"/>
                <c:pt idx="0">
                  <c:v>Energy</c:v>
                </c:pt>
                <c:pt idx="1">
                  <c:v>Water Supply </c:v>
                </c:pt>
                <c:pt idx="2">
                  <c:v>Housing</c:v>
                </c:pt>
              </c:strCache>
            </c:strRef>
          </c:cat>
          <c:val>
            <c:numRef>
              <c:f>Österreich!$C$5:$J$5</c:f>
              <c:numCache>
                <c:formatCode>0%</c:formatCode>
                <c:ptCount val="3"/>
                <c:pt idx="0">
                  <c:v>0.34</c:v>
                </c:pt>
                <c:pt idx="1">
                  <c:v>0.17</c:v>
                </c:pt>
              </c:numCache>
            </c:numRef>
          </c:val>
          <c:extLst>
            <c:ext xmlns:c16="http://schemas.microsoft.com/office/drawing/2014/chart" uri="{C3380CC4-5D6E-409C-BE32-E72D297353CC}">
              <c16:uniqueId val="{00000001-86F2-4510-BB58-DA5B5B5E0A61}"/>
            </c:ext>
          </c:extLst>
        </c:ser>
        <c:ser>
          <c:idx val="2"/>
          <c:order val="2"/>
          <c:tx>
            <c:strRef>
              <c:f>Österreich!$B$6</c:f>
              <c:strCache>
                <c:ptCount val="1"/>
                <c:pt idx="0">
                  <c:v>Intermunicipal Cooperation</c:v>
                </c:pt>
              </c:strCache>
            </c:strRef>
          </c:tx>
          <c:invertIfNegative val="0"/>
          <c:cat>
            <c:strRef>
              <c:f>Österreich!$C$3:$J$3</c:f>
              <c:strCache>
                <c:ptCount val="3"/>
                <c:pt idx="0">
                  <c:v>Energy</c:v>
                </c:pt>
                <c:pt idx="1">
                  <c:v>Water Supply </c:v>
                </c:pt>
                <c:pt idx="2">
                  <c:v>Housing</c:v>
                </c:pt>
              </c:strCache>
            </c:strRef>
          </c:cat>
          <c:val>
            <c:numRef>
              <c:f>Österreich!$C$6:$J$6</c:f>
              <c:numCache>
                <c:formatCode>0%</c:formatCode>
                <c:ptCount val="3"/>
                <c:pt idx="0">
                  <c:v>0</c:v>
                </c:pt>
                <c:pt idx="1">
                  <c:v>0.23</c:v>
                </c:pt>
              </c:numCache>
            </c:numRef>
          </c:val>
          <c:extLst>
            <c:ext xmlns:c16="http://schemas.microsoft.com/office/drawing/2014/chart" uri="{C3380CC4-5D6E-409C-BE32-E72D297353CC}">
              <c16:uniqueId val="{00000002-86F2-4510-BB58-DA5B5B5E0A61}"/>
            </c:ext>
          </c:extLst>
        </c:ser>
        <c:ser>
          <c:idx val="3"/>
          <c:order val="3"/>
          <c:tx>
            <c:strRef>
              <c:f>Österreich!$B$7</c:f>
              <c:strCache>
                <c:ptCount val="1"/>
                <c:pt idx="0">
                  <c:v>Municipal</c:v>
                </c:pt>
              </c:strCache>
            </c:strRef>
          </c:tx>
          <c:invertIfNegative val="0"/>
          <c:cat>
            <c:strRef>
              <c:f>Österreich!$C$3:$J$3</c:f>
              <c:strCache>
                <c:ptCount val="3"/>
                <c:pt idx="0">
                  <c:v>Energy</c:v>
                </c:pt>
                <c:pt idx="1">
                  <c:v>Water Supply </c:v>
                </c:pt>
                <c:pt idx="2">
                  <c:v>Housing</c:v>
                </c:pt>
              </c:strCache>
            </c:strRef>
          </c:cat>
          <c:val>
            <c:numRef>
              <c:f>Österreich!$C$7:$J$7</c:f>
              <c:numCache>
                <c:formatCode>0%</c:formatCode>
                <c:ptCount val="3"/>
                <c:pt idx="0">
                  <c:v>0.12</c:v>
                </c:pt>
                <c:pt idx="1">
                  <c:v>0.45</c:v>
                </c:pt>
                <c:pt idx="2" formatCode="0.0%">
                  <c:v>7.2750642673521854E-2</c:v>
                </c:pt>
              </c:numCache>
            </c:numRef>
          </c:val>
          <c:extLst>
            <c:ext xmlns:c16="http://schemas.microsoft.com/office/drawing/2014/chart" uri="{C3380CC4-5D6E-409C-BE32-E72D297353CC}">
              <c16:uniqueId val="{00000003-86F2-4510-BB58-DA5B5B5E0A61}"/>
            </c:ext>
          </c:extLst>
        </c:ser>
        <c:ser>
          <c:idx val="4"/>
          <c:order val="4"/>
          <c:tx>
            <c:strRef>
              <c:f>Österreich!$B$8</c:f>
              <c:strCache>
                <c:ptCount val="1"/>
                <c:pt idx="0">
                  <c:v>Coops </c:v>
                </c:pt>
              </c:strCache>
            </c:strRef>
          </c:tx>
          <c:invertIfNegative val="0"/>
          <c:cat>
            <c:strRef>
              <c:f>Österreich!$C$3:$J$3</c:f>
              <c:strCache>
                <c:ptCount val="3"/>
                <c:pt idx="0">
                  <c:v>Energy</c:v>
                </c:pt>
                <c:pt idx="1">
                  <c:v>Water Supply </c:v>
                </c:pt>
                <c:pt idx="2">
                  <c:v>Housing</c:v>
                </c:pt>
              </c:strCache>
            </c:strRef>
          </c:cat>
          <c:val>
            <c:numRef>
              <c:f>Österreich!$C$8:$J$8</c:f>
              <c:numCache>
                <c:formatCode>0%</c:formatCode>
                <c:ptCount val="3"/>
                <c:pt idx="0" formatCode="General">
                  <c:v>0</c:v>
                </c:pt>
                <c:pt idx="1">
                  <c:v>0.15</c:v>
                </c:pt>
                <c:pt idx="2" formatCode="0.0%">
                  <c:v>0.16580976863753213</c:v>
                </c:pt>
              </c:numCache>
            </c:numRef>
          </c:val>
          <c:extLst>
            <c:ext xmlns:c16="http://schemas.microsoft.com/office/drawing/2014/chart" uri="{C3380CC4-5D6E-409C-BE32-E72D297353CC}">
              <c16:uniqueId val="{00000004-86F2-4510-BB58-DA5B5B5E0A61}"/>
            </c:ext>
          </c:extLst>
        </c:ser>
        <c:dLbls>
          <c:showLegendKey val="0"/>
          <c:showVal val="0"/>
          <c:showCatName val="0"/>
          <c:showSerName val="0"/>
          <c:showPercent val="0"/>
          <c:showBubbleSize val="0"/>
        </c:dLbls>
        <c:gapWidth val="55"/>
        <c:overlap val="100"/>
        <c:axId val="88482944"/>
        <c:axId val="88485248"/>
      </c:barChart>
      <c:catAx>
        <c:axId val="88482944"/>
        <c:scaling>
          <c:orientation val="minMax"/>
        </c:scaling>
        <c:delete val="0"/>
        <c:axPos val="l"/>
        <c:numFmt formatCode="General" sourceLinked="0"/>
        <c:majorTickMark val="none"/>
        <c:minorTickMark val="none"/>
        <c:tickLblPos val="nextTo"/>
        <c:crossAx val="88485248"/>
        <c:crosses val="autoZero"/>
        <c:auto val="1"/>
        <c:lblAlgn val="ctr"/>
        <c:lblOffset val="100"/>
        <c:noMultiLvlLbl val="0"/>
      </c:catAx>
      <c:valAx>
        <c:axId val="88485248"/>
        <c:scaling>
          <c:orientation val="minMax"/>
          <c:max val="1"/>
        </c:scaling>
        <c:delete val="0"/>
        <c:axPos val="b"/>
        <c:majorGridlines/>
        <c:numFmt formatCode="0%" sourceLinked="1"/>
        <c:majorTickMark val="none"/>
        <c:minorTickMark val="none"/>
        <c:tickLblPos val="nextTo"/>
        <c:crossAx val="88482944"/>
        <c:crosses val="autoZero"/>
        <c:crossBetween val="between"/>
      </c:valAx>
    </c:plotArea>
    <c:legend>
      <c:legendPos val="r"/>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392F2F-CFF5-44B4-AB4D-564AEF1EF233}" type="datetimeFigureOut">
              <a:rPr lang="de-AT" smtClean="0"/>
              <a:pPr/>
              <a:t>30.09.2018</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DFF681-90D5-4BE3-A2E3-64C90C59980D}" type="slidenum">
              <a:rPr lang="de-AT" smtClean="0"/>
              <a:pPr/>
              <a:t>‹#›</a:t>
            </a:fld>
            <a:endParaRPr lang="de-AT"/>
          </a:p>
        </p:txBody>
      </p:sp>
    </p:spTree>
    <p:extLst>
      <p:ext uri="{BB962C8B-B14F-4D97-AF65-F5344CB8AC3E}">
        <p14:creationId xmlns:p14="http://schemas.microsoft.com/office/powerpoint/2010/main" val="3790034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Call </a:t>
            </a:r>
            <a:r>
              <a:rPr lang="de-AT" dirty="0" err="1"/>
              <a:t>to</a:t>
            </a:r>
            <a:r>
              <a:rPr lang="de-AT" dirty="0"/>
              <a:t> </a:t>
            </a:r>
            <a:r>
              <a:rPr lang="de-AT" dirty="0" err="1"/>
              <a:t>start</a:t>
            </a:r>
            <a:r>
              <a:rPr lang="de-AT" baseline="0" dirty="0"/>
              <a:t> form </a:t>
            </a:r>
            <a:r>
              <a:rPr lang="de-AT" baseline="0" dirty="0" err="1"/>
              <a:t>where</a:t>
            </a:r>
            <a:r>
              <a:rPr lang="de-AT" baseline="0" dirty="0"/>
              <a:t> </a:t>
            </a:r>
            <a:r>
              <a:rPr lang="de-AT" baseline="0" dirty="0" err="1"/>
              <a:t>we</a:t>
            </a:r>
            <a:r>
              <a:rPr lang="de-AT" baseline="0" dirty="0"/>
              <a:t> </a:t>
            </a:r>
            <a:r>
              <a:rPr lang="de-AT" baseline="0" dirty="0" err="1"/>
              <a:t>are</a:t>
            </a:r>
            <a:r>
              <a:rPr lang="de-AT" baseline="0" dirty="0"/>
              <a:t> in </a:t>
            </a:r>
            <a:r>
              <a:rPr lang="de-AT" baseline="0" dirty="0" err="1"/>
              <a:t>the</a:t>
            </a:r>
            <a:r>
              <a:rPr lang="de-AT" baseline="0" dirty="0"/>
              <a:t> last </a:t>
            </a:r>
            <a:r>
              <a:rPr lang="de-AT" baseline="0" dirty="0" err="1"/>
              <a:t>para</a:t>
            </a:r>
            <a:r>
              <a:rPr lang="de-AT" baseline="0" dirty="0"/>
              <a:t>  </a:t>
            </a:r>
            <a:r>
              <a:rPr lang="de-AT" baseline="0" dirty="0" err="1"/>
              <a:t>of</a:t>
            </a:r>
            <a:r>
              <a:rPr lang="de-AT" baseline="0" dirty="0"/>
              <a:t> </a:t>
            </a:r>
            <a:r>
              <a:rPr lang="de-AT" baseline="0" dirty="0" err="1"/>
              <a:t>the</a:t>
            </a:r>
            <a:r>
              <a:rPr lang="de-AT" baseline="0" dirty="0"/>
              <a:t> „FE </a:t>
            </a:r>
            <a:r>
              <a:rPr lang="de-AT" baseline="0" dirty="0" err="1"/>
              <a:t>book</a:t>
            </a:r>
            <a:r>
              <a:rPr lang="de-AT" baseline="0" dirty="0"/>
              <a:t>“ – </a:t>
            </a:r>
            <a:r>
              <a:rPr lang="de-AT" baseline="0" dirty="0" err="1"/>
              <a:t>the</a:t>
            </a:r>
            <a:r>
              <a:rPr lang="de-AT" baseline="0" dirty="0"/>
              <a:t> </a:t>
            </a:r>
            <a:r>
              <a:rPr lang="de-AT" baseline="0" dirty="0" err="1"/>
              <a:t>privileg</a:t>
            </a:r>
            <a:r>
              <a:rPr lang="de-AT" baseline="0" dirty="0"/>
              <a:t> </a:t>
            </a:r>
            <a:r>
              <a:rPr lang="de-AT" baseline="0" dirty="0" err="1"/>
              <a:t>of</a:t>
            </a:r>
            <a:r>
              <a:rPr lang="de-AT" baseline="0" dirty="0"/>
              <a:t> Vienna</a:t>
            </a:r>
          </a:p>
          <a:p>
            <a:endParaRPr lang="de-AT" baseline="0" dirty="0"/>
          </a:p>
          <a:p>
            <a:r>
              <a:rPr lang="en-US" sz="1200" b="0" i="0" u="none" strike="noStrike" kern="1200" baseline="0" dirty="0">
                <a:solidFill>
                  <a:schemeClr val="tx1"/>
                </a:solidFill>
                <a:latin typeface="+mn-lt"/>
                <a:ea typeface="+mn-ea"/>
                <a:cs typeface="+mn-cs"/>
              </a:rPr>
              <a:t>“The range of progressive alliances are unimaginably wider now than was conceivable in the Vienna of the 1920s or Bologna of the 1970s: alliances of traditional male-dominated groups of workers and intellectuals have given way to a spectrum that encompasses advocates for ethnic minority, gender, LGBT and disability rights. Moreover, there is a more straightforward difference that should give us grounds for optimism: our societies, for all the destruction of the great financial crisis, are much wealthier than in the past. </a:t>
            </a:r>
            <a:r>
              <a:rPr lang="en-US" sz="1200" b="0" i="0" u="none" strike="noStrike" kern="1200" baseline="0" dirty="0">
                <a:solidFill>
                  <a:srgbClr val="FFFF00"/>
                </a:solidFill>
                <a:latin typeface="+mn-lt"/>
                <a:ea typeface="+mn-ea"/>
                <a:cs typeface="+mn-cs"/>
              </a:rPr>
              <a:t>Many things stand in the way of recreating a foundational economy that fosters human capability and flourishing. Scarcity of resource is not one of them</a:t>
            </a:r>
            <a:r>
              <a:rPr lang="en-US" sz="1200" b="0" i="0" u="none" strike="noStrike" kern="1200" baseline="0" dirty="0">
                <a:solidFill>
                  <a:schemeClr val="tx1"/>
                </a:solidFill>
                <a:latin typeface="+mn-lt"/>
                <a:ea typeface="+mn-ea"/>
                <a:cs typeface="+mn-cs"/>
              </a:rPr>
              <a:t>. As Europeans, why not start out now on foundational renewal, rediscover an experimental tradition and reinvent radical political practice in a way that </a:t>
            </a:r>
            <a:r>
              <a:rPr lang="de-AT" sz="1200" b="0" i="0" u="none" strike="noStrike" kern="1200" baseline="0" dirty="0" err="1">
                <a:solidFill>
                  <a:schemeClr val="tx1"/>
                </a:solidFill>
                <a:latin typeface="+mn-lt"/>
                <a:ea typeface="+mn-ea"/>
                <a:cs typeface="+mn-cs"/>
              </a:rPr>
              <a:t>cannot</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be</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extinguished</a:t>
            </a:r>
            <a:r>
              <a:rPr lang="de-AT" sz="1200" b="0" i="0" u="none" strike="noStrike" kern="1200" baseline="0" dirty="0">
                <a:solidFill>
                  <a:schemeClr val="tx1"/>
                </a:solidFill>
                <a:latin typeface="+mn-lt"/>
                <a:ea typeface="+mn-ea"/>
                <a:cs typeface="+mn-cs"/>
              </a:rPr>
              <a:t>.“</a:t>
            </a:r>
            <a:endParaRPr lang="de-AT" dirty="0"/>
          </a:p>
        </p:txBody>
      </p:sp>
      <p:sp>
        <p:nvSpPr>
          <p:cNvPr id="4" name="Foliennummernplatzhalter 3"/>
          <p:cNvSpPr>
            <a:spLocks noGrp="1"/>
          </p:cNvSpPr>
          <p:nvPr>
            <p:ph type="sldNum" sz="quarter" idx="10"/>
          </p:nvPr>
        </p:nvSpPr>
        <p:spPr/>
        <p:txBody>
          <a:bodyPr/>
          <a:lstStyle/>
          <a:p>
            <a:fld id="{D6DFF681-90D5-4BE3-A2E3-64C90C59980D}" type="slidenum">
              <a:rPr lang="de-AT" smtClean="0"/>
              <a:pPr/>
              <a:t>1</a:t>
            </a:fld>
            <a:endParaRPr lang="de-AT"/>
          </a:p>
        </p:txBody>
      </p:sp>
    </p:spTree>
    <p:extLst>
      <p:ext uri="{BB962C8B-B14F-4D97-AF65-F5344CB8AC3E}">
        <p14:creationId xmlns:p14="http://schemas.microsoft.com/office/powerpoint/2010/main" val="3119554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As Andreas has outlined – Austria is rather</a:t>
            </a:r>
            <a:r>
              <a:rPr lang="de-AT" baseline="0" dirty="0"/>
              <a:t> different from the British experience.</a:t>
            </a:r>
          </a:p>
          <a:p>
            <a:endParaRPr lang="de-AT" dirty="0"/>
          </a:p>
          <a:p>
            <a:pPr marL="0" marR="0" indent="0" algn="l" defTabSz="914400" rtl="0" eaLnBrk="1" fontAlgn="auto" latinLnBrk="0" hangingPunct="1">
              <a:lnSpc>
                <a:spcPct val="100000"/>
              </a:lnSpc>
              <a:spcBef>
                <a:spcPts val="0"/>
              </a:spcBef>
              <a:spcAft>
                <a:spcPts val="0"/>
              </a:spcAft>
              <a:buClrTx/>
              <a:buSzTx/>
              <a:buFontTx/>
              <a:buNone/>
              <a:tabLst/>
              <a:defRPr/>
            </a:pPr>
            <a:r>
              <a:rPr lang="de-AT" dirty="0"/>
              <a:t>In</a:t>
            </a:r>
            <a:r>
              <a:rPr lang="de-AT" baseline="0" dirty="0"/>
              <a:t> particular, Austria´s public sector remains an important source for the delivery of foundational goods and services. It has largely refrained form privatisations but rather focused on corporatisations and outsourcing as well as other NPM measures (e.g. benchmarking in water). In this context the total number of units has increased since the mid-1990s.</a:t>
            </a:r>
          </a:p>
          <a:p>
            <a:endParaRPr lang="de-AT" baseline="0" dirty="0"/>
          </a:p>
          <a:p>
            <a:r>
              <a:rPr lang="de-AT" baseline="0" dirty="0"/>
              <a:t>The table gives you an aggregate view of units in the public sector, divided by public sector and the core state sector units arranged according to the controlling entity. The latter can be subsectors of the state or chambers and social security. </a:t>
            </a:r>
          </a:p>
          <a:p>
            <a:endParaRPr lang="de-AT" baseline="0" dirty="0"/>
          </a:p>
          <a:p>
            <a:r>
              <a:rPr lang="de-AT" baseline="0" dirty="0"/>
              <a:t>Given Austria´s strong corporatist tradition it comes at little suprise that these instittional characteristics also come to the fore in this view. The different chambers are involved in particular in the field of education while the systems of social security is an autonomos system that is curcial for the financing and provision of pensions and healthcare. </a:t>
            </a:r>
          </a:p>
          <a:p>
            <a:endParaRPr lang="de-AT" baseline="0" dirty="0"/>
          </a:p>
          <a:p>
            <a:r>
              <a:rPr lang="de-AT" baseline="0" dirty="0"/>
              <a:t>The federal structure is reflected in the importance of the state beyond the central state level. </a:t>
            </a:r>
          </a:p>
          <a:p>
            <a:r>
              <a:rPr lang="de-AT" baseline="0" dirty="0"/>
              <a:t>What sticks out is the importance of the municipal level, which accounts for roughly 2200 out of 3200 public enterprises, though this importance varies depending on the sector (as you will see on the next slide (energy, water)).</a:t>
            </a:r>
          </a:p>
        </p:txBody>
      </p:sp>
      <p:sp>
        <p:nvSpPr>
          <p:cNvPr id="4" name="Foliennummernplatzhalter 3"/>
          <p:cNvSpPr>
            <a:spLocks noGrp="1"/>
          </p:cNvSpPr>
          <p:nvPr>
            <p:ph type="sldNum" sz="quarter" idx="10"/>
          </p:nvPr>
        </p:nvSpPr>
        <p:spPr/>
        <p:txBody>
          <a:bodyPr/>
          <a:lstStyle/>
          <a:p>
            <a:fld id="{D6DFF681-90D5-4BE3-A2E3-64C90C59980D}" type="slidenum">
              <a:rPr lang="de-AT" smtClean="0"/>
              <a:pPr/>
              <a:t>9</a:t>
            </a:fld>
            <a:endParaRPr lang="de-AT"/>
          </a:p>
        </p:txBody>
      </p:sp>
    </p:spTree>
    <p:extLst>
      <p:ext uri="{BB962C8B-B14F-4D97-AF65-F5344CB8AC3E}">
        <p14:creationId xmlns:p14="http://schemas.microsoft.com/office/powerpoint/2010/main" val="2631365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So</a:t>
            </a:r>
            <a:r>
              <a:rPr lang="de-AT" baseline="0" dirty="0"/>
              <a:t> we had already seen that there is more to it than the central state when looking at the FE. The following figure adds the well-known coops as important collective intermediary institutions to the picture. </a:t>
            </a:r>
          </a:p>
          <a:p>
            <a:r>
              <a:rPr lang="de-AT" baseline="0" dirty="0"/>
              <a:t> </a:t>
            </a:r>
            <a:endParaRPr lang="de-AT" dirty="0"/>
          </a:p>
          <a:p>
            <a:r>
              <a:rPr lang="de-AT" dirty="0"/>
              <a:t>The figure gives you</a:t>
            </a:r>
            <a:r>
              <a:rPr lang="de-AT" baseline="0" dirty="0"/>
              <a:t> a brief </a:t>
            </a:r>
            <a:r>
              <a:rPr lang="de-AT" dirty="0"/>
              <a:t>snapshot on the importance (in</a:t>
            </a:r>
            <a:r>
              <a:rPr lang="de-AT" baseline="0" dirty="0"/>
              <a:t> terms of delivered outputs e.g. water delivered, energy produced) </a:t>
            </a:r>
            <a:r>
              <a:rPr lang="de-AT" dirty="0"/>
              <a:t>of different collective intermediaries in a selected number</a:t>
            </a:r>
            <a:r>
              <a:rPr lang="de-AT" baseline="0" dirty="0"/>
              <a:t> </a:t>
            </a:r>
            <a:r>
              <a:rPr lang="de-AT" dirty="0"/>
              <a:t>of</a:t>
            </a:r>
            <a:r>
              <a:rPr lang="de-AT" baseline="0" dirty="0"/>
              <a:t> branches in Austria´s material FE. </a:t>
            </a:r>
          </a:p>
          <a:p>
            <a:endParaRPr lang="de-AT" baseline="0" dirty="0"/>
          </a:p>
          <a:p>
            <a:r>
              <a:rPr lang="de-AT" baseline="0" dirty="0"/>
              <a:t>The general picture is that collective intermediairies are dominant players, particluarly in energy and water. What´s important here is the different weights/relevance in the specific sectors. </a:t>
            </a:r>
          </a:p>
          <a:p>
            <a:endParaRPr lang="de-AT" baseline="0" dirty="0"/>
          </a:p>
          <a:p>
            <a:r>
              <a:rPr lang="de-AT" baseline="0" dirty="0"/>
              <a:t>In energy the national state owned monopolist remains in place, but is complemented by different regionally owned corporations. The local level is of minor importance but has increased in the context of the rise of renewables/„Energiewende“. </a:t>
            </a:r>
          </a:p>
          <a:p>
            <a:endParaRPr lang="de-AT" baseline="0" dirty="0"/>
          </a:p>
          <a:p>
            <a:r>
              <a:rPr lang="de-AT" baseline="0" dirty="0"/>
              <a:t>In </a:t>
            </a:r>
            <a:r>
              <a:rPr lang="de-AT" baseline="0" dirty="0" err="1"/>
              <a:t>contrast</a:t>
            </a:r>
            <a:r>
              <a:rPr lang="de-AT" baseline="0" dirty="0"/>
              <a:t> </a:t>
            </a:r>
            <a:r>
              <a:rPr lang="de-AT" baseline="0" dirty="0" err="1"/>
              <a:t>to</a:t>
            </a:r>
            <a:r>
              <a:rPr lang="de-AT" baseline="0" dirty="0"/>
              <a:t> </a:t>
            </a:r>
            <a:r>
              <a:rPr lang="de-AT" baseline="0" dirty="0" err="1"/>
              <a:t>this</a:t>
            </a:r>
            <a:r>
              <a:rPr lang="de-AT" baseline="0" dirty="0"/>
              <a:t>, </a:t>
            </a:r>
            <a:r>
              <a:rPr lang="de-AT" baseline="0" dirty="0" err="1"/>
              <a:t>water</a:t>
            </a:r>
            <a:r>
              <a:rPr lang="de-AT" baseline="0" dirty="0"/>
              <a:t> </a:t>
            </a:r>
            <a:r>
              <a:rPr lang="de-AT" baseline="0" dirty="0" err="1"/>
              <a:t>supply</a:t>
            </a:r>
            <a:r>
              <a:rPr lang="de-AT" baseline="0" dirty="0"/>
              <a:t> </a:t>
            </a:r>
            <a:r>
              <a:rPr lang="de-AT" baseline="0" dirty="0" err="1"/>
              <a:t>remains</a:t>
            </a:r>
            <a:r>
              <a:rPr lang="de-AT" baseline="0" dirty="0"/>
              <a:t> </a:t>
            </a:r>
            <a:r>
              <a:rPr lang="de-AT" baseline="0" dirty="0" err="1"/>
              <a:t>are</a:t>
            </a:r>
            <a:r>
              <a:rPr lang="de-AT" baseline="0" dirty="0"/>
              <a:t> </a:t>
            </a:r>
            <a:r>
              <a:rPr lang="de-AT" baseline="0" dirty="0" err="1"/>
              <a:t>more</a:t>
            </a:r>
            <a:r>
              <a:rPr lang="de-AT" baseline="0" dirty="0"/>
              <a:t> </a:t>
            </a:r>
            <a:r>
              <a:rPr lang="de-AT" baseline="0" dirty="0" err="1"/>
              <a:t>localised</a:t>
            </a:r>
            <a:r>
              <a:rPr lang="de-AT" baseline="0" dirty="0"/>
              <a:t> </a:t>
            </a:r>
            <a:r>
              <a:rPr lang="de-AT" baseline="0" dirty="0" err="1"/>
              <a:t>sector</a:t>
            </a:r>
            <a:r>
              <a:rPr lang="de-AT" baseline="0" dirty="0"/>
              <a:t> </a:t>
            </a:r>
            <a:r>
              <a:rPr lang="de-AT" baseline="0" dirty="0" err="1"/>
              <a:t>with</a:t>
            </a:r>
            <a:r>
              <a:rPr lang="de-AT" baseline="0" dirty="0"/>
              <a:t> a high </a:t>
            </a:r>
            <a:r>
              <a:rPr lang="de-AT" baseline="0" dirty="0" err="1"/>
              <a:t>share</a:t>
            </a:r>
            <a:r>
              <a:rPr lang="de-AT" baseline="0" dirty="0"/>
              <a:t> </a:t>
            </a:r>
            <a:r>
              <a:rPr lang="de-AT" baseline="0" dirty="0" err="1"/>
              <a:t>of</a:t>
            </a:r>
            <a:r>
              <a:rPr lang="de-AT" baseline="0" dirty="0"/>
              <a:t> </a:t>
            </a:r>
            <a:r>
              <a:rPr lang="de-AT" baseline="0" dirty="0" err="1"/>
              <a:t>small-scale</a:t>
            </a:r>
            <a:r>
              <a:rPr lang="de-AT" baseline="0" dirty="0"/>
              <a:t> </a:t>
            </a:r>
            <a:r>
              <a:rPr lang="de-AT" baseline="0" dirty="0" err="1"/>
              <a:t>operations</a:t>
            </a:r>
            <a:r>
              <a:rPr lang="de-AT" baseline="0" dirty="0"/>
              <a:t>. These </a:t>
            </a:r>
            <a:r>
              <a:rPr lang="de-AT" baseline="0" dirty="0" err="1"/>
              <a:t>are</a:t>
            </a:r>
            <a:r>
              <a:rPr lang="de-AT" baseline="0" dirty="0"/>
              <a:t> </a:t>
            </a:r>
            <a:r>
              <a:rPr lang="de-AT" baseline="0" dirty="0" err="1"/>
              <a:t>praticularly</a:t>
            </a:r>
            <a:r>
              <a:rPr lang="de-AT" baseline="0" dirty="0"/>
              <a:t> </a:t>
            </a:r>
            <a:r>
              <a:rPr lang="de-AT" baseline="0" dirty="0" err="1"/>
              <a:t>found</a:t>
            </a:r>
            <a:r>
              <a:rPr lang="de-AT" baseline="0" dirty="0"/>
              <a:t> in rural </a:t>
            </a:r>
            <a:r>
              <a:rPr lang="de-AT" baseline="0" dirty="0" err="1"/>
              <a:t>areas</a:t>
            </a:r>
            <a:r>
              <a:rPr lang="de-AT" baseline="0" dirty="0"/>
              <a:t> </a:t>
            </a:r>
            <a:r>
              <a:rPr lang="de-AT" baseline="0" dirty="0" err="1"/>
              <a:t>with</a:t>
            </a:r>
            <a:r>
              <a:rPr lang="de-AT" baseline="0" dirty="0"/>
              <a:t> </a:t>
            </a:r>
            <a:r>
              <a:rPr lang="de-AT" baseline="0" dirty="0" err="1"/>
              <a:t>low</a:t>
            </a:r>
            <a:r>
              <a:rPr lang="de-AT" baseline="0" dirty="0"/>
              <a:t> </a:t>
            </a:r>
            <a:r>
              <a:rPr lang="de-AT" baseline="0" dirty="0" err="1"/>
              <a:t>population</a:t>
            </a:r>
            <a:r>
              <a:rPr lang="de-AT" baseline="0" dirty="0"/>
              <a:t> </a:t>
            </a:r>
            <a:r>
              <a:rPr lang="de-AT" baseline="0" dirty="0" err="1"/>
              <a:t>density</a:t>
            </a:r>
            <a:r>
              <a:rPr lang="de-AT" baseline="0" dirty="0"/>
              <a:t> </a:t>
            </a:r>
            <a:r>
              <a:rPr lang="de-AT" baseline="0" dirty="0" err="1"/>
              <a:t>and</a:t>
            </a:r>
            <a:r>
              <a:rPr lang="de-AT" baseline="0" dirty="0"/>
              <a:t> </a:t>
            </a:r>
            <a:r>
              <a:rPr lang="de-AT" baseline="0" dirty="0" err="1"/>
              <a:t>are</a:t>
            </a:r>
            <a:r>
              <a:rPr lang="de-AT" baseline="0" dirty="0"/>
              <a:t> </a:t>
            </a:r>
            <a:r>
              <a:rPr lang="de-AT" baseline="0" dirty="0" err="1"/>
              <a:t>often</a:t>
            </a:r>
            <a:r>
              <a:rPr lang="de-AT" baseline="0" dirty="0"/>
              <a:t> </a:t>
            </a:r>
            <a:r>
              <a:rPr lang="de-AT" baseline="0" dirty="0" err="1"/>
              <a:t>operated</a:t>
            </a:r>
            <a:r>
              <a:rPr lang="de-AT" baseline="0" dirty="0"/>
              <a:t> </a:t>
            </a:r>
            <a:r>
              <a:rPr lang="de-AT" baseline="0" dirty="0" err="1"/>
              <a:t>as</a:t>
            </a:r>
            <a:r>
              <a:rPr lang="de-AT" baseline="0" dirty="0"/>
              <a:t> </a:t>
            </a:r>
            <a:r>
              <a:rPr lang="de-AT" baseline="0" dirty="0" err="1"/>
              <a:t>coops</a:t>
            </a:r>
            <a:r>
              <a:rPr lang="de-AT" baseline="0" dirty="0"/>
              <a:t>. In urban areas water services are usually supplied by Stadtwerke/local multi-utilities. Moreover, intermunicipal cooperation is a long standing characteristic in the water sector.</a:t>
            </a:r>
          </a:p>
          <a:p>
            <a:endParaRPr lang="de-AT" baseline="0" dirty="0"/>
          </a:p>
          <a:p>
            <a:r>
              <a:rPr lang="de-AT" baseline="0" dirty="0"/>
              <a:t>Finally, housing in Austria´s FE is characterised by the more important role of coops and municipal players.</a:t>
            </a:r>
          </a:p>
          <a:p>
            <a:endParaRPr lang="de-AT" baseline="0" dirty="0"/>
          </a:p>
          <a:p>
            <a:r>
              <a:rPr lang="de-AT" baseline="0" dirty="0"/>
              <a:t>This sectoral variation can in part be explained by different technological requirements (water networks remain more localised than energy; no need to connect networks beyond regions). </a:t>
            </a:r>
          </a:p>
          <a:p>
            <a:r>
              <a:rPr lang="de-AT" baseline="0" dirty="0"/>
              <a:t>But is can also be related to different aims that may be pursued with collective intermediaries (see Cumbers – rethinking public ownership): In strategic sectors such as electricity it may be more important to secure the commading heights than in housing. </a:t>
            </a:r>
          </a:p>
          <a:p>
            <a:endParaRPr lang="de-AT" baseline="0" dirty="0"/>
          </a:p>
          <a:p>
            <a:r>
              <a:rPr lang="de-AT" baseline="0" dirty="0"/>
              <a:t>In this regard it is also important to highlight that nationalisation after 1945 in Austria was a result of concessions of the conservative forces, and not a victory from progressive forces. When faced with the option that much of the infrastructure and industrial structure should be either with the Soviets or with the newly emerging Austrian state, the choice was for the latter.</a:t>
            </a:r>
          </a:p>
          <a:p>
            <a:endParaRPr lang="de-AT" baseline="0" dirty="0"/>
          </a:p>
          <a:p>
            <a:r>
              <a:rPr lang="de-AT" baseline="0" dirty="0"/>
              <a:t>But beyond that level of the nationalised and centralised state infrastruture the local welfare state – continued to operate in different forms. One that is characteristc of the Austrian FE are Stadtwerke (local-multi-utilities) which are also taken as a potential entry point for the renewal of collevtive of collective provision systems (e.g. France remunicipalisation).  </a:t>
            </a:r>
          </a:p>
          <a:p>
            <a:endParaRPr lang="de-AT" baseline="0" dirty="0"/>
          </a:p>
          <a:p>
            <a:r>
              <a:rPr lang="de-AT" baseline="0" dirty="0"/>
              <a:t>They are an option for a more locally/regionally grounded institutional form of delivering FE goods and services. In Austria, they are traditional responsible for securing delivery in material sectors in the larger cities. They represent a</a:t>
            </a:r>
            <a:r>
              <a:rPr lang="en-US" dirty="0"/>
              <a:t> localized circuit of revenue circulation with surplus (energy, water) and deficit (transport) sectors balancing each other out – (contrasts sharply with </a:t>
            </a:r>
            <a:r>
              <a:rPr lang="en-US" dirty="0" err="1"/>
              <a:t>financialised</a:t>
            </a:r>
            <a:r>
              <a:rPr lang="en-US" dirty="0"/>
              <a:t> value extraction e.g. UK water). Another economic benefit is,</a:t>
            </a:r>
            <a:r>
              <a:rPr lang="en-US" baseline="0" dirty="0"/>
              <a:t> that they enjoy good rating (financing conditions) given their broad asset base.</a:t>
            </a:r>
          </a:p>
          <a:p>
            <a:endParaRPr lang="en-US" dirty="0"/>
          </a:p>
        </p:txBody>
      </p:sp>
      <p:sp>
        <p:nvSpPr>
          <p:cNvPr id="4" name="Foliennummernplatzhalter 3"/>
          <p:cNvSpPr>
            <a:spLocks noGrp="1"/>
          </p:cNvSpPr>
          <p:nvPr>
            <p:ph type="sldNum" sz="quarter" idx="10"/>
          </p:nvPr>
        </p:nvSpPr>
        <p:spPr/>
        <p:txBody>
          <a:bodyPr/>
          <a:lstStyle/>
          <a:p>
            <a:fld id="{D6DFF681-90D5-4BE3-A2E3-64C90C59980D}" type="slidenum">
              <a:rPr lang="de-AT" smtClean="0"/>
              <a:pPr/>
              <a:t>10</a:t>
            </a:fld>
            <a:endParaRPr lang="de-AT"/>
          </a:p>
        </p:txBody>
      </p:sp>
    </p:spTree>
    <p:extLst>
      <p:ext uri="{BB962C8B-B14F-4D97-AF65-F5344CB8AC3E}">
        <p14:creationId xmlns:p14="http://schemas.microsoft.com/office/powerpoint/2010/main" val="2631365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„Red Vienna“ is mostly know for its reforms during the 1920</a:t>
            </a:r>
            <a:r>
              <a:rPr lang="de-AT" baseline="0" dirty="0"/>
              <a:t> and particularly for the achievements in „housing the many“ in the so called Gemeindebau. What is less known is that the foundations for the progressive reforms of Red Vienna were laid by the conservatives. In particularly, the conservative major Karl Luegger did develop much of the technical infastructure, including the municipalication of gas works and electricity works, as well as the foundation of the municipal saving bank.</a:t>
            </a:r>
          </a:p>
          <a:p>
            <a:endParaRPr lang="de-AT" baseline="0" dirty="0"/>
          </a:p>
          <a:p>
            <a:r>
              <a:rPr lang="de-AT" baseline="0" dirty="0"/>
              <a:t>The merit of Viennese social democrats after WWII was that they succeded to maintain and develop the strucutres beyond the well know story of „housing the many“. So, not only is Vienna a specific case of decommodified housing with around 220.000 municipal units, but it is also involved in a number of fields from the „cradle to the grave“. </a:t>
            </a:r>
          </a:p>
          <a:p>
            <a:endParaRPr lang="de-AT" baseline="0" dirty="0"/>
          </a:p>
          <a:p>
            <a:r>
              <a:rPr lang="de-AT" baseline="0" dirty="0"/>
              <a:t>As you can see in this network figure the city of Vienna disposes of a complex set of institutions. By the end of 2016 there were at least 245 direct an indirect participations. </a:t>
            </a:r>
          </a:p>
          <a:p>
            <a:endParaRPr lang="de-AT" baseline="0" dirty="0"/>
          </a:p>
          <a:p>
            <a:r>
              <a:rPr lang="de-AT" baseline="0" dirty="0"/>
              <a:t>Two key levers for city government and the administration to deliver on foundational needs are highlighted by red rectangles:</a:t>
            </a:r>
          </a:p>
          <a:p>
            <a:r>
              <a:rPr lang="de-AT" baseline="0" dirty="0"/>
              <a:t>Wiener Stadtwerke Holding AG and Wien Holding. </a:t>
            </a:r>
          </a:p>
          <a:p>
            <a:r>
              <a:rPr lang="de-AT" baseline="0" dirty="0"/>
              <a:t>The former runs public transport, local energy and gas networks and manages funerals and cimeteries. The latter is a key player in managing various museums, sports &amp; recreational facilties, develops real estate and runs the local port and water transports. </a:t>
            </a:r>
          </a:p>
          <a:p>
            <a:endParaRPr lang="de-AT" baseline="0" dirty="0"/>
          </a:p>
          <a:p>
            <a:r>
              <a:rPr lang="de-AT" baseline="0" dirty="0"/>
              <a:t>In total, the City of Vienna employs around 60.000 people – around 16.000 are working for the Stadtwerke alone.</a:t>
            </a:r>
          </a:p>
        </p:txBody>
      </p:sp>
      <p:sp>
        <p:nvSpPr>
          <p:cNvPr id="4" name="Foliennummernplatzhalter 3"/>
          <p:cNvSpPr>
            <a:spLocks noGrp="1"/>
          </p:cNvSpPr>
          <p:nvPr>
            <p:ph type="sldNum" sz="quarter" idx="10"/>
          </p:nvPr>
        </p:nvSpPr>
        <p:spPr/>
        <p:txBody>
          <a:bodyPr/>
          <a:lstStyle/>
          <a:p>
            <a:fld id="{D6DFF681-90D5-4BE3-A2E3-64C90C59980D}" type="slidenum">
              <a:rPr lang="de-AT" smtClean="0"/>
              <a:pPr/>
              <a:t>11</a:t>
            </a:fld>
            <a:endParaRPr lang="de-AT"/>
          </a:p>
        </p:txBody>
      </p:sp>
    </p:spTree>
    <p:extLst>
      <p:ext uri="{BB962C8B-B14F-4D97-AF65-F5344CB8AC3E}">
        <p14:creationId xmlns:p14="http://schemas.microsoft.com/office/powerpoint/2010/main" val="313436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baseline="0" dirty="0"/>
              <a:t>As you may know this complex web of institutions is delivering for the many. At least if you believe the various city rankings </a:t>
            </a:r>
          </a:p>
          <a:p>
            <a:endParaRPr lang="de-AT" baseline="0" dirty="0"/>
          </a:p>
          <a:p>
            <a:r>
              <a:rPr lang="de-AT" baseline="0" dirty="0"/>
              <a:t>Hence, generally its safe to say that Vienna is having a good quality of life for many people. More importantly, Vienna can be conceived as a role model for promoting a social-ecological transition throught its collectively provided partly decommodified infrastructure. </a:t>
            </a:r>
          </a:p>
          <a:p>
            <a:endParaRPr lang="de-AT" baseline="0" dirty="0"/>
          </a:p>
          <a:p>
            <a:r>
              <a:rPr lang="de-AT" baseline="0" dirty="0"/>
              <a:t>However, the city does not fare well when it comes to involvement of citizens in various domains of its institutions. This relates to what Andreas has said about Austrian and Viennese tradition of a statist, top-down tradition with limited citizen involvement. While Vienna does care for the many it does so in a paternalistic style. This has led Egon Matzner, the founding father of our institute and an outstanding social democratic thinker to label the viennese social democrats as „Left Josehpines“. </a:t>
            </a:r>
          </a:p>
          <a:p>
            <a:endParaRPr lang="de-AT" baseline="0" dirty="0"/>
          </a:p>
          <a:p>
            <a:r>
              <a:rPr lang="de-AT" dirty="0"/>
              <a:t>Against this background, progressive</a:t>
            </a:r>
            <a:r>
              <a:rPr lang="de-AT" baseline="0" dirty="0"/>
              <a:t> critics are looking </a:t>
            </a:r>
            <a:r>
              <a:rPr lang="de-AT" dirty="0"/>
              <a:t>towards</a:t>
            </a:r>
            <a:r>
              <a:rPr lang="de-AT" baseline="0" dirty="0"/>
              <a:t> other cities that open up to the citizenry e.g. Grenoble, Spanish cities like Barcelona, Amsterdam (We make the city) – which are potential sites of learing for experimentalist governance.</a:t>
            </a:r>
            <a:endParaRPr lang="de-AT" dirty="0"/>
          </a:p>
        </p:txBody>
      </p:sp>
      <p:sp>
        <p:nvSpPr>
          <p:cNvPr id="4" name="Foliennummernplatzhalter 3"/>
          <p:cNvSpPr>
            <a:spLocks noGrp="1"/>
          </p:cNvSpPr>
          <p:nvPr>
            <p:ph type="sldNum" sz="quarter" idx="10"/>
          </p:nvPr>
        </p:nvSpPr>
        <p:spPr/>
        <p:txBody>
          <a:bodyPr/>
          <a:lstStyle/>
          <a:p>
            <a:fld id="{D6DFF681-90D5-4BE3-A2E3-64C90C59980D}" type="slidenum">
              <a:rPr lang="de-AT" smtClean="0"/>
              <a:pPr/>
              <a:t>12</a:t>
            </a:fld>
            <a:endParaRPr lang="de-AT"/>
          </a:p>
        </p:txBody>
      </p:sp>
    </p:spTree>
    <p:extLst>
      <p:ext uri="{BB962C8B-B14F-4D97-AF65-F5344CB8AC3E}">
        <p14:creationId xmlns:p14="http://schemas.microsoft.com/office/powerpoint/2010/main" val="3794688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AT"/>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AT"/>
          </a:p>
        </p:txBody>
      </p:sp>
      <p:sp>
        <p:nvSpPr>
          <p:cNvPr id="4" name="Datumsplatzhalter 3"/>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2291876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3200"/>
            </a:lvl1pPr>
          </a:lstStyle>
          <a:p>
            <a:r>
              <a:rPr lang="de-DE" dirty="0"/>
              <a:t>Titelmasterformat durch Klicken bearbeiten</a:t>
            </a:r>
            <a:endParaRPr lang="de-AT" dirty="0"/>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2334500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AT"/>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1280873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3200"/>
            </a:lvl1pPr>
          </a:lstStyle>
          <a:p>
            <a:r>
              <a:rPr lang="de-DE" dirty="0"/>
              <a:t>Titelmasterformat durch Klicken bearbeiten</a:t>
            </a:r>
            <a:endParaRPr lang="de-AT" dirty="0"/>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1329915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normAutofit/>
          </a:bodyPr>
          <a:lstStyle>
            <a:lvl1pPr>
              <a:defRPr sz="3200"/>
            </a:lvl1pPr>
          </a:lstStyle>
          <a:p>
            <a:r>
              <a:rPr lang="de-DE" dirty="0"/>
              <a:t>Titelmasterformat durch Klicken bearbeiten</a:t>
            </a:r>
            <a:endParaRPr lang="de-AT" dirty="0"/>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8" name="Fußzeilenplatzhalter 7"/>
          <p:cNvSpPr>
            <a:spLocks noGrp="1"/>
          </p:cNvSpPr>
          <p:nvPr>
            <p:ph type="ftr" sz="quarter" idx="11"/>
          </p:nvPr>
        </p:nvSpPr>
        <p:spPr/>
        <p:txBody>
          <a:bodyPr/>
          <a:lstStyle/>
          <a:p>
            <a:endParaRPr lang="de-AT"/>
          </a:p>
        </p:txBody>
      </p:sp>
      <p:sp>
        <p:nvSpPr>
          <p:cNvPr id="9" name="Foliennummernplatzhalter 8"/>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3516008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3200"/>
            </a:lvl1pPr>
          </a:lstStyle>
          <a:p>
            <a:r>
              <a:rPr lang="de-DE" dirty="0"/>
              <a:t>Titelmasterformat durch Klicken bearbeiten</a:t>
            </a:r>
            <a:endParaRPr lang="de-AT" dirty="0"/>
          </a:p>
        </p:txBody>
      </p:sp>
      <p:sp>
        <p:nvSpPr>
          <p:cNvPr id="3" name="Datumsplatzhalter 2"/>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4" name="Fußzeilenplatzhalter 3"/>
          <p:cNvSpPr>
            <a:spLocks noGrp="1"/>
          </p:cNvSpPr>
          <p:nvPr>
            <p:ph type="ftr" sz="quarter" idx="11"/>
          </p:nvPr>
        </p:nvSpPr>
        <p:spPr/>
        <p:txBody>
          <a:bodyPr/>
          <a:lstStyle/>
          <a:p>
            <a:endParaRPr lang="de-AT"/>
          </a:p>
        </p:txBody>
      </p:sp>
      <p:sp>
        <p:nvSpPr>
          <p:cNvPr id="5" name="Foliennummernplatzhalter 4"/>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3894020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3" name="Fußzeilenplatzhalter 2"/>
          <p:cNvSpPr>
            <a:spLocks noGrp="1"/>
          </p:cNvSpPr>
          <p:nvPr>
            <p:ph type="ftr" sz="quarter" idx="11"/>
          </p:nvPr>
        </p:nvSpPr>
        <p:spPr/>
        <p:txBody>
          <a:bodyPr/>
          <a:lstStyle/>
          <a:p>
            <a:endParaRPr lang="de-AT"/>
          </a:p>
        </p:txBody>
      </p:sp>
      <p:sp>
        <p:nvSpPr>
          <p:cNvPr id="4" name="Foliennummernplatzhalter 3"/>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203223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AT"/>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3081543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AT"/>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1909678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3200"/>
            </a:lvl1pPr>
          </a:lstStyle>
          <a:p>
            <a:r>
              <a:rPr lang="de-DE" dirty="0"/>
              <a:t>Titelmasterformat durch Klicken bearbeiten</a:t>
            </a:r>
            <a:endParaRPr lang="de-AT" dirty="0"/>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962687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fld id="{F351FEBB-62B3-467D-9B36-B23897A75132}" type="datetimeFigureOut">
              <a:rPr lang="de-AT" smtClean="0"/>
              <a:pPr/>
              <a:t>30.09.2018</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064C109B-2509-4296-919E-82BDF43A2DD1}" type="slidenum">
              <a:rPr lang="de-AT" smtClean="0"/>
              <a:pPr/>
              <a:t>‹#›</a:t>
            </a:fld>
            <a:endParaRPr lang="de-AT"/>
          </a:p>
        </p:txBody>
      </p:sp>
    </p:spTree>
    <p:extLst>
      <p:ext uri="{BB962C8B-B14F-4D97-AF65-F5344CB8AC3E}">
        <p14:creationId xmlns:p14="http://schemas.microsoft.com/office/powerpoint/2010/main" val="1511095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endParaRPr lang="de-AT"/>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1FEBB-62B3-467D-9B36-B23897A75132}" type="datetimeFigureOut">
              <a:rPr lang="de-AT" smtClean="0"/>
              <a:pPr/>
              <a:t>30.09.2018</a:t>
            </a:fld>
            <a:endParaRPr lang="de-AT"/>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4C109B-2509-4296-919E-82BDF43A2DD1}" type="slidenum">
              <a:rPr lang="de-AT" smtClean="0"/>
              <a:pPr/>
              <a:t>‹#›</a:t>
            </a:fld>
            <a:endParaRPr lang="de-AT"/>
          </a:p>
        </p:txBody>
      </p:sp>
    </p:spTree>
    <p:extLst>
      <p:ext uri="{BB962C8B-B14F-4D97-AF65-F5344CB8AC3E}">
        <p14:creationId xmlns:p14="http://schemas.microsoft.com/office/powerpoint/2010/main" val="3225612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reputationinstitute.com/city-reptrak" TargetMode="External"/><Relationship Id="rId3" Type="http://schemas.openxmlformats.org/officeDocument/2006/relationships/image" Target="../media/image1.jpeg"/><Relationship Id="rId7" Type="http://schemas.openxmlformats.org/officeDocument/2006/relationships/hyperlink" Target="https://monocle.com/film/affairs/quality-of-life-survey-top-25-cities-201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en.wikipedia.org/wiki/Global_Liveability_Ranking" TargetMode="External"/><Relationship Id="rId11" Type="http://schemas.openxmlformats.org/officeDocument/2006/relationships/hyperlink" Target="https://sustainabledevelopment.un.org/content/documents/745habitat.pdf" TargetMode="External"/><Relationship Id="rId5" Type="http://schemas.openxmlformats.org/officeDocument/2006/relationships/hyperlink" Target="https://www.rolandberger.com/de/press/Smart-City-Index-Wien-international-auf-Platz-Eins-f%C3%BCr-den-ganzheitlichen-Ans.html" TargetMode="External"/><Relationship Id="rId10" Type="http://schemas.openxmlformats.org/officeDocument/2006/relationships/hyperlink" Target="http://mori-m-foundation.or.jp/english/ius2/gpci2/index.shtml" TargetMode="External"/><Relationship Id="rId4" Type="http://schemas.openxmlformats.org/officeDocument/2006/relationships/hyperlink" Target="https://mobilityexchange.mercer.com/Insights/quality-of-living-rankings" TargetMode="External"/><Relationship Id="rId9" Type="http://schemas.openxmlformats.org/officeDocument/2006/relationships/hyperlink" Target="https://www.innovation-cities.com/innovation-cities-index-2016-2017-global/977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016000" y="1122363"/>
            <a:ext cx="10109200" cy="2387600"/>
          </a:xfrm>
        </p:spPr>
        <p:txBody>
          <a:bodyPr>
            <a:normAutofit/>
          </a:bodyPr>
          <a:lstStyle/>
          <a:p>
            <a:br>
              <a:rPr lang="de-AT" sz="4000" dirty="0"/>
            </a:br>
            <a:r>
              <a:rPr lang="de-AT" sz="4000" b="1" dirty="0" err="1">
                <a:solidFill>
                  <a:srgbClr val="FF0000"/>
                </a:solidFill>
              </a:rPr>
              <a:t>Intermediary</a:t>
            </a:r>
            <a:r>
              <a:rPr lang="de-AT" sz="4000" b="1" dirty="0">
                <a:solidFill>
                  <a:srgbClr val="FF0000"/>
                </a:solidFill>
              </a:rPr>
              <a:t> </a:t>
            </a:r>
            <a:r>
              <a:rPr lang="de-AT" sz="4000" b="1" dirty="0" err="1">
                <a:solidFill>
                  <a:srgbClr val="FF0000"/>
                </a:solidFill>
              </a:rPr>
              <a:t>Institutions</a:t>
            </a:r>
            <a:r>
              <a:rPr lang="de-AT" sz="4000" b="1" dirty="0">
                <a:solidFill>
                  <a:srgbClr val="FF0000"/>
                </a:solidFill>
              </a:rPr>
              <a:t> in Austria and Vienna</a:t>
            </a:r>
            <a:br>
              <a:rPr lang="de-AT" sz="4000" b="1" dirty="0">
                <a:solidFill>
                  <a:srgbClr val="FF0000"/>
                </a:solidFill>
              </a:rPr>
            </a:br>
            <a:endParaRPr lang="de-AT" sz="4000" b="1" dirty="0">
              <a:solidFill>
                <a:srgbClr val="FF0000"/>
              </a:solidFill>
            </a:endParaRPr>
          </a:p>
        </p:txBody>
      </p:sp>
      <p:sp>
        <p:nvSpPr>
          <p:cNvPr id="3" name="Untertitel 2"/>
          <p:cNvSpPr>
            <a:spLocks noGrp="1"/>
          </p:cNvSpPr>
          <p:nvPr>
            <p:ph type="subTitle" idx="1"/>
          </p:nvPr>
        </p:nvSpPr>
        <p:spPr>
          <a:xfrm>
            <a:off x="1524000" y="3602037"/>
            <a:ext cx="9144000" cy="2704633"/>
          </a:xfrm>
        </p:spPr>
        <p:txBody>
          <a:bodyPr>
            <a:normAutofit/>
          </a:bodyPr>
          <a:lstStyle/>
          <a:p>
            <a:r>
              <a:rPr lang="de-AT" sz="2800" dirty="0"/>
              <a:t>Andreas Novy, WU Vienna</a:t>
            </a:r>
          </a:p>
          <a:p>
            <a:r>
              <a:rPr lang="de-AT" sz="2800" dirty="0"/>
              <a:t>Leonhard Plank, TU Vienna</a:t>
            </a:r>
          </a:p>
          <a:p>
            <a:endParaRPr lang="de-AT" sz="2800" dirty="0"/>
          </a:p>
          <a:p>
            <a:r>
              <a:rPr lang="de-AT" sz="2800" dirty="0"/>
              <a:t>Social Innovation in </a:t>
            </a:r>
            <a:r>
              <a:rPr lang="de-AT" sz="2800" dirty="0" err="1"/>
              <a:t>Foundational</a:t>
            </a:r>
            <a:r>
              <a:rPr lang="de-AT" sz="2800" dirty="0"/>
              <a:t> Economy</a:t>
            </a:r>
          </a:p>
          <a:p>
            <a:r>
              <a:rPr lang="de-AT" sz="2800" dirty="0"/>
              <a:t>Cardiff, September 4, 2018</a:t>
            </a:r>
          </a:p>
          <a:p>
            <a:endParaRPr lang="de-AT" dirty="0"/>
          </a:p>
        </p:txBody>
      </p:sp>
    </p:spTree>
    <p:extLst>
      <p:ext uri="{BB962C8B-B14F-4D97-AF65-F5344CB8AC3E}">
        <p14:creationId xmlns:p14="http://schemas.microsoft.com/office/powerpoint/2010/main" val="1683631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1850" y="591671"/>
            <a:ext cx="10515600" cy="4397187"/>
          </a:xfrm>
        </p:spPr>
        <p:txBody>
          <a:bodyPr>
            <a:normAutofit/>
          </a:bodyPr>
          <a:lstStyle/>
          <a:p>
            <a:pPr algn="ctr"/>
            <a:r>
              <a:rPr lang="de-AT" dirty="0" err="1"/>
              <a:t>Intermediary</a:t>
            </a:r>
            <a:r>
              <a:rPr lang="de-AT" dirty="0"/>
              <a:t> </a:t>
            </a:r>
            <a:r>
              <a:rPr lang="de-AT" dirty="0" err="1"/>
              <a:t>institutions</a:t>
            </a:r>
            <a:r>
              <a:rPr lang="de-AT" dirty="0"/>
              <a:t> </a:t>
            </a:r>
            <a:r>
              <a:rPr lang="de-AT" dirty="0" err="1"/>
              <a:t>are</a:t>
            </a:r>
            <a:r>
              <a:rPr lang="de-AT" dirty="0"/>
              <a:t> a </a:t>
            </a:r>
            <a:r>
              <a:rPr lang="de-AT" dirty="0" err="1"/>
              <a:t>contested</a:t>
            </a:r>
            <a:r>
              <a:rPr lang="de-AT" dirty="0"/>
              <a:t> </a:t>
            </a:r>
            <a:r>
              <a:rPr lang="de-AT" dirty="0" err="1"/>
              <a:t>concept</a:t>
            </a:r>
            <a:r>
              <a:rPr lang="de-AT" dirty="0"/>
              <a:t>: </a:t>
            </a:r>
            <a:br>
              <a:rPr lang="de-AT" dirty="0"/>
            </a:br>
            <a:r>
              <a:rPr lang="de-AT" b="1" dirty="0" err="1">
                <a:solidFill>
                  <a:srgbClr val="FF0000"/>
                </a:solidFill>
              </a:rPr>
              <a:t>About</a:t>
            </a:r>
            <a:r>
              <a:rPr lang="de-AT" b="1" dirty="0">
                <a:solidFill>
                  <a:srgbClr val="FF0000"/>
                </a:solidFill>
              </a:rPr>
              <a:t> </a:t>
            </a:r>
            <a:r>
              <a:rPr lang="de-AT" b="1" dirty="0" err="1">
                <a:solidFill>
                  <a:srgbClr val="FF0000"/>
                </a:solidFill>
              </a:rPr>
              <a:t>which</a:t>
            </a:r>
            <a:r>
              <a:rPr lang="de-AT" b="1" dirty="0">
                <a:solidFill>
                  <a:srgbClr val="FF0000"/>
                </a:solidFill>
              </a:rPr>
              <a:t> </a:t>
            </a:r>
            <a:br>
              <a:rPr lang="de-AT" b="1" dirty="0">
                <a:solidFill>
                  <a:srgbClr val="FF0000"/>
                </a:solidFill>
              </a:rPr>
            </a:br>
            <a:r>
              <a:rPr lang="de-AT" b="1" dirty="0" err="1">
                <a:solidFill>
                  <a:srgbClr val="FF0000"/>
                </a:solidFill>
              </a:rPr>
              <a:t>intermediary</a:t>
            </a:r>
            <a:r>
              <a:rPr lang="de-AT" b="1" dirty="0">
                <a:solidFill>
                  <a:srgbClr val="FF0000"/>
                </a:solidFill>
              </a:rPr>
              <a:t> </a:t>
            </a:r>
            <a:r>
              <a:rPr lang="de-AT" b="1" dirty="0" err="1">
                <a:solidFill>
                  <a:srgbClr val="FF0000"/>
                </a:solidFill>
              </a:rPr>
              <a:t>institutions</a:t>
            </a:r>
            <a:br>
              <a:rPr lang="de-AT" b="1" dirty="0">
                <a:solidFill>
                  <a:srgbClr val="FF0000"/>
                </a:solidFill>
              </a:rPr>
            </a:br>
            <a:r>
              <a:rPr lang="de-AT" b="1" dirty="0">
                <a:solidFill>
                  <a:srgbClr val="FF0000"/>
                </a:solidFill>
              </a:rPr>
              <a:t> </a:t>
            </a:r>
            <a:r>
              <a:rPr lang="de-AT" b="1" dirty="0" err="1">
                <a:solidFill>
                  <a:srgbClr val="FF0000"/>
                </a:solidFill>
              </a:rPr>
              <a:t>are</a:t>
            </a:r>
            <a:r>
              <a:rPr lang="de-AT" b="1" dirty="0">
                <a:solidFill>
                  <a:srgbClr val="FF0000"/>
                </a:solidFill>
              </a:rPr>
              <a:t> </a:t>
            </a:r>
            <a:r>
              <a:rPr lang="de-AT" b="1" dirty="0" err="1">
                <a:solidFill>
                  <a:srgbClr val="FF0000"/>
                </a:solidFill>
              </a:rPr>
              <a:t>we</a:t>
            </a:r>
            <a:r>
              <a:rPr lang="de-AT" b="1" dirty="0">
                <a:solidFill>
                  <a:srgbClr val="FF0000"/>
                </a:solidFill>
              </a:rPr>
              <a:t> </a:t>
            </a:r>
            <a:r>
              <a:rPr lang="de-AT" b="1" dirty="0" err="1">
                <a:solidFill>
                  <a:srgbClr val="FF0000"/>
                </a:solidFill>
              </a:rPr>
              <a:t>talking</a:t>
            </a:r>
            <a:r>
              <a:rPr lang="de-AT" b="1" dirty="0">
                <a:solidFill>
                  <a:srgbClr val="FF0000"/>
                </a:solidFill>
              </a:rPr>
              <a:t>?</a:t>
            </a:r>
          </a:p>
        </p:txBody>
      </p:sp>
      <p:sp>
        <p:nvSpPr>
          <p:cNvPr id="3" name="Textplatzhalter 2"/>
          <p:cNvSpPr>
            <a:spLocks noGrp="1"/>
          </p:cNvSpPr>
          <p:nvPr>
            <p:ph type="body" idx="1"/>
          </p:nvPr>
        </p:nvSpPr>
        <p:spPr/>
        <p:txBody>
          <a:bodyPr/>
          <a:lstStyle/>
          <a:p>
            <a:endParaRPr lang="de-AT"/>
          </a:p>
        </p:txBody>
      </p:sp>
    </p:spTree>
    <p:extLst>
      <p:ext uri="{BB962C8B-B14F-4D97-AF65-F5344CB8AC3E}">
        <p14:creationId xmlns:p14="http://schemas.microsoft.com/office/powerpoint/2010/main" val="3806642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1" dirty="0" err="1">
                <a:solidFill>
                  <a:srgbClr val="FF0000"/>
                </a:solidFill>
              </a:rPr>
              <a:t>Intermediary</a:t>
            </a:r>
            <a:r>
              <a:rPr lang="de-AT" b="1" dirty="0">
                <a:solidFill>
                  <a:srgbClr val="FF0000"/>
                </a:solidFill>
              </a:rPr>
              <a:t> </a:t>
            </a:r>
            <a:r>
              <a:rPr lang="de-AT" b="1" dirty="0" err="1">
                <a:solidFill>
                  <a:srgbClr val="FF0000"/>
                </a:solidFill>
              </a:rPr>
              <a:t>institutions</a:t>
            </a:r>
            <a:r>
              <a:rPr lang="de-AT" b="1" dirty="0">
                <a:solidFill>
                  <a:srgbClr val="FF0000"/>
                </a:solidFill>
              </a:rPr>
              <a:t> </a:t>
            </a:r>
            <a:r>
              <a:rPr lang="de-AT" b="1" dirty="0" err="1">
                <a:solidFill>
                  <a:srgbClr val="FF0000"/>
                </a:solidFill>
              </a:rPr>
              <a:t>reduced</a:t>
            </a:r>
            <a:r>
              <a:rPr lang="de-AT" b="1" dirty="0">
                <a:solidFill>
                  <a:srgbClr val="FF0000"/>
                </a:solidFill>
              </a:rPr>
              <a:t> </a:t>
            </a:r>
            <a:r>
              <a:rPr lang="de-AT" b="1" dirty="0" err="1">
                <a:solidFill>
                  <a:srgbClr val="FF0000"/>
                </a:solidFill>
              </a:rPr>
              <a:t>to</a:t>
            </a:r>
            <a:r>
              <a:rPr lang="de-AT" b="1" dirty="0">
                <a:solidFill>
                  <a:srgbClr val="FF0000"/>
                </a:solidFill>
              </a:rPr>
              <a:t> </a:t>
            </a:r>
            <a:r>
              <a:rPr lang="de-AT" b="1" dirty="0" err="1">
                <a:solidFill>
                  <a:srgbClr val="FF0000"/>
                </a:solidFill>
              </a:rPr>
              <a:t>Civil</a:t>
            </a:r>
            <a:r>
              <a:rPr lang="de-AT" b="1" dirty="0">
                <a:solidFill>
                  <a:srgbClr val="FF0000"/>
                </a:solidFill>
              </a:rPr>
              <a:t> Society </a:t>
            </a:r>
            <a:r>
              <a:rPr lang="de-AT" b="1" dirty="0" err="1">
                <a:solidFill>
                  <a:srgbClr val="FF0000"/>
                </a:solidFill>
              </a:rPr>
              <a:t>Organisations</a:t>
            </a:r>
            <a:endParaRPr lang="de-AT" b="1" dirty="0">
              <a:solidFill>
                <a:srgbClr val="FF0000"/>
              </a:solidFill>
            </a:endParaRPr>
          </a:p>
        </p:txBody>
      </p:sp>
      <p:sp>
        <p:nvSpPr>
          <p:cNvPr id="3" name="Inhaltsplatzhalter 2"/>
          <p:cNvSpPr>
            <a:spLocks noGrp="1"/>
          </p:cNvSpPr>
          <p:nvPr>
            <p:ph idx="1"/>
          </p:nvPr>
        </p:nvSpPr>
        <p:spPr/>
        <p:txBody>
          <a:bodyPr>
            <a:normAutofit fontScale="92500" lnSpcReduction="10000"/>
          </a:bodyPr>
          <a:lstStyle/>
          <a:p>
            <a:r>
              <a:rPr lang="en-US" sz="3200" dirty="0"/>
              <a:t>Liberal </a:t>
            </a:r>
            <a:r>
              <a:rPr lang="en-US" sz="3200" dirty="0" err="1"/>
              <a:t>tradtion</a:t>
            </a:r>
            <a:r>
              <a:rPr lang="en-US" sz="3200" dirty="0"/>
              <a:t> of civil society versus the state: </a:t>
            </a:r>
            <a:r>
              <a:rPr lang="en-US" sz="3200" dirty="0" err="1"/>
              <a:t>eg</a:t>
            </a:r>
            <a:r>
              <a:rPr lang="en-US" sz="3200" dirty="0"/>
              <a:t>. Friedrich Hayek </a:t>
            </a:r>
          </a:p>
          <a:p>
            <a:endParaRPr lang="en-US" sz="3200" dirty="0"/>
          </a:p>
          <a:p>
            <a:r>
              <a:rPr lang="en-US" sz="3200" dirty="0"/>
              <a:t>&lt;</a:t>
            </a:r>
            <a:r>
              <a:rPr lang="en-US" sz="3200" dirty="0" err="1"/>
              <a:t>Organisations</a:t>
            </a:r>
            <a:r>
              <a:rPr lang="en-US" sz="3200" dirty="0"/>
              <a:t> of civil society&gt; participate in the supply of collective goods for particular groups. In competing with the public sector, they provide alternatives to the inefficiency of monopolies (Hayek 1979: 49-50). (74)</a:t>
            </a:r>
          </a:p>
          <a:p>
            <a:endParaRPr lang="en-US" sz="3200" dirty="0"/>
          </a:p>
          <a:p>
            <a:r>
              <a:rPr lang="de-AT" sz="3200" b="1" dirty="0" err="1">
                <a:solidFill>
                  <a:srgbClr val="FF0000"/>
                </a:solidFill>
              </a:rPr>
              <a:t>Intermediary</a:t>
            </a:r>
            <a:r>
              <a:rPr lang="de-AT" sz="3200" b="1" dirty="0">
                <a:solidFill>
                  <a:srgbClr val="FF0000"/>
                </a:solidFill>
              </a:rPr>
              <a:t> </a:t>
            </a:r>
            <a:r>
              <a:rPr lang="de-AT" sz="3200" b="1" dirty="0" err="1">
                <a:solidFill>
                  <a:srgbClr val="FF0000"/>
                </a:solidFill>
              </a:rPr>
              <a:t>institutions</a:t>
            </a:r>
            <a:r>
              <a:rPr lang="de-AT" sz="3200" b="1" dirty="0">
                <a:solidFill>
                  <a:srgbClr val="FF0000"/>
                </a:solidFill>
              </a:rPr>
              <a:t>/CSOs </a:t>
            </a:r>
            <a:r>
              <a:rPr lang="de-AT" sz="3200" b="1" dirty="0" err="1">
                <a:solidFill>
                  <a:srgbClr val="FF0000"/>
                </a:solidFill>
              </a:rPr>
              <a:t>as</a:t>
            </a:r>
            <a:r>
              <a:rPr lang="de-AT" sz="3200" b="1" dirty="0">
                <a:solidFill>
                  <a:srgbClr val="FF0000"/>
                </a:solidFill>
              </a:rPr>
              <a:t> </a:t>
            </a:r>
            <a:r>
              <a:rPr lang="de-AT" sz="3200" b="1" dirty="0" err="1">
                <a:solidFill>
                  <a:srgbClr val="FF0000"/>
                </a:solidFill>
              </a:rPr>
              <a:t>cornerstones</a:t>
            </a:r>
            <a:r>
              <a:rPr lang="de-AT" sz="3200" b="1" dirty="0">
                <a:solidFill>
                  <a:srgbClr val="FF0000"/>
                </a:solidFill>
              </a:rPr>
              <a:t> in a </a:t>
            </a:r>
            <a:r>
              <a:rPr lang="de-AT" sz="3200" b="1" dirty="0" err="1">
                <a:solidFill>
                  <a:srgbClr val="FF0000"/>
                </a:solidFill>
              </a:rPr>
              <a:t>competitive-based</a:t>
            </a:r>
            <a:r>
              <a:rPr lang="de-AT" sz="3200" b="1" dirty="0">
                <a:solidFill>
                  <a:srgbClr val="FF0000"/>
                </a:solidFill>
              </a:rPr>
              <a:t> </a:t>
            </a:r>
            <a:r>
              <a:rPr lang="de-AT" sz="3200" b="1" dirty="0" err="1">
                <a:solidFill>
                  <a:srgbClr val="FF0000"/>
                </a:solidFill>
              </a:rPr>
              <a:t>market</a:t>
            </a:r>
            <a:r>
              <a:rPr lang="de-AT" sz="3200" b="1" dirty="0">
                <a:solidFill>
                  <a:srgbClr val="FF0000"/>
                </a:solidFill>
              </a:rPr>
              <a:t> </a:t>
            </a:r>
            <a:r>
              <a:rPr lang="de-AT" sz="3200" b="1" dirty="0" err="1">
                <a:solidFill>
                  <a:srgbClr val="FF0000"/>
                </a:solidFill>
              </a:rPr>
              <a:t>society</a:t>
            </a:r>
            <a:endParaRPr lang="de-AT" sz="3200" b="1" dirty="0">
              <a:solidFill>
                <a:srgbClr val="FF0000"/>
              </a:solidFill>
            </a:endParaRPr>
          </a:p>
          <a:p>
            <a:pPr marL="0" indent="0">
              <a:buNone/>
            </a:pPr>
            <a:endParaRPr lang="en-US" sz="3200" dirty="0"/>
          </a:p>
          <a:p>
            <a:endParaRPr lang="en-US" dirty="0"/>
          </a:p>
          <a:p>
            <a:endParaRPr lang="de-AT" dirty="0"/>
          </a:p>
        </p:txBody>
      </p:sp>
    </p:spTree>
    <p:extLst>
      <p:ext uri="{BB962C8B-B14F-4D97-AF65-F5344CB8AC3E}">
        <p14:creationId xmlns:p14="http://schemas.microsoft.com/office/powerpoint/2010/main" val="2258154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AT" b="1" dirty="0" err="1">
                <a:solidFill>
                  <a:srgbClr val="FF0000"/>
                </a:solidFill>
              </a:rPr>
              <a:t>Intermediary</a:t>
            </a:r>
            <a:r>
              <a:rPr lang="de-AT" b="1" dirty="0">
                <a:solidFill>
                  <a:srgbClr val="FF0000"/>
                </a:solidFill>
              </a:rPr>
              <a:t> </a:t>
            </a:r>
            <a:r>
              <a:rPr lang="de-AT" b="1" dirty="0" err="1">
                <a:solidFill>
                  <a:srgbClr val="FF0000"/>
                </a:solidFill>
              </a:rPr>
              <a:t>institutions</a:t>
            </a:r>
            <a:r>
              <a:rPr lang="de-AT" b="1" dirty="0">
                <a:solidFill>
                  <a:srgbClr val="FF0000"/>
                </a:solidFill>
              </a:rPr>
              <a:t> and experimental </a:t>
            </a:r>
            <a:r>
              <a:rPr lang="de-AT" b="1" dirty="0" err="1">
                <a:solidFill>
                  <a:srgbClr val="FF0000"/>
                </a:solidFill>
              </a:rPr>
              <a:t>governance</a:t>
            </a:r>
            <a:endParaRPr lang="de-AT" b="1" dirty="0">
              <a:solidFill>
                <a:srgbClr val="FF0000"/>
              </a:solidFill>
            </a:endParaRPr>
          </a:p>
        </p:txBody>
      </p:sp>
      <p:sp>
        <p:nvSpPr>
          <p:cNvPr id="3" name="Inhaltsplatzhalter 2"/>
          <p:cNvSpPr>
            <a:spLocks noGrp="1"/>
          </p:cNvSpPr>
          <p:nvPr>
            <p:ph idx="1"/>
          </p:nvPr>
        </p:nvSpPr>
        <p:spPr/>
        <p:txBody>
          <a:bodyPr>
            <a:normAutofit lnSpcReduction="10000"/>
          </a:bodyPr>
          <a:lstStyle/>
          <a:p>
            <a:r>
              <a:rPr lang="de-AT" dirty="0"/>
              <a:t>American Progressives (Dewey, Brandeis, cf. Rahman): </a:t>
            </a:r>
            <a:r>
              <a:rPr lang="en-US" dirty="0" err="1"/>
              <a:t>contestatory</a:t>
            </a:r>
            <a:r>
              <a:rPr lang="en-US" dirty="0"/>
              <a:t> and participatory view of politics =&gt; </a:t>
            </a:r>
            <a:r>
              <a:rPr lang="en-US" b="1" dirty="0"/>
              <a:t>critique is crucial for innovation</a:t>
            </a:r>
          </a:p>
          <a:p>
            <a:endParaRPr lang="de-AT" dirty="0"/>
          </a:p>
          <a:p>
            <a:r>
              <a:rPr lang="de-AT" dirty="0" err="1"/>
              <a:t>Intermediary</a:t>
            </a:r>
            <a:r>
              <a:rPr lang="de-AT" dirty="0"/>
              <a:t> </a:t>
            </a:r>
            <a:r>
              <a:rPr lang="de-AT" dirty="0" err="1"/>
              <a:t>institutions</a:t>
            </a:r>
            <a:r>
              <a:rPr lang="de-AT" dirty="0"/>
              <a:t> </a:t>
            </a:r>
            <a:r>
              <a:rPr lang="de-AT" dirty="0" err="1"/>
              <a:t>constitute</a:t>
            </a:r>
            <a:r>
              <a:rPr lang="de-AT" dirty="0"/>
              <a:t> an „</a:t>
            </a:r>
            <a:r>
              <a:rPr lang="de-AT" dirty="0" err="1"/>
              <a:t>enlarged</a:t>
            </a:r>
            <a:r>
              <a:rPr lang="de-AT" dirty="0"/>
              <a:t> </a:t>
            </a:r>
            <a:r>
              <a:rPr lang="de-AT" dirty="0" err="1"/>
              <a:t>state</a:t>
            </a:r>
            <a:r>
              <a:rPr lang="de-AT" dirty="0"/>
              <a:t>“ (</a:t>
            </a:r>
            <a:r>
              <a:rPr lang="de-AT" dirty="0" err="1"/>
              <a:t>Gramsci</a:t>
            </a:r>
            <a:r>
              <a:rPr lang="de-AT" dirty="0"/>
              <a:t>):</a:t>
            </a:r>
          </a:p>
          <a:p>
            <a:pPr lvl="1"/>
            <a:r>
              <a:rPr lang="de-AT" sz="2800" b="1" dirty="0" err="1"/>
              <a:t>Civil</a:t>
            </a:r>
            <a:r>
              <a:rPr lang="de-AT" sz="2800" b="1" dirty="0"/>
              <a:t> </a:t>
            </a:r>
            <a:r>
              <a:rPr lang="de-AT" sz="2800" b="1" dirty="0" err="1"/>
              <a:t>society</a:t>
            </a:r>
            <a:r>
              <a:rPr lang="de-AT" sz="2800" b="1" dirty="0"/>
              <a:t> </a:t>
            </a:r>
            <a:r>
              <a:rPr lang="de-AT" sz="2800" b="1" dirty="0" err="1"/>
              <a:t>organisations</a:t>
            </a:r>
            <a:r>
              <a:rPr lang="de-AT" sz="2800" b="1" dirty="0"/>
              <a:t> (CSOs) </a:t>
            </a:r>
            <a:r>
              <a:rPr lang="de-AT" sz="2800" dirty="0" err="1"/>
              <a:t>with</a:t>
            </a:r>
            <a:r>
              <a:rPr lang="de-AT" sz="2800" dirty="0"/>
              <a:t> a </a:t>
            </a:r>
            <a:r>
              <a:rPr lang="de-AT" sz="2800" dirty="0" err="1"/>
              <a:t>public</a:t>
            </a:r>
            <a:r>
              <a:rPr lang="de-AT" sz="2800" dirty="0"/>
              <a:t> </a:t>
            </a:r>
            <a:r>
              <a:rPr lang="de-AT" sz="2800" dirty="0" err="1"/>
              <a:t>commitment</a:t>
            </a:r>
            <a:r>
              <a:rPr lang="de-AT" sz="2800" dirty="0"/>
              <a:t> and/</a:t>
            </a:r>
            <a:r>
              <a:rPr lang="de-AT" sz="2800" dirty="0" err="1"/>
              <a:t>or</a:t>
            </a:r>
            <a:r>
              <a:rPr lang="de-AT" sz="2800" dirty="0"/>
              <a:t> </a:t>
            </a:r>
            <a:r>
              <a:rPr lang="de-AT" sz="2800" dirty="0" err="1"/>
              <a:t>commited</a:t>
            </a:r>
            <a:r>
              <a:rPr lang="de-AT" sz="2800" dirty="0"/>
              <a:t> </a:t>
            </a:r>
            <a:r>
              <a:rPr lang="de-AT" sz="2800" dirty="0" err="1"/>
              <a:t>to</a:t>
            </a:r>
            <a:r>
              <a:rPr lang="de-AT" sz="2800" dirty="0"/>
              <a:t> </a:t>
            </a:r>
            <a:r>
              <a:rPr lang="de-AT" sz="2800" dirty="0" err="1"/>
              <a:t>the</a:t>
            </a:r>
            <a:r>
              <a:rPr lang="de-AT" sz="2800" dirty="0"/>
              <a:t> </a:t>
            </a:r>
            <a:r>
              <a:rPr lang="de-AT" sz="2800" dirty="0" err="1"/>
              <a:t>common</a:t>
            </a:r>
            <a:r>
              <a:rPr lang="de-AT" sz="2800" dirty="0"/>
              <a:t> </a:t>
            </a:r>
            <a:r>
              <a:rPr lang="de-AT" sz="2800" dirty="0" err="1"/>
              <a:t>good</a:t>
            </a:r>
            <a:r>
              <a:rPr lang="de-AT" sz="2800" dirty="0"/>
              <a:t>, but also </a:t>
            </a:r>
          </a:p>
          <a:p>
            <a:pPr lvl="1"/>
            <a:r>
              <a:rPr lang="de-AT" sz="2800" b="1" dirty="0"/>
              <a:t>(</a:t>
            </a:r>
            <a:r>
              <a:rPr lang="de-AT" sz="2800" b="1" dirty="0" err="1"/>
              <a:t>Local</a:t>
            </a:r>
            <a:r>
              <a:rPr lang="de-AT" sz="2800" b="1" dirty="0"/>
              <a:t>) </a:t>
            </a:r>
            <a:r>
              <a:rPr lang="de-AT" sz="2800" b="1" dirty="0" err="1"/>
              <a:t>Authorities</a:t>
            </a:r>
            <a:r>
              <a:rPr lang="de-AT" sz="2800" dirty="0"/>
              <a:t> </a:t>
            </a:r>
            <a:r>
              <a:rPr lang="de-AT" sz="2800" dirty="0" err="1"/>
              <a:t>as</a:t>
            </a:r>
            <a:r>
              <a:rPr lang="de-AT" sz="2800" dirty="0"/>
              <a:t> </a:t>
            </a:r>
            <a:r>
              <a:rPr lang="de-AT" sz="2800" dirty="0" err="1"/>
              <a:t>organizers</a:t>
            </a:r>
            <a:r>
              <a:rPr lang="de-AT" sz="2800" dirty="0"/>
              <a:t> </a:t>
            </a:r>
            <a:r>
              <a:rPr lang="de-AT" sz="2800" dirty="0" err="1"/>
              <a:t>of</a:t>
            </a:r>
            <a:r>
              <a:rPr lang="de-AT" sz="2800" dirty="0"/>
              <a:t> a </a:t>
            </a:r>
            <a:r>
              <a:rPr lang="de-AT" sz="2800" dirty="0" err="1"/>
              <a:t>decommodified</a:t>
            </a:r>
            <a:r>
              <a:rPr lang="de-AT" sz="2800" dirty="0"/>
              <a:t> </a:t>
            </a:r>
            <a:r>
              <a:rPr lang="de-AT" sz="2800" dirty="0" err="1"/>
              <a:t>social-ecological</a:t>
            </a:r>
            <a:r>
              <a:rPr lang="de-AT" sz="2800" dirty="0"/>
              <a:t> </a:t>
            </a:r>
            <a:r>
              <a:rPr lang="de-AT" sz="2800" dirty="0" err="1"/>
              <a:t>infrastructure</a:t>
            </a:r>
            <a:endParaRPr lang="de-AT" sz="2800" dirty="0"/>
          </a:p>
          <a:p>
            <a:pPr marL="457200" lvl="1" indent="0">
              <a:buNone/>
            </a:pPr>
            <a:endParaRPr lang="de-AT" sz="2800" b="1" dirty="0">
              <a:solidFill>
                <a:srgbClr val="FF0000"/>
              </a:solidFill>
            </a:endParaRPr>
          </a:p>
          <a:p>
            <a:pPr marL="457200" lvl="1" indent="0">
              <a:buNone/>
            </a:pPr>
            <a:r>
              <a:rPr lang="de-AT" sz="2800" b="1" dirty="0">
                <a:solidFill>
                  <a:srgbClr val="FF0000"/>
                </a:solidFill>
              </a:rPr>
              <a:t>=&gt; The </a:t>
            </a:r>
            <a:r>
              <a:rPr lang="de-AT" sz="2800" b="1" dirty="0" err="1">
                <a:solidFill>
                  <a:srgbClr val="FF0000"/>
                </a:solidFill>
              </a:rPr>
              <a:t>public</a:t>
            </a:r>
            <a:r>
              <a:rPr lang="de-AT" sz="2800" b="1" dirty="0">
                <a:solidFill>
                  <a:srgbClr val="FF0000"/>
                </a:solidFill>
              </a:rPr>
              <a:t> </a:t>
            </a:r>
            <a:r>
              <a:rPr lang="de-AT" sz="2800" b="1" dirty="0" err="1">
                <a:solidFill>
                  <a:srgbClr val="FF0000"/>
                </a:solidFill>
              </a:rPr>
              <a:t>realm</a:t>
            </a:r>
            <a:r>
              <a:rPr lang="de-AT" sz="2800" b="1" dirty="0">
                <a:solidFill>
                  <a:srgbClr val="FF0000"/>
                </a:solidFill>
              </a:rPr>
              <a:t> </a:t>
            </a:r>
            <a:r>
              <a:rPr lang="de-AT" sz="2800" b="1" dirty="0" err="1">
                <a:solidFill>
                  <a:srgbClr val="FF0000"/>
                </a:solidFill>
              </a:rPr>
              <a:t>as</a:t>
            </a:r>
            <a:r>
              <a:rPr lang="de-AT" sz="2800" b="1" dirty="0">
                <a:solidFill>
                  <a:srgbClr val="FF0000"/>
                </a:solidFill>
              </a:rPr>
              <a:t> </a:t>
            </a:r>
            <a:r>
              <a:rPr lang="de-AT" sz="2800" b="1" dirty="0" err="1">
                <a:solidFill>
                  <a:srgbClr val="FF0000"/>
                </a:solidFill>
              </a:rPr>
              <a:t>the</a:t>
            </a:r>
            <a:r>
              <a:rPr lang="de-AT" sz="2800" b="1" dirty="0">
                <a:solidFill>
                  <a:srgbClr val="FF0000"/>
                </a:solidFill>
              </a:rPr>
              <a:t> </a:t>
            </a:r>
            <a:r>
              <a:rPr lang="de-AT" sz="2800" b="1" dirty="0" err="1">
                <a:solidFill>
                  <a:srgbClr val="FF0000"/>
                </a:solidFill>
              </a:rPr>
              <a:t>cornerstone</a:t>
            </a:r>
            <a:r>
              <a:rPr lang="de-AT" sz="2800" b="1" dirty="0">
                <a:solidFill>
                  <a:srgbClr val="FF0000"/>
                </a:solidFill>
              </a:rPr>
              <a:t> </a:t>
            </a:r>
            <a:r>
              <a:rPr lang="de-AT" sz="2800" b="1" dirty="0" err="1">
                <a:solidFill>
                  <a:srgbClr val="FF0000"/>
                </a:solidFill>
              </a:rPr>
              <a:t>of</a:t>
            </a:r>
            <a:r>
              <a:rPr lang="de-AT" sz="2800" b="1" dirty="0">
                <a:solidFill>
                  <a:srgbClr val="FF0000"/>
                </a:solidFill>
              </a:rPr>
              <a:t> a </a:t>
            </a:r>
            <a:r>
              <a:rPr lang="de-AT" sz="2800" b="1" dirty="0" err="1">
                <a:solidFill>
                  <a:srgbClr val="FF0000"/>
                </a:solidFill>
              </a:rPr>
              <a:t>democratic</a:t>
            </a:r>
            <a:r>
              <a:rPr lang="de-AT" sz="2800" b="1" dirty="0">
                <a:solidFill>
                  <a:srgbClr val="FF0000"/>
                </a:solidFill>
              </a:rPr>
              <a:t> </a:t>
            </a:r>
            <a:r>
              <a:rPr lang="de-AT" sz="2800" b="1" dirty="0" err="1">
                <a:solidFill>
                  <a:srgbClr val="FF0000"/>
                </a:solidFill>
              </a:rPr>
              <a:t>sphere</a:t>
            </a:r>
            <a:r>
              <a:rPr lang="de-AT" sz="2800" b="1" dirty="0">
                <a:solidFill>
                  <a:srgbClr val="FF0000"/>
                </a:solidFill>
              </a:rPr>
              <a:t> </a:t>
            </a:r>
          </a:p>
          <a:p>
            <a:pPr lvl="1"/>
            <a:endParaRPr lang="de-AT" dirty="0"/>
          </a:p>
          <a:p>
            <a:pPr lvl="1"/>
            <a:endParaRPr lang="de-AT" dirty="0"/>
          </a:p>
        </p:txBody>
      </p:sp>
    </p:spTree>
    <p:extLst>
      <p:ext uri="{BB962C8B-B14F-4D97-AF65-F5344CB8AC3E}">
        <p14:creationId xmlns:p14="http://schemas.microsoft.com/office/powerpoint/2010/main" val="922498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1" dirty="0" err="1">
                <a:solidFill>
                  <a:srgbClr val="FF0000"/>
                </a:solidFill>
              </a:rPr>
              <a:t>Contextualizing</a:t>
            </a:r>
            <a:r>
              <a:rPr lang="de-AT" b="1" dirty="0">
                <a:solidFill>
                  <a:srgbClr val="FF0000"/>
                </a:solidFill>
              </a:rPr>
              <a:t> </a:t>
            </a:r>
            <a:r>
              <a:rPr lang="de-AT" b="1" dirty="0" err="1">
                <a:solidFill>
                  <a:srgbClr val="FF0000"/>
                </a:solidFill>
              </a:rPr>
              <a:t>Red</a:t>
            </a:r>
            <a:r>
              <a:rPr lang="de-AT" b="1" dirty="0">
                <a:solidFill>
                  <a:srgbClr val="FF0000"/>
                </a:solidFill>
              </a:rPr>
              <a:t> Vienna</a:t>
            </a:r>
          </a:p>
        </p:txBody>
      </p:sp>
      <p:sp>
        <p:nvSpPr>
          <p:cNvPr id="3" name="Inhaltsplatzhalter 2"/>
          <p:cNvSpPr>
            <a:spLocks noGrp="1"/>
          </p:cNvSpPr>
          <p:nvPr>
            <p:ph idx="1"/>
          </p:nvPr>
        </p:nvSpPr>
        <p:spPr/>
        <p:txBody>
          <a:bodyPr>
            <a:normAutofit fontScale="92500" lnSpcReduction="10000"/>
          </a:bodyPr>
          <a:lstStyle/>
          <a:p>
            <a:r>
              <a:rPr lang="en-US" dirty="0"/>
              <a:t>“The range of progressive alliances are unimaginably wider now than was conceivable in the </a:t>
            </a:r>
            <a:r>
              <a:rPr lang="en-US" b="1" dirty="0"/>
              <a:t>Vienna of the 1920s</a:t>
            </a:r>
            <a:r>
              <a:rPr lang="en-US" dirty="0"/>
              <a:t> or Bologna of the 1970s: alliances of traditional male-dominated groups of workers and intellectuals have given way to a spectrum that encompasses advocates for ethnic minority, gender, LGBT and disability rights. Moreover, there is a more straightforward difference that should give us grounds for optimism: our societies, for all the destruction of the great financial crisis, are much wealthier than in the past. Many things stand in the way of recreating a foundational economy that fosters human capability and flourishing. Scarcity of resource is not one of them. As Europeans, why not start out now on foundational renewal, </a:t>
            </a:r>
            <a:r>
              <a:rPr lang="en-US" b="1" dirty="0"/>
              <a:t>rediscover an experimental tradition and reinvent radical political practice</a:t>
            </a:r>
            <a:r>
              <a:rPr lang="en-US" dirty="0"/>
              <a:t> in a way that </a:t>
            </a:r>
            <a:r>
              <a:rPr lang="de-AT" dirty="0" err="1"/>
              <a:t>cannot</a:t>
            </a:r>
            <a:r>
              <a:rPr lang="de-AT" dirty="0"/>
              <a:t> </a:t>
            </a:r>
            <a:r>
              <a:rPr lang="de-AT" dirty="0" err="1"/>
              <a:t>be</a:t>
            </a:r>
            <a:r>
              <a:rPr lang="de-AT" dirty="0"/>
              <a:t> </a:t>
            </a:r>
            <a:r>
              <a:rPr lang="de-AT" dirty="0" err="1"/>
              <a:t>extinguished</a:t>
            </a:r>
            <a:r>
              <a:rPr lang="de-AT" dirty="0"/>
              <a:t>.“</a:t>
            </a:r>
          </a:p>
          <a:p>
            <a:r>
              <a:rPr lang="de-AT" dirty="0"/>
              <a:t>(</a:t>
            </a:r>
            <a:r>
              <a:rPr lang="de-AT" dirty="0" err="1"/>
              <a:t>Foundational</a:t>
            </a:r>
            <a:r>
              <a:rPr lang="de-AT" dirty="0"/>
              <a:t> Economy Collective, 2018, last </a:t>
            </a:r>
            <a:r>
              <a:rPr lang="de-AT" dirty="0" err="1"/>
              <a:t>page</a:t>
            </a:r>
            <a:r>
              <a:rPr lang="de-AT" dirty="0"/>
              <a:t>)</a:t>
            </a:r>
          </a:p>
        </p:txBody>
      </p:sp>
    </p:spTree>
    <p:extLst>
      <p:ext uri="{BB962C8B-B14F-4D97-AF65-F5344CB8AC3E}">
        <p14:creationId xmlns:p14="http://schemas.microsoft.com/office/powerpoint/2010/main" val="1838726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1" dirty="0">
                <a:solidFill>
                  <a:srgbClr val="FF0000"/>
                </a:solidFill>
              </a:rPr>
              <a:t>Vienna </a:t>
            </a:r>
            <a:r>
              <a:rPr lang="de-AT" b="1" dirty="0" err="1">
                <a:solidFill>
                  <a:srgbClr val="FF0000"/>
                </a:solidFill>
              </a:rPr>
              <a:t>between</a:t>
            </a:r>
            <a:r>
              <a:rPr lang="de-AT" b="1" dirty="0">
                <a:solidFill>
                  <a:srgbClr val="FF0000"/>
                </a:solidFill>
              </a:rPr>
              <a:t> East and West</a:t>
            </a:r>
          </a:p>
        </p:txBody>
      </p:sp>
      <p:sp>
        <p:nvSpPr>
          <p:cNvPr id="3" name="Inhaltsplatzhalter 2"/>
          <p:cNvSpPr>
            <a:spLocks noGrp="1"/>
          </p:cNvSpPr>
          <p:nvPr>
            <p:ph idx="1"/>
          </p:nvPr>
        </p:nvSpPr>
        <p:spPr/>
        <p:txBody>
          <a:bodyPr/>
          <a:lstStyle/>
          <a:p>
            <a:r>
              <a:rPr lang="en-GB" dirty="0"/>
              <a:t>‘In the East the State was everything, civil society was primordial and gelatinous; in the West, there was a proper relation between State and civil society’ (Gramsci 1971: 238).</a:t>
            </a:r>
          </a:p>
          <a:p>
            <a:r>
              <a:rPr lang="en-GB" b="1" dirty="0"/>
              <a:t>Centre-Periphery</a:t>
            </a:r>
            <a:r>
              <a:rPr lang="en-GB" dirty="0"/>
              <a:t> relationship in Europe:</a:t>
            </a:r>
          </a:p>
          <a:p>
            <a:pPr lvl="1"/>
            <a:r>
              <a:rPr lang="en-GB" dirty="0"/>
              <a:t>Different forms of urbanization and underdeveloped civil society in the East</a:t>
            </a:r>
          </a:p>
          <a:p>
            <a:pPr lvl="1"/>
            <a:r>
              <a:rPr lang="en-GB" dirty="0"/>
              <a:t>Different forms of intermediary institutions</a:t>
            </a:r>
          </a:p>
          <a:p>
            <a:r>
              <a:rPr lang="en-GB" b="1" dirty="0"/>
              <a:t>Counterreformation in Austria</a:t>
            </a:r>
          </a:p>
          <a:p>
            <a:pPr lvl="1"/>
            <a:r>
              <a:rPr lang="en-GB" dirty="0"/>
              <a:t>Prohibition of Reformation (and related liberal ideas and organisations) =&gt; Politico-Economic Dominance of Catholic Church</a:t>
            </a:r>
          </a:p>
          <a:p>
            <a:pPr lvl="1"/>
            <a:r>
              <a:rPr lang="en-GB" dirty="0" err="1"/>
              <a:t>Josephinism</a:t>
            </a:r>
            <a:r>
              <a:rPr lang="en-GB" dirty="0"/>
              <a:t>: </a:t>
            </a:r>
            <a:r>
              <a:rPr lang="en-GB" b="1" dirty="0"/>
              <a:t>Change “from above” </a:t>
            </a:r>
            <a:r>
              <a:rPr lang="en-GB" dirty="0"/>
              <a:t>(Emperor Joseph II – 1780-1790) </a:t>
            </a:r>
            <a:endParaRPr lang="de-AT" dirty="0"/>
          </a:p>
          <a:p>
            <a:endParaRPr lang="de-AT" dirty="0"/>
          </a:p>
        </p:txBody>
      </p:sp>
    </p:spTree>
    <p:extLst>
      <p:ext uri="{BB962C8B-B14F-4D97-AF65-F5344CB8AC3E}">
        <p14:creationId xmlns:p14="http://schemas.microsoft.com/office/powerpoint/2010/main" val="4043709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1" dirty="0">
                <a:solidFill>
                  <a:srgbClr val="FF0000"/>
                </a:solidFill>
              </a:rPr>
              <a:t>Path-</a:t>
            </a:r>
            <a:r>
              <a:rPr lang="de-AT" b="1" dirty="0" err="1">
                <a:solidFill>
                  <a:srgbClr val="FF0000"/>
                </a:solidFill>
              </a:rPr>
              <a:t>dependency</a:t>
            </a:r>
            <a:r>
              <a:rPr lang="de-AT" b="1" dirty="0">
                <a:solidFill>
                  <a:srgbClr val="FF0000"/>
                </a:solidFill>
              </a:rPr>
              <a:t> </a:t>
            </a:r>
            <a:r>
              <a:rPr lang="de-AT" b="1" dirty="0" err="1">
                <a:solidFill>
                  <a:srgbClr val="FF0000"/>
                </a:solidFill>
              </a:rPr>
              <a:t>of</a:t>
            </a:r>
            <a:r>
              <a:rPr lang="de-AT" b="1" dirty="0">
                <a:solidFill>
                  <a:srgbClr val="FF0000"/>
                </a:solidFill>
              </a:rPr>
              <a:t> </a:t>
            </a:r>
            <a:r>
              <a:rPr lang="de-AT" b="1" dirty="0" err="1">
                <a:solidFill>
                  <a:srgbClr val="FF0000"/>
                </a:solidFill>
              </a:rPr>
              <a:t>Intermediary</a:t>
            </a:r>
            <a:r>
              <a:rPr lang="de-AT" b="1" dirty="0">
                <a:solidFill>
                  <a:srgbClr val="FF0000"/>
                </a:solidFill>
              </a:rPr>
              <a:t> </a:t>
            </a:r>
            <a:r>
              <a:rPr lang="de-AT" b="1" dirty="0" err="1">
                <a:solidFill>
                  <a:srgbClr val="FF0000"/>
                </a:solidFill>
              </a:rPr>
              <a:t>Institutions</a:t>
            </a:r>
            <a:r>
              <a:rPr lang="de-AT" b="1" dirty="0">
                <a:solidFill>
                  <a:srgbClr val="FF0000"/>
                </a:solidFill>
              </a:rPr>
              <a:t> </a:t>
            </a:r>
            <a:br>
              <a:rPr lang="de-AT" b="1" dirty="0">
                <a:solidFill>
                  <a:srgbClr val="FF0000"/>
                </a:solidFill>
              </a:rPr>
            </a:br>
            <a:r>
              <a:rPr lang="de-AT" b="1" dirty="0">
                <a:solidFill>
                  <a:srgbClr val="FF0000"/>
                </a:solidFill>
              </a:rPr>
              <a:t>in Vienna and Austria</a:t>
            </a:r>
          </a:p>
        </p:txBody>
      </p:sp>
      <p:sp>
        <p:nvSpPr>
          <p:cNvPr id="3" name="Inhaltsplatzhalter 2"/>
          <p:cNvSpPr>
            <a:spLocks noGrp="1"/>
          </p:cNvSpPr>
          <p:nvPr>
            <p:ph idx="1"/>
          </p:nvPr>
        </p:nvSpPr>
        <p:spPr/>
        <p:txBody>
          <a:bodyPr/>
          <a:lstStyle/>
          <a:p>
            <a:r>
              <a:rPr lang="de-AT" b="1" dirty="0" err="1"/>
              <a:t>Civil</a:t>
            </a:r>
            <a:r>
              <a:rPr lang="de-AT" b="1" dirty="0"/>
              <a:t> </a:t>
            </a:r>
            <a:r>
              <a:rPr lang="de-AT" b="1" dirty="0" err="1"/>
              <a:t>society</a:t>
            </a:r>
            <a:r>
              <a:rPr lang="de-AT" b="1" dirty="0"/>
              <a:t> </a:t>
            </a:r>
            <a:r>
              <a:rPr lang="de-AT" b="1" dirty="0" err="1"/>
              <a:t>institutions</a:t>
            </a:r>
            <a:r>
              <a:rPr lang="de-AT" b="1" dirty="0"/>
              <a:t> </a:t>
            </a:r>
            <a:r>
              <a:rPr lang="de-AT" b="1" dirty="0" err="1"/>
              <a:t>always</a:t>
            </a:r>
            <a:r>
              <a:rPr lang="de-AT" b="1" dirty="0"/>
              <a:t> </a:t>
            </a:r>
            <a:r>
              <a:rPr lang="de-AT" b="1" dirty="0" err="1"/>
              <a:t>related</a:t>
            </a:r>
            <a:r>
              <a:rPr lang="de-AT" b="1" dirty="0"/>
              <a:t> </a:t>
            </a:r>
            <a:r>
              <a:rPr lang="de-AT" b="1" dirty="0" err="1"/>
              <a:t>to</a:t>
            </a:r>
            <a:r>
              <a:rPr lang="de-AT" b="1" dirty="0"/>
              <a:t> </a:t>
            </a:r>
            <a:r>
              <a:rPr lang="de-AT" b="1" dirty="0" err="1"/>
              <a:t>the</a:t>
            </a:r>
            <a:r>
              <a:rPr lang="de-AT" b="1" dirty="0"/>
              <a:t> </a:t>
            </a:r>
            <a:r>
              <a:rPr lang="de-AT" b="1" dirty="0" err="1"/>
              <a:t>state</a:t>
            </a:r>
            <a:endParaRPr lang="de-AT" b="1" dirty="0"/>
          </a:p>
          <a:p>
            <a:pPr lvl="1"/>
            <a:r>
              <a:rPr lang="de-AT" dirty="0" err="1"/>
              <a:t>Until</a:t>
            </a:r>
            <a:r>
              <a:rPr lang="de-AT" dirty="0"/>
              <a:t> </a:t>
            </a:r>
            <a:r>
              <a:rPr lang="de-AT" dirty="0" err="1"/>
              <a:t>today</a:t>
            </a:r>
            <a:r>
              <a:rPr lang="de-AT" dirty="0"/>
              <a:t>, NGOs </a:t>
            </a:r>
            <a:r>
              <a:rPr lang="de-AT" dirty="0" err="1"/>
              <a:t>receive</a:t>
            </a:r>
            <a:r>
              <a:rPr lang="de-AT" dirty="0"/>
              <a:t> </a:t>
            </a:r>
            <a:r>
              <a:rPr lang="de-AT" dirty="0" err="1"/>
              <a:t>most</a:t>
            </a:r>
            <a:r>
              <a:rPr lang="de-AT" dirty="0"/>
              <a:t> </a:t>
            </a:r>
            <a:r>
              <a:rPr lang="de-AT" dirty="0" err="1"/>
              <a:t>of</a:t>
            </a:r>
            <a:r>
              <a:rPr lang="de-AT" dirty="0"/>
              <a:t> </a:t>
            </a:r>
            <a:r>
              <a:rPr lang="de-AT" dirty="0" err="1"/>
              <a:t>their</a:t>
            </a:r>
            <a:r>
              <a:rPr lang="de-AT" dirty="0"/>
              <a:t> </a:t>
            </a:r>
            <a:r>
              <a:rPr lang="de-AT" dirty="0" err="1"/>
              <a:t>money</a:t>
            </a:r>
            <a:r>
              <a:rPr lang="de-AT" dirty="0"/>
              <a:t> </a:t>
            </a:r>
            <a:r>
              <a:rPr lang="de-AT" dirty="0" err="1"/>
              <a:t>from</a:t>
            </a:r>
            <a:r>
              <a:rPr lang="de-AT" dirty="0"/>
              <a:t> </a:t>
            </a:r>
            <a:r>
              <a:rPr lang="de-AT" dirty="0" err="1"/>
              <a:t>the</a:t>
            </a:r>
            <a:r>
              <a:rPr lang="de-AT" dirty="0"/>
              <a:t> </a:t>
            </a:r>
            <a:r>
              <a:rPr lang="de-AT" dirty="0" err="1"/>
              <a:t>state</a:t>
            </a:r>
            <a:endParaRPr lang="de-AT" dirty="0"/>
          </a:p>
          <a:p>
            <a:r>
              <a:rPr lang="de-AT" dirty="0"/>
              <a:t>Political </a:t>
            </a:r>
            <a:r>
              <a:rPr lang="de-AT" dirty="0" err="1"/>
              <a:t>parties</a:t>
            </a:r>
            <a:r>
              <a:rPr lang="de-AT" dirty="0"/>
              <a:t> </a:t>
            </a:r>
            <a:r>
              <a:rPr lang="de-AT" dirty="0" err="1"/>
              <a:t>centred</a:t>
            </a:r>
            <a:r>
              <a:rPr lang="de-AT" dirty="0"/>
              <a:t> on (</a:t>
            </a:r>
            <a:r>
              <a:rPr lang="de-AT" dirty="0" err="1"/>
              <a:t>occupying</a:t>
            </a:r>
            <a:r>
              <a:rPr lang="de-AT" dirty="0"/>
              <a:t>) </a:t>
            </a:r>
            <a:r>
              <a:rPr lang="de-AT" dirty="0" err="1"/>
              <a:t>the</a:t>
            </a:r>
            <a:r>
              <a:rPr lang="de-AT" dirty="0"/>
              <a:t> </a:t>
            </a:r>
            <a:r>
              <a:rPr lang="de-AT" dirty="0" err="1"/>
              <a:t>state</a:t>
            </a:r>
            <a:endParaRPr lang="de-AT" dirty="0"/>
          </a:p>
          <a:p>
            <a:r>
              <a:rPr lang="de-AT" b="1" dirty="0"/>
              <a:t>Strong </a:t>
            </a:r>
            <a:r>
              <a:rPr lang="de-AT" b="1" dirty="0" err="1"/>
              <a:t>corporatist</a:t>
            </a:r>
            <a:r>
              <a:rPr lang="de-AT" b="1" dirty="0"/>
              <a:t> </a:t>
            </a:r>
            <a:r>
              <a:rPr lang="de-AT" b="1" dirty="0" err="1"/>
              <a:t>tradition</a:t>
            </a:r>
            <a:endParaRPr lang="de-AT" b="1" dirty="0"/>
          </a:p>
          <a:p>
            <a:pPr lvl="1"/>
            <a:r>
              <a:rPr lang="de-AT" dirty="0"/>
              <a:t>Social </a:t>
            </a:r>
            <a:r>
              <a:rPr lang="de-AT" dirty="0" err="1"/>
              <a:t>partnership</a:t>
            </a:r>
            <a:r>
              <a:rPr lang="de-AT" dirty="0"/>
              <a:t> (plus „</a:t>
            </a:r>
            <a:r>
              <a:rPr lang="de-AT" dirty="0" err="1"/>
              <a:t>social</a:t>
            </a:r>
            <a:r>
              <a:rPr lang="de-AT" dirty="0"/>
              <a:t> </a:t>
            </a:r>
            <a:r>
              <a:rPr lang="de-AT" dirty="0" err="1"/>
              <a:t>peace</a:t>
            </a:r>
            <a:r>
              <a:rPr lang="de-AT" dirty="0"/>
              <a:t>“)</a:t>
            </a:r>
          </a:p>
          <a:p>
            <a:pPr lvl="1"/>
            <a:r>
              <a:rPr lang="de-AT" dirty="0"/>
              <a:t>Shop </a:t>
            </a:r>
            <a:r>
              <a:rPr lang="de-AT" dirty="0" err="1"/>
              <a:t>stewards</a:t>
            </a:r>
            <a:r>
              <a:rPr lang="de-AT" dirty="0"/>
              <a:t> </a:t>
            </a:r>
            <a:r>
              <a:rPr lang="de-AT" dirty="0" err="1"/>
              <a:t>anchored</a:t>
            </a:r>
            <a:r>
              <a:rPr lang="de-AT" dirty="0"/>
              <a:t> in Austrian </a:t>
            </a:r>
            <a:r>
              <a:rPr lang="de-AT" dirty="0" err="1"/>
              <a:t>constitution</a:t>
            </a:r>
            <a:endParaRPr lang="de-AT" dirty="0"/>
          </a:p>
          <a:p>
            <a:pPr lvl="1"/>
            <a:r>
              <a:rPr lang="de-AT" b="1" dirty="0"/>
              <a:t>Still 95% </a:t>
            </a:r>
            <a:r>
              <a:rPr lang="de-AT" b="1" dirty="0" err="1"/>
              <a:t>of</a:t>
            </a:r>
            <a:r>
              <a:rPr lang="de-AT" b="1" dirty="0"/>
              <a:t> </a:t>
            </a:r>
            <a:r>
              <a:rPr lang="de-AT" b="1" dirty="0" err="1"/>
              <a:t>workers</a:t>
            </a:r>
            <a:r>
              <a:rPr lang="de-AT" b="1" dirty="0"/>
              <a:t> </a:t>
            </a:r>
            <a:r>
              <a:rPr lang="de-AT" b="1" dirty="0" err="1"/>
              <a:t>covered</a:t>
            </a:r>
            <a:r>
              <a:rPr lang="de-AT" b="1" dirty="0"/>
              <a:t> </a:t>
            </a:r>
            <a:r>
              <a:rPr lang="de-AT" b="1" dirty="0" err="1"/>
              <a:t>by</a:t>
            </a:r>
            <a:r>
              <a:rPr lang="de-AT" b="1" dirty="0"/>
              <a:t> </a:t>
            </a:r>
            <a:r>
              <a:rPr lang="de-AT" b="1" dirty="0" err="1"/>
              <a:t>collective</a:t>
            </a:r>
            <a:r>
              <a:rPr lang="de-AT" b="1" dirty="0"/>
              <a:t> </a:t>
            </a:r>
            <a:r>
              <a:rPr lang="de-AT" b="1" dirty="0" err="1"/>
              <a:t>bargaining</a:t>
            </a:r>
            <a:r>
              <a:rPr lang="de-AT" b="1" dirty="0"/>
              <a:t> </a:t>
            </a:r>
            <a:r>
              <a:rPr lang="de-AT" b="1" dirty="0" err="1"/>
              <a:t>agreements</a:t>
            </a:r>
            <a:endParaRPr lang="de-AT" b="1" dirty="0"/>
          </a:p>
        </p:txBody>
      </p:sp>
    </p:spTree>
    <p:extLst>
      <p:ext uri="{BB962C8B-B14F-4D97-AF65-F5344CB8AC3E}">
        <p14:creationId xmlns:p14="http://schemas.microsoft.com/office/powerpoint/2010/main" val="3463464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1" dirty="0" err="1">
                <a:solidFill>
                  <a:srgbClr val="FF0000"/>
                </a:solidFill>
              </a:rPr>
              <a:t>History</a:t>
            </a:r>
            <a:r>
              <a:rPr lang="de-AT" b="1" dirty="0">
                <a:solidFill>
                  <a:srgbClr val="FF0000"/>
                </a:solidFill>
              </a:rPr>
              <a:t> </a:t>
            </a:r>
            <a:r>
              <a:rPr lang="de-AT" b="1" dirty="0" err="1">
                <a:solidFill>
                  <a:srgbClr val="FF0000"/>
                </a:solidFill>
              </a:rPr>
              <a:t>of</a:t>
            </a:r>
            <a:r>
              <a:rPr lang="de-AT" b="1" dirty="0">
                <a:solidFill>
                  <a:srgbClr val="FF0000"/>
                </a:solidFill>
              </a:rPr>
              <a:t> Public Ownership in </a:t>
            </a:r>
            <a:r>
              <a:rPr lang="de-AT" b="1" dirty="0" err="1">
                <a:solidFill>
                  <a:srgbClr val="FF0000"/>
                </a:solidFill>
              </a:rPr>
              <a:t>Foundational</a:t>
            </a:r>
            <a:r>
              <a:rPr lang="de-AT" b="1" dirty="0">
                <a:solidFill>
                  <a:srgbClr val="FF0000"/>
                </a:solidFill>
              </a:rPr>
              <a:t> Economy – </a:t>
            </a:r>
            <a:br>
              <a:rPr lang="de-AT" b="1" dirty="0">
                <a:solidFill>
                  <a:srgbClr val="FF0000"/>
                </a:solidFill>
              </a:rPr>
            </a:br>
            <a:r>
              <a:rPr lang="de-AT" b="1" dirty="0">
                <a:solidFill>
                  <a:srgbClr val="FF0000"/>
                </a:solidFill>
              </a:rPr>
              <a:t>Vienna and Austria</a:t>
            </a:r>
          </a:p>
        </p:txBody>
      </p:sp>
      <p:sp>
        <p:nvSpPr>
          <p:cNvPr id="3" name="Inhaltsplatzhalter 2"/>
          <p:cNvSpPr>
            <a:spLocks noGrp="1"/>
          </p:cNvSpPr>
          <p:nvPr>
            <p:ph idx="1"/>
          </p:nvPr>
        </p:nvSpPr>
        <p:spPr/>
        <p:txBody>
          <a:bodyPr/>
          <a:lstStyle/>
          <a:p>
            <a:r>
              <a:rPr lang="de-AT" b="1" dirty="0"/>
              <a:t>„</a:t>
            </a:r>
            <a:r>
              <a:rPr lang="de-AT" b="1" dirty="0" err="1"/>
              <a:t>Municipal</a:t>
            </a:r>
            <a:r>
              <a:rPr lang="de-AT" b="1" dirty="0"/>
              <a:t> </a:t>
            </a:r>
            <a:r>
              <a:rPr lang="de-AT" b="1" dirty="0" err="1"/>
              <a:t>Socialism</a:t>
            </a:r>
            <a:r>
              <a:rPr lang="de-AT" b="1" dirty="0"/>
              <a:t>“ </a:t>
            </a:r>
            <a:r>
              <a:rPr lang="de-AT" b="1" dirty="0" err="1"/>
              <a:t>of</a:t>
            </a:r>
            <a:r>
              <a:rPr lang="de-AT" b="1" dirty="0"/>
              <a:t> 19th </a:t>
            </a:r>
            <a:r>
              <a:rPr lang="de-AT" b="1" dirty="0" err="1"/>
              <a:t>century</a:t>
            </a:r>
            <a:r>
              <a:rPr lang="de-AT" b="1" dirty="0"/>
              <a:t> </a:t>
            </a:r>
            <a:r>
              <a:rPr lang="de-AT" dirty="0"/>
              <a:t>(</a:t>
            </a:r>
            <a:r>
              <a:rPr lang="de-AT" dirty="0" err="1"/>
              <a:t>municipalisation</a:t>
            </a:r>
            <a:r>
              <a:rPr lang="de-AT" dirty="0"/>
              <a:t> </a:t>
            </a:r>
            <a:r>
              <a:rPr lang="de-AT" dirty="0" err="1"/>
              <a:t>of</a:t>
            </a:r>
            <a:r>
              <a:rPr lang="de-AT" dirty="0"/>
              <a:t> large </a:t>
            </a:r>
            <a:r>
              <a:rPr lang="de-AT" dirty="0" err="1"/>
              <a:t>parts</a:t>
            </a:r>
            <a:r>
              <a:rPr lang="de-AT" dirty="0"/>
              <a:t> </a:t>
            </a:r>
            <a:r>
              <a:rPr lang="de-AT" dirty="0" err="1"/>
              <a:t>of</a:t>
            </a:r>
            <a:r>
              <a:rPr lang="de-AT" dirty="0"/>
              <a:t> </a:t>
            </a:r>
            <a:r>
              <a:rPr lang="de-AT" dirty="0" err="1"/>
              <a:t>Foundational</a:t>
            </a:r>
            <a:r>
              <a:rPr lang="de-AT" dirty="0"/>
              <a:t> Economy) </a:t>
            </a:r>
            <a:r>
              <a:rPr lang="de-AT" dirty="0" err="1"/>
              <a:t>executed</a:t>
            </a:r>
            <a:r>
              <a:rPr lang="de-AT" dirty="0"/>
              <a:t> </a:t>
            </a:r>
            <a:r>
              <a:rPr lang="de-AT" dirty="0" err="1"/>
              <a:t>by</a:t>
            </a:r>
            <a:r>
              <a:rPr lang="de-AT" dirty="0"/>
              <a:t> Christian-Social Party (and </a:t>
            </a:r>
            <a:r>
              <a:rPr lang="de-AT" dirty="0" err="1"/>
              <a:t>before</a:t>
            </a:r>
            <a:r>
              <a:rPr lang="de-AT" dirty="0"/>
              <a:t> </a:t>
            </a:r>
            <a:r>
              <a:rPr lang="de-AT" dirty="0" err="1"/>
              <a:t>Red</a:t>
            </a:r>
            <a:r>
              <a:rPr lang="de-AT" dirty="0"/>
              <a:t> Vienna [1919-1934]</a:t>
            </a:r>
          </a:p>
          <a:p>
            <a:pPr lvl="1"/>
            <a:r>
              <a:rPr lang="de-AT" dirty="0" err="1"/>
              <a:t>Water</a:t>
            </a:r>
            <a:r>
              <a:rPr lang="de-AT" dirty="0"/>
              <a:t>, </a:t>
            </a:r>
            <a:r>
              <a:rPr lang="de-AT" dirty="0" err="1"/>
              <a:t>sanitation</a:t>
            </a:r>
            <a:r>
              <a:rPr lang="de-AT" dirty="0"/>
              <a:t>, gas, </a:t>
            </a:r>
            <a:r>
              <a:rPr lang="de-AT" dirty="0" err="1"/>
              <a:t>electricity</a:t>
            </a:r>
            <a:r>
              <a:rPr lang="de-AT" dirty="0"/>
              <a:t>, </a:t>
            </a:r>
            <a:r>
              <a:rPr lang="de-AT" dirty="0" err="1"/>
              <a:t>public</a:t>
            </a:r>
            <a:r>
              <a:rPr lang="de-AT" dirty="0"/>
              <a:t> </a:t>
            </a:r>
            <a:r>
              <a:rPr lang="de-AT" dirty="0" err="1"/>
              <a:t>transport</a:t>
            </a:r>
            <a:r>
              <a:rPr lang="de-AT" dirty="0"/>
              <a:t>, …</a:t>
            </a:r>
          </a:p>
          <a:p>
            <a:pPr lvl="1"/>
            <a:endParaRPr lang="de-AT" dirty="0"/>
          </a:p>
          <a:p>
            <a:r>
              <a:rPr lang="de-AT" b="1" dirty="0" err="1"/>
              <a:t>Nationalisation</a:t>
            </a:r>
            <a:r>
              <a:rPr lang="de-AT" dirty="0"/>
              <a:t> (</a:t>
            </a:r>
            <a:r>
              <a:rPr lang="de-AT" dirty="0" err="1"/>
              <a:t>of</a:t>
            </a:r>
            <a:r>
              <a:rPr lang="de-AT" dirty="0"/>
              <a:t> German-</a:t>
            </a:r>
            <a:r>
              <a:rPr lang="de-AT" dirty="0" err="1"/>
              <a:t>owned</a:t>
            </a:r>
            <a:r>
              <a:rPr lang="de-AT" dirty="0"/>
              <a:t> </a:t>
            </a:r>
            <a:r>
              <a:rPr lang="de-AT" dirty="0" err="1"/>
              <a:t>industry</a:t>
            </a:r>
            <a:r>
              <a:rPr lang="de-AT" dirty="0"/>
              <a:t>) </a:t>
            </a:r>
            <a:r>
              <a:rPr lang="de-AT" dirty="0" err="1"/>
              <a:t>as</a:t>
            </a:r>
            <a:r>
              <a:rPr lang="de-AT" dirty="0"/>
              <a:t> </a:t>
            </a:r>
            <a:r>
              <a:rPr lang="de-AT" dirty="0" err="1"/>
              <a:t>centralization</a:t>
            </a:r>
            <a:r>
              <a:rPr lang="de-AT" dirty="0"/>
              <a:t> </a:t>
            </a:r>
            <a:r>
              <a:rPr lang="de-AT" dirty="0" err="1"/>
              <a:t>by</a:t>
            </a:r>
            <a:r>
              <a:rPr lang="de-AT" dirty="0"/>
              <a:t> </a:t>
            </a:r>
            <a:r>
              <a:rPr lang="de-AT" dirty="0" err="1"/>
              <a:t>nation</a:t>
            </a:r>
            <a:r>
              <a:rPr lang="de-AT" dirty="0"/>
              <a:t> </a:t>
            </a:r>
            <a:r>
              <a:rPr lang="de-AT" dirty="0" err="1"/>
              <a:t>state</a:t>
            </a:r>
            <a:r>
              <a:rPr lang="de-AT" dirty="0"/>
              <a:t> </a:t>
            </a:r>
            <a:r>
              <a:rPr lang="de-AT" dirty="0" err="1"/>
              <a:t>done</a:t>
            </a:r>
            <a:r>
              <a:rPr lang="de-AT" dirty="0"/>
              <a:t> </a:t>
            </a:r>
            <a:r>
              <a:rPr lang="de-AT" dirty="0" err="1"/>
              <a:t>by</a:t>
            </a:r>
            <a:r>
              <a:rPr lang="de-AT" dirty="0"/>
              <a:t> </a:t>
            </a:r>
            <a:r>
              <a:rPr lang="de-AT" dirty="0" err="1"/>
              <a:t>christian</a:t>
            </a:r>
            <a:r>
              <a:rPr lang="de-AT" dirty="0"/>
              <a:t> </a:t>
            </a:r>
            <a:r>
              <a:rPr lang="de-AT" dirty="0" err="1"/>
              <a:t>democracts</a:t>
            </a:r>
            <a:r>
              <a:rPr lang="de-AT" dirty="0"/>
              <a:t> after 1945</a:t>
            </a:r>
          </a:p>
          <a:p>
            <a:pPr lvl="1"/>
            <a:r>
              <a:rPr lang="de-AT" dirty="0" err="1"/>
              <a:t>Covering</a:t>
            </a:r>
            <a:r>
              <a:rPr lang="de-AT" dirty="0"/>
              <a:t> </a:t>
            </a:r>
            <a:r>
              <a:rPr lang="de-AT" dirty="0" err="1"/>
              <a:t>mainly</a:t>
            </a:r>
            <a:r>
              <a:rPr lang="de-AT" dirty="0"/>
              <a:t> </a:t>
            </a:r>
            <a:r>
              <a:rPr lang="de-AT" dirty="0" err="1"/>
              <a:t>energy</a:t>
            </a:r>
            <a:r>
              <a:rPr lang="de-AT" dirty="0"/>
              <a:t> </a:t>
            </a:r>
            <a:r>
              <a:rPr lang="de-AT" dirty="0" err="1"/>
              <a:t>sector</a:t>
            </a:r>
            <a:r>
              <a:rPr lang="de-AT" dirty="0"/>
              <a:t>, </a:t>
            </a:r>
            <a:r>
              <a:rPr lang="de-AT" dirty="0" err="1"/>
              <a:t>telecommunications</a:t>
            </a:r>
            <a:r>
              <a:rPr lang="de-AT" dirty="0"/>
              <a:t>, </a:t>
            </a:r>
            <a:r>
              <a:rPr lang="de-AT" dirty="0" err="1"/>
              <a:t>banks</a:t>
            </a:r>
            <a:r>
              <a:rPr lang="de-AT" dirty="0"/>
              <a:t> and national </a:t>
            </a:r>
            <a:r>
              <a:rPr lang="de-AT" dirty="0" err="1"/>
              <a:t>industry</a:t>
            </a:r>
            <a:r>
              <a:rPr lang="de-AT" dirty="0"/>
              <a:t> </a:t>
            </a:r>
          </a:p>
          <a:p>
            <a:endParaRPr lang="de-AT" dirty="0"/>
          </a:p>
        </p:txBody>
      </p:sp>
    </p:spTree>
    <p:extLst>
      <p:ext uri="{BB962C8B-B14F-4D97-AF65-F5344CB8AC3E}">
        <p14:creationId xmlns:p14="http://schemas.microsoft.com/office/powerpoint/2010/main" val="370745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1" dirty="0">
                <a:solidFill>
                  <a:srgbClr val="FF0000"/>
                </a:solidFill>
              </a:rPr>
              <a:t>The continuting relevance of the Public sector for the FE </a:t>
            </a:r>
          </a:p>
        </p:txBody>
      </p:sp>
      <p:sp>
        <p:nvSpPr>
          <p:cNvPr id="6" name="Textfeld 5"/>
          <p:cNvSpPr txBox="1"/>
          <p:nvPr/>
        </p:nvSpPr>
        <p:spPr>
          <a:xfrm>
            <a:off x="1387777" y="4593235"/>
            <a:ext cx="9487748" cy="1938992"/>
          </a:xfrm>
          <a:prstGeom prst="rect">
            <a:avLst/>
          </a:prstGeom>
          <a:noFill/>
        </p:spPr>
        <p:txBody>
          <a:bodyPr wrap="square" rtlCol="0">
            <a:spAutoFit/>
          </a:bodyPr>
          <a:lstStyle/>
          <a:p>
            <a:pPr marL="285750" indent="-285750">
              <a:buFont typeface="Arial" panose="020B0604020202020204" pitchFamily="34" charset="0"/>
              <a:buChar char="•"/>
            </a:pPr>
            <a:r>
              <a:rPr lang="de-AT" sz="2400" dirty="0"/>
              <a:t>Public Sector remains important for delivering on foundational needs</a:t>
            </a:r>
          </a:p>
          <a:p>
            <a:pPr marL="285750" indent="-285750">
              <a:buFont typeface="Arial" panose="020B0604020202020204" pitchFamily="34" charset="0"/>
              <a:buChar char="•"/>
            </a:pPr>
            <a:r>
              <a:rPr lang="de-AT" sz="2400" dirty="0"/>
              <a:t>A shift towards corporatisation and outsourcing</a:t>
            </a:r>
          </a:p>
          <a:p>
            <a:pPr marL="285750" indent="-285750">
              <a:buFont typeface="Arial" panose="020B0604020202020204" pitchFamily="34" charset="0"/>
              <a:buChar char="•"/>
            </a:pPr>
            <a:r>
              <a:rPr lang="de-AT" sz="2400" dirty="0"/>
              <a:t>A high and increasing number of units and a variety of legal forms … </a:t>
            </a:r>
          </a:p>
          <a:p>
            <a:pPr marL="285750" indent="-285750">
              <a:buFont typeface="Arial" panose="020B0604020202020204" pitchFamily="34" charset="0"/>
              <a:buChar char="•"/>
            </a:pPr>
            <a:r>
              <a:rPr lang="de-AT" sz="2400" dirty="0"/>
              <a:t>Reflecting the federal and corporatist state structure and the importance of the municipal level</a:t>
            </a:r>
          </a:p>
        </p:txBody>
      </p:sp>
      <p:sp>
        <p:nvSpPr>
          <p:cNvPr id="12" name="Textfeld 11"/>
          <p:cNvSpPr txBox="1"/>
          <p:nvPr/>
        </p:nvSpPr>
        <p:spPr>
          <a:xfrm>
            <a:off x="1446143" y="4251122"/>
            <a:ext cx="2518613" cy="292388"/>
          </a:xfrm>
          <a:prstGeom prst="rect">
            <a:avLst/>
          </a:prstGeom>
          <a:noFill/>
        </p:spPr>
        <p:txBody>
          <a:bodyPr wrap="square" rtlCol="0">
            <a:spAutoFit/>
          </a:bodyPr>
          <a:lstStyle/>
          <a:p>
            <a:r>
              <a:rPr lang="de-AT" sz="1300" dirty="0"/>
              <a:t>Source: Bröthaler 2018</a:t>
            </a:r>
          </a:p>
        </p:txBody>
      </p:sp>
      <p:sp>
        <p:nvSpPr>
          <p:cNvPr id="13" name="Textfeld 12"/>
          <p:cNvSpPr txBox="1"/>
          <p:nvPr/>
        </p:nvSpPr>
        <p:spPr>
          <a:xfrm>
            <a:off x="1426687" y="1908558"/>
            <a:ext cx="4876837" cy="646331"/>
          </a:xfrm>
          <a:prstGeom prst="rect">
            <a:avLst/>
          </a:prstGeom>
          <a:noFill/>
        </p:spPr>
        <p:txBody>
          <a:bodyPr wrap="square" rtlCol="0">
            <a:spAutoFit/>
          </a:bodyPr>
          <a:lstStyle/>
          <a:p>
            <a:r>
              <a:rPr lang="de-AT" b="1" dirty="0"/>
              <a:t>Austria: Units </a:t>
            </a:r>
            <a:r>
              <a:rPr lang="de-AT" b="1" dirty="0" err="1"/>
              <a:t>by</a:t>
            </a:r>
            <a:r>
              <a:rPr lang="de-AT" b="1" dirty="0"/>
              <a:t> </a:t>
            </a:r>
            <a:r>
              <a:rPr lang="de-AT" b="1" dirty="0" err="1"/>
              <a:t>controlling</a:t>
            </a:r>
            <a:r>
              <a:rPr lang="de-AT" b="1" dirty="0"/>
              <a:t> </a:t>
            </a:r>
            <a:r>
              <a:rPr lang="de-AT" b="1" dirty="0" err="1"/>
              <a:t>entity</a:t>
            </a:r>
            <a:r>
              <a:rPr lang="de-AT" b="1" dirty="0"/>
              <a:t> </a:t>
            </a:r>
            <a:r>
              <a:rPr lang="de-AT" b="1" dirty="0" err="1"/>
              <a:t>and</a:t>
            </a:r>
            <a:r>
              <a:rPr lang="de-AT" b="1" dirty="0"/>
              <a:t> type</a:t>
            </a:r>
          </a:p>
          <a:p>
            <a:endParaRPr lang="de-AT" b="1" dirty="0"/>
          </a:p>
        </p:txBody>
      </p:sp>
      <p:graphicFrame>
        <p:nvGraphicFramePr>
          <p:cNvPr id="19" name="Tabelle 18"/>
          <p:cNvGraphicFramePr>
            <a:graphicFrameLocks noGrp="1"/>
          </p:cNvGraphicFramePr>
          <p:nvPr>
            <p:extLst>
              <p:ext uri="{D42A27DB-BD31-4B8C-83A1-F6EECF244321}">
                <p14:modId xmlns:p14="http://schemas.microsoft.com/office/powerpoint/2010/main" val="28835426"/>
              </p:ext>
            </p:extLst>
          </p:nvPr>
        </p:nvGraphicFramePr>
        <p:xfrm>
          <a:off x="1485053" y="2293884"/>
          <a:ext cx="9203777" cy="1938652"/>
        </p:xfrm>
        <a:graphic>
          <a:graphicData uri="http://schemas.openxmlformats.org/drawingml/2006/table">
            <a:tbl>
              <a:tblPr>
                <a:tableStyleId>{5C22544A-7EE6-4342-B048-85BDC9FD1C3A}</a:tableStyleId>
              </a:tblPr>
              <a:tblGrid>
                <a:gridCol w="2661335">
                  <a:extLst>
                    <a:ext uri="{9D8B030D-6E8A-4147-A177-3AD203B41FA5}">
                      <a16:colId xmlns:a16="http://schemas.microsoft.com/office/drawing/2014/main" val="382848855"/>
                    </a:ext>
                  </a:extLst>
                </a:gridCol>
                <a:gridCol w="1045523">
                  <a:extLst>
                    <a:ext uri="{9D8B030D-6E8A-4147-A177-3AD203B41FA5}">
                      <a16:colId xmlns:a16="http://schemas.microsoft.com/office/drawing/2014/main" val="2196797722"/>
                    </a:ext>
                  </a:extLst>
                </a:gridCol>
                <a:gridCol w="1045523">
                  <a:extLst>
                    <a:ext uri="{9D8B030D-6E8A-4147-A177-3AD203B41FA5}">
                      <a16:colId xmlns:a16="http://schemas.microsoft.com/office/drawing/2014/main" val="1309640580"/>
                    </a:ext>
                  </a:extLst>
                </a:gridCol>
                <a:gridCol w="1045523">
                  <a:extLst>
                    <a:ext uri="{9D8B030D-6E8A-4147-A177-3AD203B41FA5}">
                      <a16:colId xmlns:a16="http://schemas.microsoft.com/office/drawing/2014/main" val="2562655934"/>
                    </a:ext>
                  </a:extLst>
                </a:gridCol>
                <a:gridCol w="1045523">
                  <a:extLst>
                    <a:ext uri="{9D8B030D-6E8A-4147-A177-3AD203B41FA5}">
                      <a16:colId xmlns:a16="http://schemas.microsoft.com/office/drawing/2014/main" val="3324672869"/>
                    </a:ext>
                  </a:extLst>
                </a:gridCol>
                <a:gridCol w="1358389">
                  <a:extLst>
                    <a:ext uri="{9D8B030D-6E8A-4147-A177-3AD203B41FA5}">
                      <a16:colId xmlns:a16="http://schemas.microsoft.com/office/drawing/2014/main" val="189310686"/>
                    </a:ext>
                  </a:extLst>
                </a:gridCol>
                <a:gridCol w="1001961">
                  <a:extLst>
                    <a:ext uri="{9D8B030D-6E8A-4147-A177-3AD203B41FA5}">
                      <a16:colId xmlns:a16="http://schemas.microsoft.com/office/drawing/2014/main" val="4145081820"/>
                    </a:ext>
                  </a:extLst>
                </a:gridCol>
              </a:tblGrid>
              <a:tr h="285142">
                <a:tc>
                  <a:txBody>
                    <a:bodyPr/>
                    <a:lstStyle/>
                    <a:p>
                      <a:pPr algn="l" fontAlgn="b"/>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Federal</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State</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err="1">
                          <a:effectLst/>
                        </a:rPr>
                        <a:t>Municipal</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Chambers</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err="1">
                          <a:effectLst/>
                        </a:rPr>
                        <a:t>Social</a:t>
                      </a:r>
                      <a:r>
                        <a:rPr lang="de-AT" sz="1700" u="none" strike="noStrike" dirty="0">
                          <a:effectLst/>
                        </a:rPr>
                        <a:t> Security</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Total</a:t>
                      </a:r>
                      <a:endParaRPr lang="de-AT" sz="1700" b="0" i="0" u="none" strike="noStrike" dirty="0">
                        <a:solidFill>
                          <a:srgbClr val="000000"/>
                        </a:solidFill>
                        <a:effectLst/>
                        <a:latin typeface="Arial" panose="020B0604020202020204" pitchFamily="34" charset="0"/>
                      </a:endParaRPr>
                    </a:p>
                  </a:txBody>
                  <a:tcPr marL="11881" marR="11881" marT="11881" marB="0" anchor="b"/>
                </a:tc>
                <a:extLst>
                  <a:ext uri="{0D108BD9-81ED-4DB2-BD59-A6C34878D82A}">
                    <a16:rowId xmlns:a16="http://schemas.microsoft.com/office/drawing/2014/main" val="4279949312"/>
                  </a:ext>
                </a:extLst>
              </a:tr>
              <a:tr h="285142">
                <a:tc>
                  <a:txBody>
                    <a:bodyPr/>
                    <a:lstStyle/>
                    <a:p>
                      <a:pPr algn="l" fontAlgn="b"/>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kern="1200" dirty="0">
                          <a:solidFill>
                            <a:schemeClr val="dk1"/>
                          </a:solidFill>
                          <a:effectLst/>
                          <a:latin typeface="+mn-lt"/>
                          <a:ea typeface="+mn-ea"/>
                          <a:cs typeface="+mn-cs"/>
                        </a:rPr>
                        <a:t>(central)</a:t>
                      </a:r>
                    </a:p>
                  </a:txBody>
                  <a:tcPr marL="11881" marR="11881" marT="11881" marB="0" anchor="b"/>
                </a:tc>
                <a:tc>
                  <a:txBody>
                    <a:bodyPr/>
                    <a:lstStyle/>
                    <a:p>
                      <a:pPr algn="ctr" fontAlgn="b"/>
                      <a:r>
                        <a:rPr lang="de-AT" sz="1700" u="none" strike="noStrike" kern="1200" dirty="0">
                          <a:solidFill>
                            <a:schemeClr val="dk1"/>
                          </a:solidFill>
                          <a:effectLst/>
                          <a:latin typeface="+mn-lt"/>
                          <a:ea typeface="+mn-ea"/>
                          <a:cs typeface="+mn-cs"/>
                        </a:rPr>
                        <a:t>(regional)</a:t>
                      </a:r>
                    </a:p>
                  </a:txBody>
                  <a:tcPr marL="11881" marR="11881" marT="11881" marB="0" anchor="b"/>
                </a:tc>
                <a:tc>
                  <a:txBody>
                    <a:bodyPr/>
                    <a:lstStyle/>
                    <a:p>
                      <a:pPr algn="ctr" fontAlgn="b"/>
                      <a:r>
                        <a:rPr lang="de-AT" sz="1700" u="none" strike="noStrike" kern="1200" dirty="0">
                          <a:solidFill>
                            <a:schemeClr val="dk1"/>
                          </a:solidFill>
                          <a:effectLst/>
                          <a:latin typeface="+mn-lt"/>
                          <a:ea typeface="+mn-ea"/>
                          <a:cs typeface="+mn-cs"/>
                        </a:rPr>
                        <a:t>(local)</a:t>
                      </a:r>
                    </a:p>
                  </a:txBody>
                  <a:tcPr marL="11881" marR="11881" marT="11881" marB="0" anchor="b"/>
                </a:tc>
                <a:tc>
                  <a:txBody>
                    <a:bodyPr/>
                    <a:lstStyle/>
                    <a:p>
                      <a:pPr algn="ctr" fontAlgn="b"/>
                      <a:endParaRPr lang="de-AT" sz="1700" u="none" strike="noStrike" kern="1200" dirty="0">
                        <a:solidFill>
                          <a:schemeClr val="dk1"/>
                        </a:solidFill>
                        <a:effectLst/>
                        <a:latin typeface="+mn-lt"/>
                        <a:ea typeface="+mn-ea"/>
                        <a:cs typeface="+mn-cs"/>
                      </a:endParaRPr>
                    </a:p>
                  </a:txBody>
                  <a:tcPr marL="11881" marR="11881" marT="11881" marB="0" anchor="b"/>
                </a:tc>
                <a:tc>
                  <a:txBody>
                    <a:bodyPr/>
                    <a:lstStyle/>
                    <a:p>
                      <a:pPr algn="ctr" fontAlgn="b"/>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endParaRPr lang="de-AT" sz="1700" b="0" i="0" u="none" strike="noStrike" dirty="0">
                        <a:solidFill>
                          <a:srgbClr val="000000"/>
                        </a:solidFill>
                        <a:effectLst/>
                        <a:latin typeface="Arial" panose="020B0604020202020204" pitchFamily="34" charset="0"/>
                      </a:endParaRPr>
                    </a:p>
                  </a:txBody>
                  <a:tcPr marL="11881" marR="11881" marT="11881" marB="0" anchor="b"/>
                </a:tc>
                <a:extLst>
                  <a:ext uri="{0D108BD9-81ED-4DB2-BD59-A6C34878D82A}">
                    <a16:rowId xmlns:a16="http://schemas.microsoft.com/office/drawing/2014/main" val="10001"/>
                  </a:ext>
                </a:extLst>
              </a:tr>
              <a:tr h="285142">
                <a:tc>
                  <a:txBody>
                    <a:bodyPr/>
                    <a:lstStyle/>
                    <a:p>
                      <a:pPr algn="l" fontAlgn="b"/>
                      <a:r>
                        <a:rPr lang="de-AT" sz="1700" u="none" strike="noStrike" dirty="0">
                          <a:effectLst/>
                        </a:rPr>
                        <a:t>Public Enterprise</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308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590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2.178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93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11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3.180 </a:t>
                      </a:r>
                      <a:endParaRPr lang="de-AT" sz="1700" b="0" i="0" u="none" strike="noStrike" dirty="0">
                        <a:solidFill>
                          <a:srgbClr val="000000"/>
                        </a:solidFill>
                        <a:effectLst/>
                        <a:latin typeface="Arial" panose="020B0604020202020204" pitchFamily="34" charset="0"/>
                      </a:endParaRPr>
                    </a:p>
                  </a:txBody>
                  <a:tcPr marL="11881" marR="11881" marT="11881" marB="0" anchor="b"/>
                </a:tc>
                <a:extLst>
                  <a:ext uri="{0D108BD9-81ED-4DB2-BD59-A6C34878D82A}">
                    <a16:rowId xmlns:a16="http://schemas.microsoft.com/office/drawing/2014/main" val="397772282"/>
                  </a:ext>
                </a:extLst>
              </a:tr>
              <a:tr h="256471">
                <a:tc>
                  <a:txBody>
                    <a:bodyPr/>
                    <a:lstStyle/>
                    <a:p>
                      <a:pPr algn="l" fontAlgn="b"/>
                      <a:r>
                        <a:rPr lang="de-AT" sz="1600" u="none" strike="noStrike" dirty="0">
                          <a:effectLst/>
                        </a:rPr>
                        <a:t>Non-Financial</a:t>
                      </a:r>
                      <a:r>
                        <a:rPr lang="de-AT" sz="1600" u="none" strike="noStrike" baseline="0" dirty="0">
                          <a:effectLst/>
                        </a:rPr>
                        <a:t> </a:t>
                      </a:r>
                      <a:r>
                        <a:rPr lang="de-AT" sz="1600" u="none" strike="noStrike" dirty="0">
                          <a:effectLst/>
                        </a:rPr>
                        <a:t>Corporations</a:t>
                      </a:r>
                      <a:endParaRPr lang="de-AT" sz="1600" b="0" i="0" u="none" strike="noStrike" dirty="0">
                        <a:solidFill>
                          <a:srgbClr val="000000"/>
                        </a:solidFill>
                        <a:effectLst/>
                        <a:latin typeface="Arial" panose="020B0604020202020204" pitchFamily="34" charset="0"/>
                      </a:endParaRPr>
                    </a:p>
                  </a:txBody>
                  <a:tcPr marL="142572" marR="11881" marT="11881" marB="0" anchor="b"/>
                </a:tc>
                <a:tc>
                  <a:txBody>
                    <a:bodyPr/>
                    <a:lstStyle/>
                    <a:p>
                      <a:pPr algn="ctr" fontAlgn="b"/>
                      <a:r>
                        <a:rPr lang="de-AT" sz="1600" u="none" strike="noStrike" dirty="0">
                          <a:effectLst/>
                        </a:rPr>
                        <a:t>            294 </a:t>
                      </a:r>
                      <a:endParaRPr lang="de-AT" sz="16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600" u="none" strike="noStrike">
                          <a:effectLst/>
                        </a:rPr>
                        <a:t>         557 </a:t>
                      </a:r>
                      <a:endParaRPr lang="de-AT" sz="1600" b="0" i="0" u="none" strike="noStrike">
                        <a:solidFill>
                          <a:srgbClr val="000000"/>
                        </a:solidFill>
                        <a:effectLst/>
                        <a:latin typeface="Arial" panose="020B0604020202020204" pitchFamily="34" charset="0"/>
                      </a:endParaRPr>
                    </a:p>
                  </a:txBody>
                  <a:tcPr marL="142572" marR="11881" marT="11881" marB="0" anchor="b"/>
                </a:tc>
                <a:tc>
                  <a:txBody>
                    <a:bodyPr/>
                    <a:lstStyle/>
                    <a:p>
                      <a:pPr algn="ctr" fontAlgn="b"/>
                      <a:r>
                        <a:rPr lang="de-AT" sz="1600" u="none" strike="noStrike" dirty="0">
                          <a:effectLst/>
                        </a:rPr>
                        <a:t>         2.167 </a:t>
                      </a:r>
                      <a:endParaRPr lang="de-AT" sz="16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600" u="none" strike="noStrike">
                          <a:effectLst/>
                        </a:rPr>
                        <a:t>              93 </a:t>
                      </a:r>
                      <a:endParaRPr lang="de-AT" sz="1600" b="0" i="0" u="none" strike="noStrike">
                        <a:solidFill>
                          <a:srgbClr val="000000"/>
                        </a:solidFill>
                        <a:effectLst/>
                        <a:latin typeface="Arial" panose="020B0604020202020204" pitchFamily="34" charset="0"/>
                      </a:endParaRPr>
                    </a:p>
                  </a:txBody>
                  <a:tcPr marL="11881" marR="11881" marT="11881" marB="0" anchor="b"/>
                </a:tc>
                <a:tc>
                  <a:txBody>
                    <a:bodyPr/>
                    <a:lstStyle/>
                    <a:p>
                      <a:pPr algn="ctr" fontAlgn="b"/>
                      <a:r>
                        <a:rPr lang="de-AT" sz="1600" u="none" strike="noStrike">
                          <a:effectLst/>
                        </a:rPr>
                        <a:t>                      9 </a:t>
                      </a:r>
                      <a:endParaRPr lang="de-AT" sz="1600" b="0" i="0" u="none" strike="noStrike">
                        <a:solidFill>
                          <a:srgbClr val="000000"/>
                        </a:solidFill>
                        <a:effectLst/>
                        <a:latin typeface="Arial" panose="020B0604020202020204" pitchFamily="34" charset="0"/>
                      </a:endParaRPr>
                    </a:p>
                  </a:txBody>
                  <a:tcPr marL="11881" marR="11881" marT="11881" marB="0" anchor="b"/>
                </a:tc>
                <a:tc>
                  <a:txBody>
                    <a:bodyPr/>
                    <a:lstStyle/>
                    <a:p>
                      <a:pPr algn="ctr" fontAlgn="b"/>
                      <a:r>
                        <a:rPr lang="de-AT" sz="1600" u="none" strike="noStrike">
                          <a:effectLst/>
                        </a:rPr>
                        <a:t>         3.120 </a:t>
                      </a:r>
                      <a:endParaRPr lang="de-AT" sz="1600" b="0" i="0" u="none" strike="noStrike">
                        <a:solidFill>
                          <a:srgbClr val="000000"/>
                        </a:solidFill>
                        <a:effectLst/>
                        <a:latin typeface="Arial" panose="020B0604020202020204" pitchFamily="34" charset="0"/>
                      </a:endParaRPr>
                    </a:p>
                  </a:txBody>
                  <a:tcPr marL="11881" marR="11881" marT="11881" marB="0" anchor="b"/>
                </a:tc>
                <a:extLst>
                  <a:ext uri="{0D108BD9-81ED-4DB2-BD59-A6C34878D82A}">
                    <a16:rowId xmlns:a16="http://schemas.microsoft.com/office/drawing/2014/main" val="329762523"/>
                  </a:ext>
                </a:extLst>
              </a:tr>
              <a:tr h="256471">
                <a:tc>
                  <a:txBody>
                    <a:bodyPr/>
                    <a:lstStyle/>
                    <a:p>
                      <a:pPr algn="l" fontAlgn="b"/>
                      <a:r>
                        <a:rPr lang="de-AT" sz="1600" u="none" strike="noStrike">
                          <a:effectLst/>
                        </a:rPr>
                        <a:t>Financial Corporations</a:t>
                      </a:r>
                      <a:endParaRPr lang="de-AT" sz="1600" b="0" i="0" u="none" strike="noStrike">
                        <a:solidFill>
                          <a:srgbClr val="000000"/>
                        </a:solidFill>
                        <a:effectLst/>
                        <a:latin typeface="Arial" panose="020B0604020202020204" pitchFamily="34" charset="0"/>
                      </a:endParaRPr>
                    </a:p>
                  </a:txBody>
                  <a:tcPr marL="142572" marR="11881" marT="11881" marB="0" anchor="b"/>
                </a:tc>
                <a:tc>
                  <a:txBody>
                    <a:bodyPr/>
                    <a:lstStyle/>
                    <a:p>
                      <a:pPr algn="ctr" fontAlgn="b"/>
                      <a:r>
                        <a:rPr lang="de-AT" sz="1600" u="none" strike="noStrike" dirty="0">
                          <a:effectLst/>
                        </a:rPr>
                        <a:t>              14 </a:t>
                      </a:r>
                      <a:endParaRPr lang="de-AT" sz="16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600" u="none" strike="noStrike">
                          <a:effectLst/>
                        </a:rPr>
                        <a:t>           33 </a:t>
                      </a:r>
                      <a:endParaRPr lang="de-AT" sz="1600" b="0" i="0" u="none" strike="noStrike">
                        <a:solidFill>
                          <a:srgbClr val="000000"/>
                        </a:solidFill>
                        <a:effectLst/>
                        <a:latin typeface="Arial" panose="020B0604020202020204" pitchFamily="34" charset="0"/>
                      </a:endParaRPr>
                    </a:p>
                  </a:txBody>
                  <a:tcPr marL="142572" marR="11881" marT="11881" marB="0" anchor="b"/>
                </a:tc>
                <a:tc>
                  <a:txBody>
                    <a:bodyPr/>
                    <a:lstStyle/>
                    <a:p>
                      <a:pPr algn="ctr" fontAlgn="b"/>
                      <a:r>
                        <a:rPr lang="de-AT" sz="1600" u="none" strike="noStrike">
                          <a:effectLst/>
                        </a:rPr>
                        <a:t>              11 </a:t>
                      </a:r>
                      <a:endParaRPr lang="de-AT" sz="1600" b="0" i="0" u="none" strike="noStrike">
                        <a:solidFill>
                          <a:srgbClr val="000000"/>
                        </a:solidFill>
                        <a:effectLst/>
                        <a:latin typeface="Arial" panose="020B0604020202020204" pitchFamily="34" charset="0"/>
                      </a:endParaRPr>
                    </a:p>
                  </a:txBody>
                  <a:tcPr marL="11881" marR="11881" marT="11881" marB="0" anchor="b"/>
                </a:tc>
                <a:tc>
                  <a:txBody>
                    <a:bodyPr/>
                    <a:lstStyle/>
                    <a:p>
                      <a:pPr algn="ctr" fontAlgn="b"/>
                      <a:r>
                        <a:rPr lang="de-AT" sz="1600" u="none" strike="noStrike" dirty="0">
                          <a:effectLst/>
                        </a:rPr>
                        <a:t>  </a:t>
                      </a:r>
                      <a:endParaRPr lang="de-AT" sz="16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600" u="none" strike="noStrike">
                          <a:effectLst/>
                        </a:rPr>
                        <a:t>                      2 </a:t>
                      </a:r>
                      <a:endParaRPr lang="de-AT" sz="1600" b="0" i="0" u="none" strike="noStrike">
                        <a:solidFill>
                          <a:srgbClr val="000000"/>
                        </a:solidFill>
                        <a:effectLst/>
                        <a:latin typeface="Arial" panose="020B0604020202020204" pitchFamily="34" charset="0"/>
                      </a:endParaRPr>
                    </a:p>
                  </a:txBody>
                  <a:tcPr marL="11881" marR="11881" marT="11881" marB="0" anchor="b"/>
                </a:tc>
                <a:tc>
                  <a:txBody>
                    <a:bodyPr/>
                    <a:lstStyle/>
                    <a:p>
                      <a:pPr algn="ctr" fontAlgn="b"/>
                      <a:r>
                        <a:rPr lang="de-AT" sz="1600" u="none" strike="noStrike">
                          <a:effectLst/>
                        </a:rPr>
                        <a:t>              60 </a:t>
                      </a:r>
                      <a:endParaRPr lang="de-AT" sz="1600" b="0" i="0" u="none" strike="noStrike">
                        <a:solidFill>
                          <a:srgbClr val="000000"/>
                        </a:solidFill>
                        <a:effectLst/>
                        <a:latin typeface="Arial" panose="020B0604020202020204" pitchFamily="34" charset="0"/>
                      </a:endParaRPr>
                    </a:p>
                  </a:txBody>
                  <a:tcPr marL="11881" marR="11881" marT="11881" marB="0" anchor="b"/>
                </a:tc>
                <a:extLst>
                  <a:ext uri="{0D108BD9-81ED-4DB2-BD59-A6C34878D82A}">
                    <a16:rowId xmlns:a16="http://schemas.microsoft.com/office/drawing/2014/main" val="1572054681"/>
                  </a:ext>
                </a:extLst>
              </a:tr>
              <a:tr h="285142">
                <a:tc>
                  <a:txBody>
                    <a:bodyPr/>
                    <a:lstStyle/>
                    <a:p>
                      <a:pPr algn="l" fontAlgn="b"/>
                      <a:r>
                        <a:rPr lang="de-AT" sz="1700" u="none" strike="noStrike">
                          <a:effectLst/>
                        </a:rPr>
                        <a:t>Sector State (Core) Units</a:t>
                      </a:r>
                      <a:endParaRPr lang="de-AT" sz="1700" b="0" i="0" u="none" strike="noStrike">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284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a:effectLst/>
                        </a:rPr>
                        <a:t>      273 </a:t>
                      </a:r>
                      <a:endParaRPr lang="de-AT" sz="1700" b="0" i="0" u="none" strike="noStrike">
                        <a:solidFill>
                          <a:srgbClr val="000000"/>
                        </a:solidFill>
                        <a:effectLst/>
                        <a:latin typeface="Arial" panose="020B0604020202020204" pitchFamily="34" charset="0"/>
                      </a:endParaRPr>
                    </a:p>
                  </a:txBody>
                  <a:tcPr marL="142572" marR="11881" marT="11881" marB="0" anchor="b"/>
                </a:tc>
                <a:tc>
                  <a:txBody>
                    <a:bodyPr/>
                    <a:lstStyle/>
                    <a:p>
                      <a:pPr algn="ctr" fontAlgn="b"/>
                      <a:r>
                        <a:rPr lang="de-AT" sz="1700" u="none" strike="noStrike">
                          <a:effectLst/>
                        </a:rPr>
                        <a:t>     4.280 </a:t>
                      </a:r>
                      <a:endParaRPr lang="de-AT" sz="1700" b="0" i="0" u="none" strike="noStrike">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a:effectLst/>
                        </a:rPr>
                        <a:t>          91 </a:t>
                      </a:r>
                      <a:endParaRPr lang="de-AT" sz="1700" b="0" i="0" u="none" strike="noStrike">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a:effectLst/>
                        </a:rPr>
                        <a:t>               61 </a:t>
                      </a:r>
                      <a:endParaRPr lang="de-AT" sz="1700" b="0" i="0" u="none" strike="noStrike">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a:effectLst/>
                        </a:rPr>
                        <a:t>     4.989 </a:t>
                      </a:r>
                      <a:endParaRPr lang="de-AT" sz="1700" b="0" i="0" u="none" strike="noStrike">
                        <a:solidFill>
                          <a:srgbClr val="000000"/>
                        </a:solidFill>
                        <a:effectLst/>
                        <a:latin typeface="Arial" panose="020B0604020202020204" pitchFamily="34" charset="0"/>
                      </a:endParaRPr>
                    </a:p>
                  </a:txBody>
                  <a:tcPr marL="11881" marR="11881" marT="11881" marB="0" anchor="b"/>
                </a:tc>
                <a:extLst>
                  <a:ext uri="{0D108BD9-81ED-4DB2-BD59-A6C34878D82A}">
                    <a16:rowId xmlns:a16="http://schemas.microsoft.com/office/drawing/2014/main" val="197378670"/>
                  </a:ext>
                </a:extLst>
              </a:tr>
              <a:tr h="285142">
                <a:tc>
                  <a:txBody>
                    <a:bodyPr/>
                    <a:lstStyle/>
                    <a:p>
                      <a:pPr algn="l" fontAlgn="b"/>
                      <a:r>
                        <a:rPr lang="de-AT" sz="1700" u="none" strike="noStrike" dirty="0">
                          <a:effectLst/>
                        </a:rPr>
                        <a:t>Total</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592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863 </a:t>
                      </a:r>
                      <a:endParaRPr lang="de-AT" sz="1700" b="0" i="0" u="none" strike="noStrike" dirty="0">
                        <a:solidFill>
                          <a:srgbClr val="000000"/>
                        </a:solidFill>
                        <a:effectLst/>
                        <a:latin typeface="Arial" panose="020B0604020202020204" pitchFamily="34" charset="0"/>
                      </a:endParaRPr>
                    </a:p>
                  </a:txBody>
                  <a:tcPr marL="142572" marR="11881" marT="11881" marB="0" anchor="b"/>
                </a:tc>
                <a:tc>
                  <a:txBody>
                    <a:bodyPr/>
                    <a:lstStyle/>
                    <a:p>
                      <a:pPr algn="ctr" fontAlgn="b"/>
                      <a:r>
                        <a:rPr lang="de-AT" sz="1700" u="none" strike="noStrike" dirty="0">
                          <a:effectLst/>
                        </a:rPr>
                        <a:t>     6.458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184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72 </a:t>
                      </a:r>
                      <a:endParaRPr lang="de-AT" sz="1700" b="0" i="0" u="none" strike="noStrike" dirty="0">
                        <a:solidFill>
                          <a:srgbClr val="000000"/>
                        </a:solidFill>
                        <a:effectLst/>
                        <a:latin typeface="Arial" panose="020B0604020202020204" pitchFamily="34" charset="0"/>
                      </a:endParaRPr>
                    </a:p>
                  </a:txBody>
                  <a:tcPr marL="11881" marR="11881" marT="11881" marB="0" anchor="b"/>
                </a:tc>
                <a:tc>
                  <a:txBody>
                    <a:bodyPr/>
                    <a:lstStyle/>
                    <a:p>
                      <a:pPr algn="ctr" fontAlgn="b"/>
                      <a:r>
                        <a:rPr lang="de-AT" sz="1700" u="none" strike="noStrike" dirty="0">
                          <a:effectLst/>
                        </a:rPr>
                        <a:t>     8.169 </a:t>
                      </a:r>
                      <a:endParaRPr lang="de-AT" sz="1700" b="0" i="0" u="none" strike="noStrike" dirty="0">
                        <a:solidFill>
                          <a:srgbClr val="000000"/>
                        </a:solidFill>
                        <a:effectLst/>
                        <a:latin typeface="Arial" panose="020B0604020202020204" pitchFamily="34" charset="0"/>
                      </a:endParaRPr>
                    </a:p>
                  </a:txBody>
                  <a:tcPr marL="11881" marR="11881" marT="11881" marB="0" anchor="b"/>
                </a:tc>
                <a:extLst>
                  <a:ext uri="{0D108BD9-81ED-4DB2-BD59-A6C34878D82A}">
                    <a16:rowId xmlns:a16="http://schemas.microsoft.com/office/drawing/2014/main" val="1766506339"/>
                  </a:ext>
                </a:extLst>
              </a:tr>
            </a:tbl>
          </a:graphicData>
        </a:graphic>
      </p:graphicFrame>
      <p:sp>
        <p:nvSpPr>
          <p:cNvPr id="17" name="Rechteck 2"/>
          <p:cNvSpPr/>
          <p:nvPr/>
        </p:nvSpPr>
        <p:spPr>
          <a:xfrm>
            <a:off x="6130794" y="2234221"/>
            <a:ext cx="1164951" cy="2143226"/>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1302375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b="1" dirty="0">
                <a:solidFill>
                  <a:srgbClr val="FF0000"/>
                </a:solidFill>
              </a:rPr>
              <a:t>Importance of collective intermediaries in Austria´s material FE</a:t>
            </a:r>
          </a:p>
        </p:txBody>
      </p:sp>
      <p:sp>
        <p:nvSpPr>
          <p:cNvPr id="12" name="Textfeld 11"/>
          <p:cNvSpPr txBox="1"/>
          <p:nvPr/>
        </p:nvSpPr>
        <p:spPr>
          <a:xfrm>
            <a:off x="1034096" y="4208492"/>
            <a:ext cx="5723312" cy="261610"/>
          </a:xfrm>
          <a:prstGeom prst="rect">
            <a:avLst/>
          </a:prstGeom>
          <a:noFill/>
        </p:spPr>
        <p:txBody>
          <a:bodyPr wrap="square" rtlCol="0">
            <a:spAutoFit/>
          </a:bodyPr>
          <a:lstStyle/>
          <a:p>
            <a:r>
              <a:rPr lang="de-AT" sz="1100" dirty="0"/>
              <a:t>Source: </a:t>
            </a:r>
            <a:r>
              <a:rPr lang="de-AT" sz="1100" dirty="0" err="1"/>
              <a:t>Own</a:t>
            </a:r>
            <a:r>
              <a:rPr lang="de-AT" sz="1100" dirty="0"/>
              <a:t> </a:t>
            </a:r>
            <a:r>
              <a:rPr lang="de-AT" sz="1100" dirty="0" err="1"/>
              <a:t>elaboration</a:t>
            </a:r>
            <a:r>
              <a:rPr lang="de-AT" sz="1100" dirty="0"/>
              <a:t> </a:t>
            </a:r>
            <a:r>
              <a:rPr lang="de-AT" sz="1100" dirty="0" err="1"/>
              <a:t>based</a:t>
            </a:r>
            <a:r>
              <a:rPr lang="de-AT" sz="1100" dirty="0"/>
              <a:t> on E-Controll2017; Getzner et al. 2018; </a:t>
            </a:r>
            <a:r>
              <a:rPr lang="de-AT" sz="1100" dirty="0" err="1"/>
              <a:t>Statisik</a:t>
            </a:r>
            <a:r>
              <a:rPr lang="de-AT" sz="1100" dirty="0"/>
              <a:t> Austria 2018</a:t>
            </a:r>
          </a:p>
        </p:txBody>
      </p:sp>
      <p:sp>
        <p:nvSpPr>
          <p:cNvPr id="5" name="Textfeld 4"/>
          <p:cNvSpPr txBox="1"/>
          <p:nvPr/>
        </p:nvSpPr>
        <p:spPr>
          <a:xfrm>
            <a:off x="728133" y="4413414"/>
            <a:ext cx="11209867" cy="2308324"/>
          </a:xfrm>
          <a:prstGeom prst="rect">
            <a:avLst/>
          </a:prstGeom>
          <a:noFill/>
        </p:spPr>
        <p:txBody>
          <a:bodyPr wrap="square" rtlCol="0">
            <a:spAutoFit/>
          </a:bodyPr>
          <a:lstStyle/>
          <a:p>
            <a:pPr marL="285750" indent="-285750">
              <a:buFont typeface="Arial" panose="020B0604020202020204" pitchFamily="34" charset="0"/>
              <a:buChar char="•"/>
            </a:pPr>
            <a:r>
              <a:rPr lang="de-AT" sz="2400" dirty="0"/>
              <a:t>Sectoral variations, including degrees of centralisation and collective forms</a:t>
            </a:r>
          </a:p>
          <a:p>
            <a:pPr marL="742950" lvl="1" indent="-285750"/>
            <a:r>
              <a:rPr lang="de-AT" sz="2400" dirty="0">
                <a:sym typeface="Wingdings" panose="05000000000000000000" pitchFamily="2" charset="2"/>
              </a:rPr>
              <a:t> </a:t>
            </a:r>
            <a:r>
              <a:rPr lang="de-AT" sz="2400" dirty="0"/>
              <a:t>different/competing aims that intermediaries may pursue (Cumbers, 2012)</a:t>
            </a:r>
          </a:p>
          <a:p>
            <a:pPr marL="285750" indent="-285750">
              <a:buFont typeface="Arial" panose="020B0604020202020204" pitchFamily="34" charset="0"/>
              <a:buChar char="•"/>
            </a:pPr>
            <a:r>
              <a:rPr lang="de-AT" sz="2400" dirty="0"/>
              <a:t>Characteristic features of Austria´s FE </a:t>
            </a:r>
          </a:p>
          <a:p>
            <a:pPr marL="742950" lvl="1" indent="-285750">
              <a:buFont typeface="Arial" panose="020B0604020202020204" pitchFamily="34" charset="0"/>
              <a:buChar char="•"/>
            </a:pPr>
            <a:r>
              <a:rPr lang="de-AT" sz="2400" dirty="0"/>
              <a:t>public-public partnerships (intermunicipal cooperation): (water, waste, schools)</a:t>
            </a:r>
          </a:p>
          <a:p>
            <a:pPr marL="742950" lvl="1" indent="-285750">
              <a:buFont typeface="Arial" panose="020B0604020202020204" pitchFamily="34" charset="0"/>
              <a:buChar char="•"/>
            </a:pPr>
            <a:r>
              <a:rPr lang="de-AT" sz="2400" dirty="0" err="1"/>
              <a:t>coops</a:t>
            </a:r>
            <a:r>
              <a:rPr lang="de-AT" sz="2400" dirty="0"/>
              <a:t> / limited-profit </a:t>
            </a:r>
            <a:r>
              <a:rPr lang="de-AT" sz="2400" dirty="0" err="1"/>
              <a:t>companies</a:t>
            </a:r>
            <a:r>
              <a:rPr lang="de-AT" sz="2400" dirty="0"/>
              <a:t>: (</a:t>
            </a:r>
            <a:r>
              <a:rPr lang="de-AT" sz="2400" dirty="0" err="1"/>
              <a:t>housing</a:t>
            </a:r>
            <a:r>
              <a:rPr lang="de-AT" sz="2400" dirty="0"/>
              <a:t>, </a:t>
            </a:r>
            <a:r>
              <a:rPr lang="de-AT" sz="2400" dirty="0" err="1"/>
              <a:t>energy</a:t>
            </a:r>
            <a:r>
              <a:rPr lang="de-AT" sz="2400" dirty="0"/>
              <a:t>, </a:t>
            </a:r>
            <a:r>
              <a:rPr lang="de-AT" sz="2400" dirty="0" err="1"/>
              <a:t>agriculture</a:t>
            </a:r>
            <a:r>
              <a:rPr lang="de-AT" sz="2400" dirty="0"/>
              <a:t>, </a:t>
            </a:r>
            <a:r>
              <a:rPr lang="de-AT" sz="2400" dirty="0" err="1"/>
              <a:t>finance</a:t>
            </a:r>
            <a:r>
              <a:rPr lang="de-AT" sz="2400" dirty="0"/>
              <a:t>)</a:t>
            </a:r>
          </a:p>
          <a:p>
            <a:pPr marL="742950" lvl="1" indent="-285750">
              <a:buFont typeface="Arial" panose="020B0604020202020204" pitchFamily="34" charset="0"/>
              <a:buChar char="•"/>
            </a:pPr>
            <a:r>
              <a:rPr lang="de-AT" sz="2400" dirty="0"/>
              <a:t>Stadtwerke (</a:t>
            </a:r>
            <a:r>
              <a:rPr lang="de-AT" sz="2400" dirty="0" err="1"/>
              <a:t>local</a:t>
            </a:r>
            <a:r>
              <a:rPr lang="de-AT" sz="2400" dirty="0"/>
              <a:t> multi-utilities): (</a:t>
            </a:r>
            <a:r>
              <a:rPr lang="de-AT" sz="2400" dirty="0" err="1"/>
              <a:t>energy</a:t>
            </a:r>
            <a:r>
              <a:rPr lang="de-AT" sz="2400" dirty="0"/>
              <a:t>, </a:t>
            </a:r>
            <a:r>
              <a:rPr lang="de-AT" sz="2400" dirty="0" err="1"/>
              <a:t>water</a:t>
            </a:r>
            <a:r>
              <a:rPr lang="de-AT" sz="2400" dirty="0"/>
              <a:t>, </a:t>
            </a:r>
            <a:r>
              <a:rPr lang="de-AT" sz="2400" dirty="0" err="1"/>
              <a:t>waste</a:t>
            </a:r>
            <a:r>
              <a:rPr lang="de-AT" sz="2400" dirty="0"/>
              <a:t>, </a:t>
            </a:r>
            <a:r>
              <a:rPr lang="de-AT" sz="2400" dirty="0" err="1"/>
              <a:t>transport</a:t>
            </a:r>
            <a:r>
              <a:rPr lang="de-AT" sz="2400" dirty="0"/>
              <a:t>)</a:t>
            </a:r>
          </a:p>
        </p:txBody>
      </p:sp>
      <p:graphicFrame>
        <p:nvGraphicFramePr>
          <p:cNvPr id="6" name="Chart 5"/>
          <p:cNvGraphicFramePr/>
          <p:nvPr/>
        </p:nvGraphicFramePr>
        <p:xfrm>
          <a:off x="931331" y="1210733"/>
          <a:ext cx="6570135" cy="30395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2375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AT"/>
          </a:p>
        </p:txBody>
      </p:sp>
      <p:sp>
        <p:nvSpPr>
          <p:cNvPr id="3" name="Inhaltsplatzhalter 2"/>
          <p:cNvSpPr>
            <a:spLocks noGrp="1"/>
          </p:cNvSpPr>
          <p:nvPr>
            <p:ph idx="1"/>
          </p:nvPr>
        </p:nvSpPr>
        <p:spPr/>
        <p:txBody>
          <a:bodyPr/>
          <a:lstStyle/>
          <a:p>
            <a:endParaRPr lang="de-AT"/>
          </a:p>
        </p:txBody>
      </p:sp>
      <p:pic>
        <p:nvPicPr>
          <p:cNvPr id="4" name="Bild 1"/>
          <p:cNvPicPr/>
          <p:nvPr/>
        </p:nvPicPr>
        <p:blipFill>
          <a:blip r:embed="rId3" cstate="print">
            <a:extLst>
              <a:ext uri="{28A0092B-C50C-407E-A947-70E740481C1C}">
                <a14:useLocalDpi xmlns:a14="http://schemas.microsoft.com/office/drawing/2010/main" val="0"/>
              </a:ext>
            </a:extLst>
          </a:blip>
          <a:stretch>
            <a:fillRect/>
          </a:stretch>
        </p:blipFill>
        <p:spPr>
          <a:xfrm>
            <a:off x="1183104" y="84221"/>
            <a:ext cx="9364579" cy="6869147"/>
          </a:xfrm>
          <a:prstGeom prst="rect">
            <a:avLst/>
          </a:prstGeom>
        </p:spPr>
      </p:pic>
      <p:sp>
        <p:nvSpPr>
          <p:cNvPr id="5" name="Titel 1"/>
          <p:cNvSpPr txBox="1">
            <a:spLocks/>
          </p:cNvSpPr>
          <p:nvPr/>
        </p:nvSpPr>
        <p:spPr>
          <a:xfrm>
            <a:off x="826168" y="994"/>
            <a:ext cx="10515600" cy="1325563"/>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de-AT" b="1" dirty="0">
                <a:solidFill>
                  <a:srgbClr val="FF0000"/>
                </a:solidFill>
              </a:rPr>
              <a:t>Red Vienna: Beyond „housing“ the many</a:t>
            </a:r>
          </a:p>
        </p:txBody>
      </p:sp>
      <p:sp>
        <p:nvSpPr>
          <p:cNvPr id="6" name="Rechteck 2"/>
          <p:cNvSpPr/>
          <p:nvPr/>
        </p:nvSpPr>
        <p:spPr>
          <a:xfrm>
            <a:off x="7952873" y="3753853"/>
            <a:ext cx="1708485" cy="469232"/>
          </a:xfrm>
          <a:prstGeom prst="rect">
            <a:avLst/>
          </a:prstGeom>
          <a:solidFill>
            <a:srgbClr val="FF0000">
              <a:alpha val="55000"/>
            </a:srgb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Rechteck 2"/>
          <p:cNvSpPr/>
          <p:nvPr/>
        </p:nvSpPr>
        <p:spPr>
          <a:xfrm>
            <a:off x="2570748" y="3766678"/>
            <a:ext cx="1708485" cy="469232"/>
          </a:xfrm>
          <a:prstGeom prst="rect">
            <a:avLst/>
          </a:prstGeom>
          <a:solidFill>
            <a:srgbClr val="FF0000">
              <a:alpha val="55000"/>
            </a:srgb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1836300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AT"/>
          </a:p>
        </p:txBody>
      </p:sp>
      <p:pic>
        <p:nvPicPr>
          <p:cNvPr id="4" name="Bild 1"/>
          <p:cNvPicPr/>
          <p:nvPr/>
        </p:nvPicPr>
        <p:blipFill>
          <a:blip r:embed="rId3" cstate="print">
            <a:extLst>
              <a:ext uri="{28A0092B-C50C-407E-A947-70E740481C1C}">
                <a14:useLocalDpi xmlns:a14="http://schemas.microsoft.com/office/drawing/2010/main" val="0"/>
              </a:ext>
            </a:extLst>
          </a:blip>
          <a:stretch>
            <a:fillRect/>
          </a:stretch>
        </p:blipFill>
        <p:spPr>
          <a:xfrm>
            <a:off x="990600" y="84221"/>
            <a:ext cx="9364579" cy="6869147"/>
          </a:xfrm>
          <a:prstGeom prst="rect">
            <a:avLst/>
          </a:prstGeom>
        </p:spPr>
      </p:pic>
      <p:sp>
        <p:nvSpPr>
          <p:cNvPr id="5" name="Titel 1"/>
          <p:cNvSpPr txBox="1">
            <a:spLocks/>
          </p:cNvSpPr>
          <p:nvPr/>
        </p:nvSpPr>
        <p:spPr>
          <a:xfrm>
            <a:off x="826168" y="994"/>
            <a:ext cx="10515600" cy="1325563"/>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de-AT" b="1" dirty="0">
                <a:solidFill>
                  <a:srgbClr val="FF0000"/>
                </a:solidFill>
              </a:rPr>
              <a:t>Red Vienna: Social-Ecological Infrastructure</a:t>
            </a:r>
          </a:p>
        </p:txBody>
      </p:sp>
      <p:sp>
        <p:nvSpPr>
          <p:cNvPr id="6" name="Rechteck 2"/>
          <p:cNvSpPr/>
          <p:nvPr/>
        </p:nvSpPr>
        <p:spPr>
          <a:xfrm>
            <a:off x="7784431" y="3753853"/>
            <a:ext cx="1708485" cy="469232"/>
          </a:xfrm>
          <a:prstGeom prst="rect">
            <a:avLst/>
          </a:prstGeom>
          <a:solidFill>
            <a:srgbClr val="FF0000">
              <a:alpha val="55000"/>
            </a:srgb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Rechteck 2"/>
          <p:cNvSpPr/>
          <p:nvPr/>
        </p:nvSpPr>
        <p:spPr>
          <a:xfrm>
            <a:off x="2522620" y="3766678"/>
            <a:ext cx="1708485" cy="469232"/>
          </a:xfrm>
          <a:prstGeom prst="rect">
            <a:avLst/>
          </a:prstGeom>
          <a:solidFill>
            <a:srgbClr val="FF0000">
              <a:alpha val="55000"/>
            </a:srgb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Rechteck 2"/>
          <p:cNvSpPr/>
          <p:nvPr/>
        </p:nvSpPr>
        <p:spPr>
          <a:xfrm>
            <a:off x="814136" y="1203158"/>
            <a:ext cx="9761622" cy="5654842"/>
          </a:xfrm>
          <a:prstGeom prst="rect">
            <a:avLst/>
          </a:prstGeom>
          <a:solidFill>
            <a:schemeClr val="bg1">
              <a:lumMod val="95000"/>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Textfeld 8"/>
          <p:cNvSpPr txBox="1"/>
          <p:nvPr/>
        </p:nvSpPr>
        <p:spPr>
          <a:xfrm>
            <a:off x="1187355" y="1328037"/>
            <a:ext cx="8857397" cy="4524315"/>
          </a:xfrm>
          <a:prstGeom prst="rect">
            <a:avLst/>
          </a:prstGeom>
          <a:solidFill>
            <a:schemeClr val="bg1"/>
          </a:solidFill>
          <a:ln>
            <a:noFill/>
          </a:ln>
        </p:spPr>
        <p:txBody>
          <a:bodyPr wrap="square" rtlCol="0">
            <a:spAutoFit/>
          </a:bodyPr>
          <a:lstStyle/>
          <a:p>
            <a:pPr marL="285750" indent="-285750">
              <a:buFont typeface="Arial" panose="020B0604020202020204" pitchFamily="34" charset="0"/>
              <a:buChar char="•"/>
            </a:pPr>
            <a:r>
              <a:rPr lang="de-AT" sz="2400" dirty="0"/>
              <a:t>Relatively high level of output legitimation </a:t>
            </a:r>
            <a:r>
              <a:rPr lang="de-AT" sz="2400" dirty="0">
                <a:sym typeface="Wingdings" pitchFamily="2" charset="2"/>
              </a:rPr>
              <a:t> </a:t>
            </a:r>
            <a:r>
              <a:rPr lang="de-AT" sz="2400" dirty="0"/>
              <a:t>delivering for the many (see city rankings)</a:t>
            </a:r>
          </a:p>
          <a:p>
            <a:pPr marL="285750" indent="-285750">
              <a:buFont typeface="Arial" panose="020B0604020202020204" pitchFamily="34" charset="0"/>
              <a:buChar char="•"/>
            </a:pPr>
            <a:endParaRPr lang="de-AT" sz="2400" dirty="0"/>
          </a:p>
          <a:p>
            <a:pPr marL="285750" indent="-285750">
              <a:buFont typeface="Arial" panose="020B0604020202020204" pitchFamily="34" charset="0"/>
              <a:buChar char="•"/>
            </a:pPr>
            <a:endParaRPr lang="de-AT" sz="2400" dirty="0"/>
          </a:p>
          <a:p>
            <a:pPr marL="285750" indent="-285750">
              <a:buFont typeface="Arial" panose="020B0604020202020204" pitchFamily="34" charset="0"/>
              <a:buChar char="•"/>
            </a:pPr>
            <a:endParaRPr lang="de-AT" sz="2400" dirty="0"/>
          </a:p>
          <a:p>
            <a:pPr marL="285750" indent="-285750">
              <a:buFont typeface="Arial" panose="020B0604020202020204" pitchFamily="34" charset="0"/>
              <a:buChar char="•"/>
            </a:pPr>
            <a:endParaRPr lang="de-AT" sz="2400" dirty="0"/>
          </a:p>
          <a:p>
            <a:pPr marL="285750" indent="-285750">
              <a:buFont typeface="Arial" panose="020B0604020202020204" pitchFamily="34" charset="0"/>
              <a:buChar char="•"/>
            </a:pPr>
            <a:endParaRPr lang="de-AT" sz="2400" dirty="0"/>
          </a:p>
          <a:p>
            <a:pPr marL="285750" indent="-285750">
              <a:buFont typeface="Arial" panose="020B0604020202020204" pitchFamily="34" charset="0"/>
              <a:buChar char="•"/>
            </a:pPr>
            <a:endParaRPr lang="de-AT" sz="2400" dirty="0"/>
          </a:p>
          <a:p>
            <a:pPr marL="285750" indent="-285750">
              <a:buFont typeface="Arial" panose="020B0604020202020204" pitchFamily="34" charset="0"/>
              <a:buChar char="•"/>
            </a:pPr>
            <a:r>
              <a:rPr lang="de-AT" sz="2400" dirty="0"/>
              <a:t>But lacking input legitimation </a:t>
            </a:r>
            <a:r>
              <a:rPr lang="de-AT" sz="2400" dirty="0">
                <a:sym typeface="Wingdings" panose="05000000000000000000" pitchFamily="2" charset="2"/>
              </a:rPr>
              <a:t> </a:t>
            </a:r>
            <a:r>
              <a:rPr lang="de-AT" sz="2400" dirty="0"/>
              <a:t>„Left Josephines“ (Egon Matzner)</a:t>
            </a:r>
          </a:p>
          <a:p>
            <a:pPr marL="285750" indent="-285750">
              <a:buFont typeface="Arial" panose="020B0604020202020204" pitchFamily="34" charset="0"/>
              <a:buChar char="•"/>
            </a:pPr>
            <a:endParaRPr lang="de-AT" sz="2400" dirty="0"/>
          </a:p>
          <a:p>
            <a:pPr marL="285750" indent="-285750">
              <a:buFont typeface="Arial" panose="020B0604020202020204" pitchFamily="34" charset="0"/>
              <a:buChar char="•"/>
            </a:pPr>
            <a:r>
              <a:rPr lang="de-AT" sz="2400" dirty="0"/>
              <a:t>Looking towards other cities that open up to the citizenry </a:t>
            </a:r>
            <a:r>
              <a:rPr lang="de-AT" sz="2400" dirty="0">
                <a:sym typeface="Wingdings" pitchFamily="2" charset="2"/>
              </a:rPr>
              <a:t></a:t>
            </a:r>
            <a:r>
              <a:rPr lang="de-AT" sz="2400" dirty="0"/>
              <a:t> experimentalist governance, e.g. Grenoble, Barcelona, Amsterdam</a:t>
            </a:r>
          </a:p>
        </p:txBody>
      </p:sp>
      <p:graphicFrame>
        <p:nvGraphicFramePr>
          <p:cNvPr id="11" name="Table 10"/>
          <p:cNvGraphicFramePr>
            <a:graphicFrameLocks noGrp="1"/>
          </p:cNvGraphicFramePr>
          <p:nvPr/>
        </p:nvGraphicFramePr>
        <p:xfrm>
          <a:off x="1740088" y="2243675"/>
          <a:ext cx="6107374" cy="1867038"/>
        </p:xfrm>
        <a:graphic>
          <a:graphicData uri="http://schemas.openxmlformats.org/drawingml/2006/table">
            <a:tbl>
              <a:tblPr/>
              <a:tblGrid>
                <a:gridCol w="1115770">
                  <a:extLst>
                    <a:ext uri="{9D8B030D-6E8A-4147-A177-3AD203B41FA5}">
                      <a16:colId xmlns:a16="http://schemas.microsoft.com/office/drawing/2014/main" val="20000"/>
                    </a:ext>
                  </a:extLst>
                </a:gridCol>
                <a:gridCol w="4991604">
                  <a:extLst>
                    <a:ext uri="{9D8B030D-6E8A-4147-A177-3AD203B41FA5}">
                      <a16:colId xmlns:a16="http://schemas.microsoft.com/office/drawing/2014/main" val="20001"/>
                    </a:ext>
                  </a:extLst>
                </a:gridCol>
              </a:tblGrid>
              <a:tr h="232924">
                <a:tc>
                  <a:txBody>
                    <a:bodyPr/>
                    <a:lstStyle/>
                    <a:p>
                      <a:pPr algn="ctr" fontAlgn="b"/>
                      <a:r>
                        <a:rPr lang="de-DE" sz="1400" b="0" i="0" u="none" strike="noStrike" dirty="0">
                          <a:solidFill>
                            <a:srgbClr val="000000"/>
                          </a:solidFill>
                          <a:latin typeface="Calibri"/>
                        </a:rPr>
                        <a:t>1 / 231</a:t>
                      </a:r>
                    </a:p>
                  </a:txBody>
                  <a:tcPr marL="11646" marR="11646" marT="11646" marB="0" anchor="b">
                    <a:lnL>
                      <a:noFill/>
                    </a:lnL>
                    <a:lnR>
                      <a:noFill/>
                    </a:lnR>
                    <a:lnT>
                      <a:noFill/>
                    </a:lnT>
                    <a:lnB>
                      <a:noFill/>
                    </a:lnB>
                    <a:solidFill>
                      <a:srgbClr val="C5D9F1"/>
                    </a:solidFill>
                  </a:tcPr>
                </a:tc>
                <a:tc>
                  <a:txBody>
                    <a:bodyPr/>
                    <a:lstStyle/>
                    <a:p>
                      <a:pPr algn="l" fontAlgn="b"/>
                      <a:r>
                        <a:rPr lang="en-US" sz="1400" b="0" i="0" u="sng" strike="noStrike">
                          <a:solidFill>
                            <a:srgbClr val="0000FF"/>
                          </a:solidFill>
                          <a:latin typeface="Calibri"/>
                          <a:hlinkClick r:id="rId4"/>
                        </a:rPr>
                        <a:t>Quality of Living Survey 2018 (Mercer)</a:t>
                      </a:r>
                      <a:endParaRPr lang="en-US" sz="1400" b="0" i="0" u="sng" strike="noStrike">
                        <a:solidFill>
                          <a:srgbClr val="0000FF"/>
                        </a:solidFill>
                        <a:latin typeface="Calibri"/>
                      </a:endParaRPr>
                    </a:p>
                  </a:txBody>
                  <a:tcPr marL="11646" marR="11646" marT="11646" marB="0" anchor="b">
                    <a:lnL>
                      <a:noFill/>
                    </a:lnL>
                    <a:lnR>
                      <a:noFill/>
                    </a:lnR>
                    <a:lnT>
                      <a:noFill/>
                    </a:lnT>
                    <a:lnB>
                      <a:noFill/>
                    </a:lnB>
                    <a:solidFill>
                      <a:srgbClr val="C5D9F1"/>
                    </a:solidFill>
                  </a:tcPr>
                </a:tc>
                <a:extLst>
                  <a:ext uri="{0D108BD9-81ED-4DB2-BD59-A6C34878D82A}">
                    <a16:rowId xmlns:a16="http://schemas.microsoft.com/office/drawing/2014/main" val="10000"/>
                  </a:ext>
                </a:extLst>
              </a:tr>
              <a:tr h="232924">
                <a:tc>
                  <a:txBody>
                    <a:bodyPr/>
                    <a:lstStyle/>
                    <a:p>
                      <a:pPr algn="ctr" fontAlgn="b"/>
                      <a:r>
                        <a:rPr lang="de-DE" sz="1400" b="0" i="0" u="none" strike="noStrike" dirty="0">
                          <a:solidFill>
                            <a:srgbClr val="000000"/>
                          </a:solidFill>
                          <a:latin typeface="Calibri"/>
                        </a:rPr>
                        <a:t>1 /87</a:t>
                      </a:r>
                    </a:p>
                  </a:txBody>
                  <a:tcPr marL="11646" marR="11646" marT="11646" marB="0" anchor="b">
                    <a:lnL>
                      <a:noFill/>
                    </a:lnL>
                    <a:lnR>
                      <a:noFill/>
                    </a:lnR>
                    <a:lnT>
                      <a:noFill/>
                    </a:lnT>
                    <a:lnB>
                      <a:noFill/>
                    </a:lnB>
                    <a:solidFill>
                      <a:srgbClr val="C5D9F1"/>
                    </a:solidFill>
                  </a:tcPr>
                </a:tc>
                <a:tc>
                  <a:txBody>
                    <a:bodyPr/>
                    <a:lstStyle/>
                    <a:p>
                      <a:pPr algn="l" fontAlgn="b"/>
                      <a:r>
                        <a:rPr lang="en-US" sz="1400" b="0" i="0" u="sng" strike="noStrike">
                          <a:solidFill>
                            <a:srgbClr val="0000FF"/>
                          </a:solidFill>
                          <a:latin typeface="Calibri"/>
                          <a:hlinkClick r:id="rId5"/>
                        </a:rPr>
                        <a:t>Smart City Index (Roland Berger)</a:t>
                      </a:r>
                      <a:endParaRPr lang="en-US" sz="1400" b="0" i="0" u="sng" strike="noStrike">
                        <a:solidFill>
                          <a:srgbClr val="0000FF"/>
                        </a:solidFill>
                        <a:latin typeface="Calibri"/>
                      </a:endParaRPr>
                    </a:p>
                  </a:txBody>
                  <a:tcPr marL="11646" marR="11646" marT="11646" marB="0" anchor="b">
                    <a:lnL>
                      <a:noFill/>
                    </a:lnL>
                    <a:lnR>
                      <a:noFill/>
                    </a:lnR>
                    <a:lnT>
                      <a:noFill/>
                    </a:lnT>
                    <a:lnB>
                      <a:noFill/>
                    </a:lnB>
                    <a:solidFill>
                      <a:srgbClr val="C5D9F1"/>
                    </a:solidFill>
                  </a:tcPr>
                </a:tc>
                <a:extLst>
                  <a:ext uri="{0D108BD9-81ED-4DB2-BD59-A6C34878D82A}">
                    <a16:rowId xmlns:a16="http://schemas.microsoft.com/office/drawing/2014/main" val="10001"/>
                  </a:ext>
                </a:extLst>
              </a:tr>
              <a:tr h="232924">
                <a:tc>
                  <a:txBody>
                    <a:bodyPr/>
                    <a:lstStyle/>
                    <a:p>
                      <a:pPr algn="ctr" fontAlgn="b"/>
                      <a:r>
                        <a:rPr lang="de-DE" sz="1400" b="0" i="0" u="none" strike="noStrike" dirty="0">
                          <a:solidFill>
                            <a:srgbClr val="000000"/>
                          </a:solidFill>
                          <a:latin typeface="Calibri"/>
                        </a:rPr>
                        <a:t>2 / 140</a:t>
                      </a:r>
                    </a:p>
                  </a:txBody>
                  <a:tcPr marL="11646" marR="11646" marT="11646" marB="0" anchor="b">
                    <a:lnL>
                      <a:noFill/>
                    </a:lnL>
                    <a:lnR>
                      <a:noFill/>
                    </a:lnR>
                    <a:lnT>
                      <a:noFill/>
                    </a:lnT>
                    <a:lnB>
                      <a:noFill/>
                    </a:lnB>
                    <a:solidFill>
                      <a:srgbClr val="C5D9F1"/>
                    </a:solidFill>
                  </a:tcPr>
                </a:tc>
                <a:tc>
                  <a:txBody>
                    <a:bodyPr/>
                    <a:lstStyle/>
                    <a:p>
                      <a:pPr algn="l" fontAlgn="b"/>
                      <a:r>
                        <a:rPr lang="en-US" sz="1400" b="0" i="0" u="sng" strike="noStrike" dirty="0">
                          <a:solidFill>
                            <a:srgbClr val="0000FF"/>
                          </a:solidFill>
                          <a:latin typeface="Calibri"/>
                          <a:hlinkClick r:id="rId6"/>
                        </a:rPr>
                        <a:t>The EIU Livability Survey 2017 (EIU)</a:t>
                      </a:r>
                      <a:endParaRPr lang="en-US" sz="1400" b="0" i="0" u="sng" strike="noStrike" dirty="0">
                        <a:solidFill>
                          <a:srgbClr val="0000FF"/>
                        </a:solidFill>
                        <a:latin typeface="Calibri"/>
                      </a:endParaRPr>
                    </a:p>
                  </a:txBody>
                  <a:tcPr marL="11646" marR="11646" marT="11646" marB="0" anchor="b">
                    <a:lnL>
                      <a:noFill/>
                    </a:lnL>
                    <a:lnR>
                      <a:noFill/>
                    </a:lnR>
                    <a:lnT>
                      <a:noFill/>
                    </a:lnT>
                    <a:lnB>
                      <a:noFill/>
                    </a:lnB>
                    <a:solidFill>
                      <a:srgbClr val="C5D9F1"/>
                    </a:solidFill>
                  </a:tcPr>
                </a:tc>
                <a:extLst>
                  <a:ext uri="{0D108BD9-81ED-4DB2-BD59-A6C34878D82A}">
                    <a16:rowId xmlns:a16="http://schemas.microsoft.com/office/drawing/2014/main" val="10002"/>
                  </a:ext>
                </a:extLst>
              </a:tr>
              <a:tr h="232924">
                <a:tc>
                  <a:txBody>
                    <a:bodyPr/>
                    <a:lstStyle/>
                    <a:p>
                      <a:pPr algn="ctr" fontAlgn="b"/>
                      <a:r>
                        <a:rPr lang="de-DE" sz="1400" b="0" i="0" u="none" strike="noStrike" dirty="0">
                          <a:solidFill>
                            <a:srgbClr val="000000"/>
                          </a:solidFill>
                          <a:latin typeface="Calibri"/>
                        </a:rPr>
                        <a:t>2 / 25</a:t>
                      </a:r>
                    </a:p>
                  </a:txBody>
                  <a:tcPr marL="11646" marR="11646" marT="11646" marB="0" anchor="b">
                    <a:lnL>
                      <a:noFill/>
                    </a:lnL>
                    <a:lnR>
                      <a:noFill/>
                    </a:lnR>
                    <a:lnT>
                      <a:noFill/>
                    </a:lnT>
                    <a:lnB>
                      <a:noFill/>
                    </a:lnB>
                    <a:solidFill>
                      <a:srgbClr val="C5D9F1"/>
                    </a:solidFill>
                  </a:tcPr>
                </a:tc>
                <a:tc>
                  <a:txBody>
                    <a:bodyPr/>
                    <a:lstStyle/>
                    <a:p>
                      <a:pPr algn="l" fontAlgn="b"/>
                      <a:r>
                        <a:rPr lang="en-US" sz="1400" b="0" i="0" u="sng" strike="noStrike" dirty="0">
                          <a:solidFill>
                            <a:srgbClr val="0000FF"/>
                          </a:solidFill>
                          <a:latin typeface="Calibri"/>
                          <a:hlinkClick r:id="rId7"/>
                        </a:rPr>
                        <a:t>Most </a:t>
                      </a:r>
                      <a:r>
                        <a:rPr lang="en-US" sz="1400" b="0" i="0" u="sng" strike="noStrike" dirty="0" err="1">
                          <a:solidFill>
                            <a:srgbClr val="0000FF"/>
                          </a:solidFill>
                          <a:latin typeface="Calibri"/>
                          <a:hlinkClick r:id="rId7"/>
                        </a:rPr>
                        <a:t>liveable</a:t>
                      </a:r>
                      <a:r>
                        <a:rPr lang="en-US" sz="1400" b="0" i="0" u="sng" strike="noStrike" dirty="0">
                          <a:solidFill>
                            <a:srgbClr val="0000FF"/>
                          </a:solidFill>
                          <a:latin typeface="Calibri"/>
                          <a:hlinkClick r:id="rId7"/>
                        </a:rPr>
                        <a:t> city Index 2017 (Monocle)</a:t>
                      </a:r>
                      <a:endParaRPr lang="en-US" sz="1400" b="0" i="0" u="sng" strike="noStrike" dirty="0">
                        <a:solidFill>
                          <a:srgbClr val="0000FF"/>
                        </a:solidFill>
                        <a:latin typeface="Calibri"/>
                      </a:endParaRPr>
                    </a:p>
                  </a:txBody>
                  <a:tcPr marL="11646" marR="11646" marT="11646" marB="0" anchor="b">
                    <a:lnL>
                      <a:noFill/>
                    </a:lnL>
                    <a:lnR>
                      <a:noFill/>
                    </a:lnR>
                    <a:lnT>
                      <a:noFill/>
                    </a:lnT>
                    <a:lnB>
                      <a:noFill/>
                    </a:lnB>
                    <a:solidFill>
                      <a:srgbClr val="C5D9F1"/>
                    </a:solidFill>
                  </a:tcPr>
                </a:tc>
                <a:extLst>
                  <a:ext uri="{0D108BD9-81ED-4DB2-BD59-A6C34878D82A}">
                    <a16:rowId xmlns:a16="http://schemas.microsoft.com/office/drawing/2014/main" val="10003"/>
                  </a:ext>
                </a:extLst>
              </a:tr>
              <a:tr h="236570">
                <a:tc>
                  <a:txBody>
                    <a:bodyPr/>
                    <a:lstStyle/>
                    <a:p>
                      <a:pPr algn="ctr" fontAlgn="b"/>
                      <a:r>
                        <a:rPr lang="de-DE" sz="1400" b="0" i="0" u="none" strike="noStrike" dirty="0">
                          <a:solidFill>
                            <a:srgbClr val="000000"/>
                          </a:solidFill>
                          <a:latin typeface="Calibri"/>
                        </a:rPr>
                        <a:t>3 / 55</a:t>
                      </a:r>
                    </a:p>
                  </a:txBody>
                  <a:tcPr marL="11646" marR="11646" marT="11646" marB="0" anchor="b">
                    <a:lnL>
                      <a:noFill/>
                    </a:lnL>
                    <a:lnR>
                      <a:noFill/>
                    </a:lnR>
                    <a:lnT>
                      <a:noFill/>
                    </a:lnT>
                    <a:lnB>
                      <a:noFill/>
                    </a:lnB>
                    <a:solidFill>
                      <a:srgbClr val="C5D9F1"/>
                    </a:solidFill>
                  </a:tcPr>
                </a:tc>
                <a:tc>
                  <a:txBody>
                    <a:bodyPr/>
                    <a:lstStyle/>
                    <a:p>
                      <a:pPr algn="l" fontAlgn="b"/>
                      <a:r>
                        <a:rPr lang="en-US" sz="1400" b="0" i="0" u="sng" strike="noStrike" dirty="0">
                          <a:solidFill>
                            <a:srgbClr val="0000FF"/>
                          </a:solidFill>
                          <a:latin typeface="Calibri"/>
                          <a:hlinkClick r:id="rId8"/>
                        </a:rPr>
                        <a:t>World’s Most Reputable Cities 2017 (Reputation Institute)</a:t>
                      </a:r>
                      <a:endParaRPr lang="en-US" sz="1400" b="0" i="0" u="sng" strike="noStrike" dirty="0">
                        <a:solidFill>
                          <a:srgbClr val="0000FF"/>
                        </a:solidFill>
                        <a:latin typeface="Calibri"/>
                      </a:endParaRPr>
                    </a:p>
                  </a:txBody>
                  <a:tcPr marL="11646" marR="11646" marT="11646" marB="0" anchor="b">
                    <a:lnL>
                      <a:noFill/>
                    </a:lnL>
                    <a:lnR>
                      <a:noFill/>
                    </a:lnR>
                    <a:lnT>
                      <a:noFill/>
                    </a:lnT>
                    <a:lnB>
                      <a:noFill/>
                    </a:lnB>
                    <a:solidFill>
                      <a:srgbClr val="C5D9F1"/>
                    </a:solidFill>
                  </a:tcPr>
                </a:tc>
                <a:extLst>
                  <a:ext uri="{0D108BD9-81ED-4DB2-BD59-A6C34878D82A}">
                    <a16:rowId xmlns:a16="http://schemas.microsoft.com/office/drawing/2014/main" val="10004"/>
                  </a:ext>
                </a:extLst>
              </a:tr>
              <a:tr h="232924">
                <a:tc>
                  <a:txBody>
                    <a:bodyPr/>
                    <a:lstStyle/>
                    <a:p>
                      <a:pPr algn="ctr" fontAlgn="b"/>
                      <a:r>
                        <a:rPr lang="de-DE" sz="1400" b="0" i="0" u="none" strike="noStrike" dirty="0">
                          <a:solidFill>
                            <a:srgbClr val="000000"/>
                          </a:solidFill>
                          <a:latin typeface="Calibri"/>
                        </a:rPr>
                        <a:t>10 / 500</a:t>
                      </a:r>
                    </a:p>
                  </a:txBody>
                  <a:tcPr marL="11646" marR="11646" marT="11646" marB="0" anchor="b">
                    <a:lnL>
                      <a:noFill/>
                    </a:lnL>
                    <a:lnR>
                      <a:noFill/>
                    </a:lnR>
                    <a:lnT>
                      <a:noFill/>
                    </a:lnT>
                    <a:lnB>
                      <a:noFill/>
                    </a:lnB>
                    <a:solidFill>
                      <a:srgbClr val="C5D9F1"/>
                    </a:solidFill>
                  </a:tcPr>
                </a:tc>
                <a:tc>
                  <a:txBody>
                    <a:bodyPr/>
                    <a:lstStyle/>
                    <a:p>
                      <a:pPr algn="l" fontAlgn="b"/>
                      <a:r>
                        <a:rPr lang="en-US" sz="1400" b="0" i="0" u="sng" strike="noStrike" dirty="0">
                          <a:solidFill>
                            <a:srgbClr val="0000FF"/>
                          </a:solidFill>
                          <a:latin typeface="Calibri"/>
                          <a:hlinkClick r:id="rId9"/>
                        </a:rPr>
                        <a:t>Innovation Cities Index 2016/17 (2thinknow)</a:t>
                      </a:r>
                      <a:endParaRPr lang="en-US" sz="1400" b="0" i="0" u="sng" strike="noStrike" dirty="0">
                        <a:solidFill>
                          <a:srgbClr val="0000FF"/>
                        </a:solidFill>
                        <a:latin typeface="Calibri"/>
                      </a:endParaRPr>
                    </a:p>
                  </a:txBody>
                  <a:tcPr marL="11646" marR="11646" marT="11646" marB="0" anchor="b">
                    <a:lnL>
                      <a:noFill/>
                    </a:lnL>
                    <a:lnR>
                      <a:noFill/>
                    </a:lnR>
                    <a:lnT>
                      <a:noFill/>
                    </a:lnT>
                    <a:lnB>
                      <a:noFill/>
                    </a:lnB>
                    <a:solidFill>
                      <a:srgbClr val="C5D9F1"/>
                    </a:solidFill>
                  </a:tcPr>
                </a:tc>
                <a:extLst>
                  <a:ext uri="{0D108BD9-81ED-4DB2-BD59-A6C34878D82A}">
                    <a16:rowId xmlns:a16="http://schemas.microsoft.com/office/drawing/2014/main" val="10005"/>
                  </a:ext>
                </a:extLst>
              </a:tr>
              <a:tr h="232924">
                <a:tc>
                  <a:txBody>
                    <a:bodyPr/>
                    <a:lstStyle/>
                    <a:p>
                      <a:pPr algn="ctr" fontAlgn="b"/>
                      <a:r>
                        <a:rPr lang="de-DE" sz="1400" b="0" i="0" u="none" strike="noStrike" dirty="0">
                          <a:solidFill>
                            <a:srgbClr val="000000"/>
                          </a:solidFill>
                          <a:latin typeface="Calibri"/>
                        </a:rPr>
                        <a:t>14 / 42</a:t>
                      </a:r>
                    </a:p>
                  </a:txBody>
                  <a:tcPr marL="11646" marR="11646" marT="11646" marB="0" anchor="b">
                    <a:lnL>
                      <a:noFill/>
                    </a:lnL>
                    <a:lnR>
                      <a:noFill/>
                    </a:lnR>
                    <a:lnT>
                      <a:noFill/>
                    </a:lnT>
                    <a:lnB>
                      <a:noFill/>
                    </a:lnB>
                    <a:solidFill>
                      <a:srgbClr val="C5D9F1"/>
                    </a:solidFill>
                  </a:tcPr>
                </a:tc>
                <a:tc>
                  <a:txBody>
                    <a:bodyPr/>
                    <a:lstStyle/>
                    <a:p>
                      <a:pPr algn="l" fontAlgn="b"/>
                      <a:r>
                        <a:rPr lang="en-US" sz="1400" b="0" i="0" u="sng" strike="noStrike" dirty="0">
                          <a:solidFill>
                            <a:srgbClr val="0000FF"/>
                          </a:solidFill>
                          <a:latin typeface="Calibri"/>
                          <a:hlinkClick r:id="rId10"/>
                        </a:rPr>
                        <a:t>Global Power City Index 2017 (Mori Foundation)</a:t>
                      </a:r>
                      <a:endParaRPr lang="en-US" sz="1400" b="0" i="0" u="sng" strike="noStrike" dirty="0">
                        <a:solidFill>
                          <a:srgbClr val="0000FF"/>
                        </a:solidFill>
                        <a:latin typeface="Calibri"/>
                      </a:endParaRPr>
                    </a:p>
                  </a:txBody>
                  <a:tcPr marL="11646" marR="11646" marT="11646" marB="0" anchor="b">
                    <a:lnL>
                      <a:noFill/>
                    </a:lnL>
                    <a:lnR>
                      <a:noFill/>
                    </a:lnR>
                    <a:lnT>
                      <a:noFill/>
                    </a:lnT>
                    <a:lnB>
                      <a:noFill/>
                    </a:lnB>
                    <a:solidFill>
                      <a:srgbClr val="C5D9F1"/>
                    </a:solidFill>
                  </a:tcPr>
                </a:tc>
                <a:extLst>
                  <a:ext uri="{0D108BD9-81ED-4DB2-BD59-A6C34878D82A}">
                    <a16:rowId xmlns:a16="http://schemas.microsoft.com/office/drawing/2014/main" val="10006"/>
                  </a:ext>
                </a:extLst>
              </a:tr>
              <a:tr h="232924">
                <a:tc>
                  <a:txBody>
                    <a:bodyPr/>
                    <a:lstStyle/>
                    <a:p>
                      <a:pPr algn="ctr" fontAlgn="b"/>
                      <a:r>
                        <a:rPr lang="de-DE" sz="1400" b="0" i="0" u="none" strike="noStrike">
                          <a:solidFill>
                            <a:srgbClr val="000000"/>
                          </a:solidFill>
                          <a:latin typeface="Calibri"/>
                        </a:rPr>
                        <a:t>1 / 69</a:t>
                      </a:r>
                    </a:p>
                  </a:txBody>
                  <a:tcPr marL="11646" marR="11646" marT="11646" marB="0" anchor="b">
                    <a:lnL>
                      <a:noFill/>
                    </a:lnL>
                    <a:lnR>
                      <a:noFill/>
                    </a:lnR>
                    <a:lnT>
                      <a:noFill/>
                    </a:lnT>
                    <a:lnB>
                      <a:noFill/>
                    </a:lnB>
                    <a:solidFill>
                      <a:srgbClr val="C5D9F1"/>
                    </a:solidFill>
                  </a:tcPr>
                </a:tc>
                <a:tc>
                  <a:txBody>
                    <a:bodyPr/>
                    <a:lstStyle/>
                    <a:p>
                      <a:pPr algn="l" fontAlgn="b"/>
                      <a:r>
                        <a:rPr lang="en-US" sz="1400" b="0" i="0" u="sng" strike="noStrike" dirty="0">
                          <a:solidFill>
                            <a:srgbClr val="0000FF"/>
                          </a:solidFill>
                          <a:latin typeface="Calibri"/>
                          <a:hlinkClick r:id="rId11"/>
                        </a:rPr>
                        <a:t>State Of The World Cities 2012/2013 (UNO)</a:t>
                      </a:r>
                      <a:endParaRPr lang="en-US" sz="1400" b="0" i="0" u="sng" strike="noStrike" dirty="0">
                        <a:solidFill>
                          <a:srgbClr val="0000FF"/>
                        </a:solidFill>
                        <a:latin typeface="Calibri"/>
                      </a:endParaRPr>
                    </a:p>
                  </a:txBody>
                  <a:tcPr marL="11646" marR="11646" marT="11646" marB="0" anchor="b">
                    <a:lnL>
                      <a:noFill/>
                    </a:lnL>
                    <a:lnR>
                      <a:noFill/>
                    </a:lnR>
                    <a:lnT>
                      <a:noFill/>
                    </a:lnT>
                    <a:lnB>
                      <a:noFill/>
                    </a:lnB>
                    <a:solidFill>
                      <a:srgbClr val="C5D9F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7835662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2425</Words>
  <Application>Microsoft Office PowerPoint</Application>
  <PresentationFormat>Widescreen</PresentationFormat>
  <Paragraphs>190</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Wingdings</vt:lpstr>
      <vt:lpstr>Office</vt:lpstr>
      <vt:lpstr> Intermediary Institutions in Austria and Vienna </vt:lpstr>
      <vt:lpstr>Intermediary institutions are a contested concept:  About which  intermediary institutions  are we talking?</vt:lpstr>
      <vt:lpstr>Intermediary institutions reduced to Civil Society Organisations</vt:lpstr>
      <vt:lpstr>Intermediary institutions and experimental governance</vt:lpstr>
      <vt:lpstr>Contextualizing Red Vienna</vt:lpstr>
      <vt:lpstr>Vienna between East and West</vt:lpstr>
      <vt:lpstr>Path-dependency of Intermediary Institutions  in Vienna and Austria</vt:lpstr>
      <vt:lpstr>History of Public Ownership in Foundational Economy –  Vienna and Austria</vt:lpstr>
      <vt:lpstr>The continuting relevance of the Public sector for the FE </vt:lpstr>
      <vt:lpstr>Importance of collective intermediaries in Austria´s material FE</vt:lpstr>
      <vt:lpstr>PowerPoint Presentation</vt:lpstr>
      <vt:lpstr>PowerPoint Presentation</vt:lpstr>
    </vt:vector>
  </TitlesOfParts>
  <Company>TU Wien - Campusversion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Public Intermediaries</dc:title>
  <dc:creator>Leonhard Plank</dc:creator>
  <cp:lastModifiedBy>karel williams</cp:lastModifiedBy>
  <cp:revision>102</cp:revision>
  <dcterms:created xsi:type="dcterms:W3CDTF">2018-08-28T15:51:27Z</dcterms:created>
  <dcterms:modified xsi:type="dcterms:W3CDTF">2018-09-30T19:47:59Z</dcterms:modified>
</cp:coreProperties>
</file>