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257" r:id="rId3"/>
    <p:sldId id="279" r:id="rId4"/>
    <p:sldId id="280" r:id="rId5"/>
    <p:sldId id="263" r:id="rId6"/>
    <p:sldId id="286" r:id="rId7"/>
    <p:sldId id="289" r:id="rId8"/>
    <p:sldId id="290" r:id="rId9"/>
    <p:sldId id="287" r:id="rId10"/>
    <p:sldId id="266" r:id="rId11"/>
    <p:sldId id="261" r:id="rId12"/>
    <p:sldId id="267" r:id="rId13"/>
    <p:sldId id="268" r:id="rId14"/>
    <p:sldId id="269"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60"/>
  </p:normalViewPr>
  <p:slideViewPr>
    <p:cSldViewPr snapToGrid="0">
      <p:cViewPr varScale="1">
        <p:scale>
          <a:sx n="116" d="100"/>
          <a:sy n="116" d="100"/>
        </p:scale>
        <p:origin x="102" y="7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A0E7F67-BF4A-4E86-9BED-63B4C8C0FA92}" type="datetimeFigureOut">
              <a:rPr lang="en-GB" smtClean="0"/>
              <a:pPr/>
              <a:t>30/09/2018</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465BBABB-644A-4E1B-AD53-6532E0B7736B}" type="slidenum">
              <a:rPr lang="en-GB" smtClean="0"/>
              <a:pPr/>
              <a:t>‹#›</a:t>
            </a:fld>
            <a:endParaRPr lang="en-GB"/>
          </a:p>
        </p:txBody>
      </p:sp>
    </p:spTree>
    <p:extLst>
      <p:ext uri="{BB962C8B-B14F-4D97-AF65-F5344CB8AC3E}">
        <p14:creationId xmlns:p14="http://schemas.microsoft.com/office/powerpoint/2010/main" val="48091773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D0DB-91C3-4884-9F87-AAF3A8765F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D77F6E-B755-4668-B8A3-BE4D5ACA4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5A8F65-4CBF-4345-BB28-ACCEBD53EC33}"/>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420F6F14-E46F-442A-A4AF-A524157A92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C91753-2EEC-415B-B34F-94EE17951DC5}"/>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65296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68A8-6219-454C-BE54-B8EE67645C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F2F383-1DF0-41E6-A367-1E782202AC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C0BAF0-5E00-4986-8DE2-4E339E67A31F}"/>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7996138C-5766-475C-9AFC-7A95DD331E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FFA1D-C3DB-4656-B82F-F1077093FB08}"/>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259543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E559E-C3EB-4316-9B76-E4F7098A8C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8361E4-D6EC-486B-B24F-692B351F47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479307-F7AA-4F58-880E-E9736277CD82}"/>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D539BF16-2038-4F16-AB91-32656AD308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0DC82A-A52C-4053-962D-EBE9BF5B3870}"/>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522307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6E45C-0B5C-43F9-8794-4E5B14565E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06CC18-A31A-4895-B5D2-53C9BB2E60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83DB27A-1DA1-4527-8222-7DEE5DF78FA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EDA985-39CC-4556-A129-0F41E885DD58}"/>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6" name="Footer Placeholder 5">
            <a:extLst>
              <a:ext uri="{FF2B5EF4-FFF2-40B4-BE49-F238E27FC236}">
                <a16:creationId xmlns:a16="http://schemas.microsoft.com/office/drawing/2014/main" id="{2F31B708-3D85-46CD-AC31-3160DBD873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444E7D-1291-4BC2-ACBC-53D1E660BFBB}"/>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830455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6FAE-F9E4-4C3E-B1C3-E36981573A8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2C3CE0-711E-41DA-82B2-931DA2F02B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AEE9EB-CDB2-4C2D-BF98-6ADF2E514AA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2D9167B-C7DC-4B7E-B183-BCF988AA73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555DD1-0C88-4DE7-AB0D-22CDD7CF023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7D50A91-B426-429D-8D2E-FB7652AA781F}"/>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8" name="Footer Placeholder 7">
            <a:extLst>
              <a:ext uri="{FF2B5EF4-FFF2-40B4-BE49-F238E27FC236}">
                <a16:creationId xmlns:a16="http://schemas.microsoft.com/office/drawing/2014/main" id="{798EFD3A-8A42-446F-A771-47E9A06102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4C7B74-C497-4D57-BDF5-781F5AC95B0C}"/>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238555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9A9E7-D566-45D3-95CF-FED5A57282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92ADD6-E7B8-480B-8654-2424FD51435E}"/>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4" name="Footer Placeholder 3">
            <a:extLst>
              <a:ext uri="{FF2B5EF4-FFF2-40B4-BE49-F238E27FC236}">
                <a16:creationId xmlns:a16="http://schemas.microsoft.com/office/drawing/2014/main" id="{4B3C8ECF-6F13-4A4F-A12E-9859C2DD996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8D5B68-C2C3-438D-AAFE-5BA16D6A0BF9}"/>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1275365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56F437-9D2C-4931-A770-6D47971C05F9}"/>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3" name="Footer Placeholder 2">
            <a:extLst>
              <a:ext uri="{FF2B5EF4-FFF2-40B4-BE49-F238E27FC236}">
                <a16:creationId xmlns:a16="http://schemas.microsoft.com/office/drawing/2014/main" id="{397E2E58-CEB7-4BC0-B706-F185C7517B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B2047A-DEB6-40E2-AAFD-E5C6279837D9}"/>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181908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3C78-AC3B-4268-B5B1-5FEDB0D15D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D9120E6-FCAE-4364-9FA3-BE019D01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EC12D9E-D5C8-4BA6-A2C0-04C0D04D3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D687DE-9434-4A9D-827E-56E51A4AAD7B}"/>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6" name="Footer Placeholder 5">
            <a:extLst>
              <a:ext uri="{FF2B5EF4-FFF2-40B4-BE49-F238E27FC236}">
                <a16:creationId xmlns:a16="http://schemas.microsoft.com/office/drawing/2014/main" id="{D4B0C8B5-25D1-4067-8E98-F7C0DCA4B9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F20C69-B0D0-43C0-8A29-9F3BAAC6F8B1}"/>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282433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5C0-73AD-4C29-A285-87DF6DDF7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1BEE53-CFE9-44FB-A1EA-0D91BB746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00E626-9F81-4991-BCB3-22B9DB55A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147947-A0BF-4ABF-941F-27A319CFCB07}"/>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6" name="Footer Placeholder 5">
            <a:extLst>
              <a:ext uri="{FF2B5EF4-FFF2-40B4-BE49-F238E27FC236}">
                <a16:creationId xmlns:a16="http://schemas.microsoft.com/office/drawing/2014/main" id="{DBEC73B1-AF49-4C41-9E8F-BAD77E0E78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222F55-5CB5-4815-A515-CAA609F35F2A}"/>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112517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4914-3F74-4397-B26C-D1CA6E58536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1B269F-F89F-4495-B671-891B00C9A4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AC4845-4C21-4513-956A-008C45860E47}"/>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88A109BC-A6A3-4B27-87E0-50EF6F645C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4A4E02-3BD3-4B06-BF0F-DD2BDA2C6B5A}"/>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183852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8D239F-AA73-48CF-A2D4-4E56DAE9B8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4A622A-FE45-4B74-9323-83FA66CD261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38E87-3027-4493-A5C1-050C9F52E924}"/>
              </a:ext>
            </a:extLst>
          </p:cNvPr>
          <p:cNvSpPr>
            <a:spLocks noGrp="1"/>
          </p:cNvSpPr>
          <p:nvPr>
            <p:ph type="dt" sz="half" idx="10"/>
          </p:nvPr>
        </p:nvSpPr>
        <p:spPr/>
        <p:txBody>
          <a:body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B4B63D82-740A-4773-BA43-46990504B5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CDE3D5-D3D6-4B6D-900D-ED7C42F27F94}"/>
              </a:ext>
            </a:extLst>
          </p:cNvPr>
          <p:cNvSpPr>
            <a:spLocks noGrp="1"/>
          </p:cNvSpPr>
          <p:nvPr>
            <p:ph type="sldNum" sz="quarter" idx="12"/>
          </p:nvPr>
        </p:nvSpPr>
        <p:spPr/>
        <p:txBody>
          <a:bodyPr/>
          <a:lstStyle/>
          <a:p>
            <a:fld id="{F520A99F-2872-4587-A00F-25AEFB6DA193}" type="slidenum">
              <a:rPr lang="en-GB" smtClean="0"/>
              <a:pPr/>
              <a:t>‹#›</a:t>
            </a:fld>
            <a:endParaRPr lang="en-GB"/>
          </a:p>
        </p:txBody>
      </p:sp>
    </p:spTree>
    <p:extLst>
      <p:ext uri="{BB962C8B-B14F-4D97-AF65-F5344CB8AC3E}">
        <p14:creationId xmlns:p14="http://schemas.microsoft.com/office/powerpoint/2010/main" val="944305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BEB333-705D-4781-BFD1-AD4C29D1F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EE3C05-E6C9-4625-A9ED-0DE274E824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0746CC-B9E9-447F-8024-D6A58784EC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46AA1-FFA2-4BAB-840F-22B64C8413B6}" type="datetimeFigureOut">
              <a:rPr lang="en-GB" smtClean="0"/>
              <a:pPr/>
              <a:t>30/09/2018</a:t>
            </a:fld>
            <a:endParaRPr lang="en-GB"/>
          </a:p>
        </p:txBody>
      </p:sp>
      <p:sp>
        <p:nvSpPr>
          <p:cNvPr id="5" name="Footer Placeholder 4">
            <a:extLst>
              <a:ext uri="{FF2B5EF4-FFF2-40B4-BE49-F238E27FC236}">
                <a16:creationId xmlns:a16="http://schemas.microsoft.com/office/drawing/2014/main" id="{D21DDE2F-CD9D-4D7A-BA71-04C111A6B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67259FD-4EA1-487F-B72B-E36ECA7D0D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0A99F-2872-4587-A00F-25AEFB6DA193}" type="slidenum">
              <a:rPr lang="en-GB" smtClean="0"/>
              <a:pPr/>
              <a:t>‹#›</a:t>
            </a:fld>
            <a:endParaRPr lang="en-GB"/>
          </a:p>
        </p:txBody>
      </p:sp>
    </p:spTree>
    <p:extLst>
      <p:ext uri="{BB962C8B-B14F-4D97-AF65-F5344CB8AC3E}">
        <p14:creationId xmlns:p14="http://schemas.microsoft.com/office/powerpoint/2010/main" val="4010383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46F0092E-A375-4CCB-BDE5-122D9E8B78E8}"/>
              </a:ext>
            </a:extLst>
          </p:cNvPr>
          <p:cNvSpPr>
            <a:spLocks noGrp="1"/>
          </p:cNvSpPr>
          <p:nvPr>
            <p:ph type="ctrTitle"/>
          </p:nvPr>
        </p:nvSpPr>
        <p:spPr>
          <a:xfrm>
            <a:off x="838199" y="4525347"/>
            <a:ext cx="6801321" cy="1737360"/>
          </a:xfrm>
        </p:spPr>
        <p:txBody>
          <a:bodyPr anchor="ctr">
            <a:normAutofit fontScale="90000"/>
          </a:bodyPr>
          <a:lstStyle/>
          <a:p>
            <a:pPr algn="r"/>
            <a:r>
              <a:rPr lang="en-GB" dirty="0"/>
              <a:t>New place based policies (for </a:t>
            </a:r>
            <a:r>
              <a:rPr lang="en-GB" dirty="0" err="1"/>
              <a:t>Morriston</a:t>
            </a:r>
            <a:r>
              <a:rPr lang="en-GB" dirty="0"/>
              <a:t>)?</a:t>
            </a:r>
          </a:p>
        </p:txBody>
      </p:sp>
      <p:sp>
        <p:nvSpPr>
          <p:cNvPr id="8" name="Subtitle 7">
            <a:extLst>
              <a:ext uri="{FF2B5EF4-FFF2-40B4-BE49-F238E27FC236}">
                <a16:creationId xmlns:a16="http://schemas.microsoft.com/office/drawing/2014/main" id="{5CB67276-012D-44CF-BCB7-935DA744639F}"/>
              </a:ext>
            </a:extLst>
          </p:cNvPr>
          <p:cNvSpPr>
            <a:spLocks noGrp="1"/>
          </p:cNvSpPr>
          <p:nvPr>
            <p:ph type="subTitle" idx="1"/>
          </p:nvPr>
        </p:nvSpPr>
        <p:spPr>
          <a:xfrm>
            <a:off x="7961258" y="4525347"/>
            <a:ext cx="3258675" cy="1737360"/>
          </a:xfrm>
        </p:spPr>
        <p:txBody>
          <a:bodyPr anchor="ctr">
            <a:normAutofit/>
          </a:bodyPr>
          <a:lstStyle/>
          <a:p>
            <a:pPr algn="l"/>
            <a:r>
              <a:rPr lang="en-GB"/>
              <a:t>Jill Ebrey for Manchester University</a:t>
            </a:r>
          </a:p>
          <a:p>
            <a:pPr algn="l"/>
            <a:r>
              <a:rPr lang="en-GB"/>
              <a:t>Ross Williams for Coastal Housing </a:t>
            </a:r>
          </a:p>
        </p:txBody>
      </p:sp>
      <p:sp>
        <p:nvSpPr>
          <p:cNvPr id="24" name="Oval 23">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4664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43C2A0-4DFB-47F5-9474-550C8F361912}"/>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How place based policy can be more specific and participative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DECFB0-A29B-4DC3-930A-FF55140A0212}"/>
              </a:ext>
            </a:extLst>
          </p:cNvPr>
          <p:cNvSpPr>
            <a:spLocks noGrp="1"/>
          </p:cNvSpPr>
          <p:nvPr>
            <p:ph idx="1"/>
          </p:nvPr>
        </p:nvSpPr>
        <p:spPr>
          <a:xfrm>
            <a:off x="4976031" y="963877"/>
            <a:ext cx="6377769" cy="4930246"/>
          </a:xfrm>
        </p:spPr>
        <p:txBody>
          <a:bodyPr anchor="ctr">
            <a:normAutofit lnSpcReduction="10000"/>
          </a:bodyPr>
          <a:lstStyle/>
          <a:p>
            <a:r>
              <a:rPr lang="en-GB" sz="2400" dirty="0"/>
              <a:t>Standard government policy is generic + top down: same policies everywhere ( improve transport and upskill) + done to and for people</a:t>
            </a:r>
          </a:p>
          <a:p>
            <a:r>
              <a:rPr lang="en-GB" sz="2400" dirty="0"/>
              <a:t>We are beginning to think about doing policy differently:  </a:t>
            </a:r>
          </a:p>
          <a:p>
            <a:pPr>
              <a:buFont typeface="Wingdings" panose="05000000000000000000" pitchFamily="2" charset="2"/>
              <a:buChar char="ü"/>
            </a:pPr>
            <a:r>
              <a:rPr lang="en-GB" sz="2400" i="1" dirty="0"/>
              <a:t>To understand more about specific places;  start by challenging problem definitions + exploring alternatives </a:t>
            </a:r>
          </a:p>
          <a:p>
            <a:pPr>
              <a:buFont typeface="Wingdings" panose="05000000000000000000" pitchFamily="2" charset="2"/>
              <a:buChar char="ü"/>
            </a:pPr>
            <a:r>
              <a:rPr lang="en-GB" sz="2400" i="1" dirty="0"/>
              <a:t>To develop and borrow tools for doing policy with people/ by people  </a:t>
            </a:r>
          </a:p>
          <a:p>
            <a:r>
              <a:rPr lang="en-GB" sz="2400" dirty="0"/>
              <a:t>In </a:t>
            </a:r>
            <a:r>
              <a:rPr lang="en-GB" sz="2400" dirty="0" err="1"/>
              <a:t>Morriston</a:t>
            </a:r>
            <a:r>
              <a:rPr lang="en-GB" sz="2400" dirty="0"/>
              <a:t>, 3 miles from Swansea centre  which in images is everyday Woodfield St + Tabernacle Chapel Grade 1 listed  </a:t>
            </a:r>
          </a:p>
        </p:txBody>
      </p:sp>
    </p:spTree>
    <p:extLst>
      <p:ext uri="{BB962C8B-B14F-4D97-AF65-F5344CB8AC3E}">
        <p14:creationId xmlns:p14="http://schemas.microsoft.com/office/powerpoint/2010/main" val="191145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6F03B7-9A33-445A-914A-8FFE5A7A6426}"/>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547899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1B79-1621-49FE-B10B-26E7B19D7D72}"/>
              </a:ext>
            </a:extLst>
          </p:cNvPr>
          <p:cNvSpPr>
            <a:spLocks noGrp="1"/>
          </p:cNvSpPr>
          <p:nvPr>
            <p:ph type="title"/>
          </p:nvPr>
        </p:nvSpPr>
        <p:spPr/>
        <p:txBody>
          <a:bodyPr/>
          <a:lstStyle/>
          <a:p>
            <a:r>
              <a:rPr lang="en-GB" b="1" dirty="0" err="1">
                <a:solidFill>
                  <a:schemeClr val="accent1"/>
                </a:solidFill>
              </a:rPr>
              <a:t>Morriston</a:t>
            </a:r>
            <a:r>
              <a:rPr lang="en-GB" b="1" dirty="0">
                <a:solidFill>
                  <a:schemeClr val="accent1"/>
                </a:solidFill>
              </a:rPr>
              <a:t> in images</a:t>
            </a:r>
            <a:br>
              <a:rPr lang="en-GB" dirty="0"/>
            </a:br>
            <a:r>
              <a:rPr lang="en-GB" dirty="0"/>
              <a:t> </a:t>
            </a:r>
          </a:p>
        </p:txBody>
      </p:sp>
      <p:sp>
        <p:nvSpPr>
          <p:cNvPr id="4" name="Text Placeholder 3">
            <a:extLst>
              <a:ext uri="{FF2B5EF4-FFF2-40B4-BE49-F238E27FC236}">
                <a16:creationId xmlns:a16="http://schemas.microsoft.com/office/drawing/2014/main" id="{1B5B04FA-7C30-450A-BB7B-66E48F2B9C85}"/>
              </a:ext>
            </a:extLst>
          </p:cNvPr>
          <p:cNvSpPr>
            <a:spLocks noGrp="1"/>
          </p:cNvSpPr>
          <p:nvPr>
            <p:ph type="body" sz="half" idx="2"/>
          </p:nvPr>
        </p:nvSpPr>
        <p:spPr/>
        <p:txBody>
          <a:bodyPr>
            <a:normAutofit fontScale="92500" lnSpcReduction="20000"/>
          </a:bodyPr>
          <a:lstStyle/>
          <a:p>
            <a:pPr marL="457200" indent="-457200">
              <a:buFont typeface="Arial" panose="020B0604020202020204" pitchFamily="34" charset="0"/>
              <a:buChar char="•"/>
            </a:pPr>
            <a:r>
              <a:rPr lang="en-GB" sz="2800" dirty="0"/>
              <a:t>Woodfield St = a mile long local high street  which has suffered from out of town/ big box retail in </a:t>
            </a:r>
            <a:r>
              <a:rPr lang="en-GB" sz="2800" dirty="0" err="1"/>
              <a:t>Llansamlet</a:t>
            </a:r>
            <a:r>
              <a:rPr lang="en-GB" sz="2800" dirty="0"/>
              <a:t> </a:t>
            </a:r>
          </a:p>
          <a:p>
            <a:pPr marL="457200" indent="-457200">
              <a:buFont typeface="Arial" panose="020B0604020202020204" pitchFamily="34" charset="0"/>
              <a:buChar char="•"/>
            </a:pPr>
            <a:r>
              <a:rPr lang="en-GB" sz="2800" dirty="0"/>
              <a:t>Wales’ largest Congregational chapel with a very small congregation </a:t>
            </a:r>
          </a:p>
          <a:p>
            <a:pPr marL="457200" indent="-457200">
              <a:buFont typeface="Arial" panose="020B0604020202020204" pitchFamily="34" charset="0"/>
              <a:buChar char="•"/>
            </a:pPr>
            <a:r>
              <a:rPr lang="en-GB" sz="2800" dirty="0"/>
              <a:t>Moriston hospital,  DVLA  as major employers</a:t>
            </a:r>
          </a:p>
        </p:txBody>
      </p:sp>
      <p:pic>
        <p:nvPicPr>
          <p:cNvPr id="3074" name="Picture 2" descr="Image result for morriston woodfield st images">
            <a:extLst>
              <a:ext uri="{FF2B5EF4-FFF2-40B4-BE49-F238E27FC236}">
                <a16:creationId xmlns:a16="http://schemas.microsoft.com/office/drawing/2014/main" id="{A7D838CF-964F-48E3-BF62-C1BA0B9397D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0" y="650240"/>
            <a:ext cx="4328159" cy="566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821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0A6906E-AEB5-43A9-AE58-718BC750695C}"/>
              </a:ext>
            </a:extLst>
          </p:cNvPr>
          <p:cNvSpPr>
            <a:spLocks noGrp="1"/>
          </p:cNvSpPr>
          <p:nvPr>
            <p:ph type="ctrTitle"/>
          </p:nvPr>
        </p:nvSpPr>
        <p:spPr>
          <a:xfrm>
            <a:off x="1158240" y="1122363"/>
            <a:ext cx="6339840" cy="2387600"/>
          </a:xfrm>
        </p:spPr>
        <p:txBody>
          <a:bodyPr>
            <a:normAutofit fontScale="90000"/>
          </a:bodyPr>
          <a:lstStyle/>
          <a:p>
            <a:pPr algn="l"/>
            <a:br>
              <a:rPr lang="en-GB" sz="5400" dirty="0">
                <a:solidFill>
                  <a:schemeClr val="tx1">
                    <a:lumMod val="85000"/>
                    <a:lumOff val="15000"/>
                  </a:schemeClr>
                </a:solidFill>
              </a:rPr>
            </a:br>
            <a:br>
              <a:rPr lang="en-GB" sz="5400" dirty="0">
                <a:solidFill>
                  <a:schemeClr val="tx1">
                    <a:lumMod val="85000"/>
                    <a:lumOff val="15000"/>
                  </a:schemeClr>
                </a:solidFill>
              </a:rPr>
            </a:br>
            <a:br>
              <a:rPr lang="en-GB" sz="5400" dirty="0">
                <a:solidFill>
                  <a:schemeClr val="tx1">
                    <a:lumMod val="85000"/>
                    <a:lumOff val="15000"/>
                  </a:schemeClr>
                </a:solidFill>
              </a:rPr>
            </a:br>
            <a:r>
              <a:rPr lang="en-GB" sz="5400" dirty="0">
                <a:solidFill>
                  <a:schemeClr val="tx1">
                    <a:lumMod val="85000"/>
                    <a:lumOff val="15000"/>
                  </a:schemeClr>
                </a:solidFill>
              </a:rPr>
              <a:t>But what’s the story in </a:t>
            </a:r>
            <a:r>
              <a:rPr lang="en-GB" sz="5400" dirty="0" err="1">
                <a:solidFill>
                  <a:schemeClr val="tx1">
                    <a:lumMod val="85000"/>
                    <a:lumOff val="15000"/>
                  </a:schemeClr>
                </a:solidFill>
              </a:rPr>
              <a:t>Morriston</a:t>
            </a:r>
            <a:r>
              <a:rPr lang="en-GB" sz="5400" dirty="0">
                <a:solidFill>
                  <a:schemeClr val="tx1">
                    <a:lumMod val="85000"/>
                    <a:lumOff val="15000"/>
                  </a:schemeClr>
                </a:solidFill>
              </a:rPr>
              <a:t>? </a:t>
            </a:r>
            <a:br>
              <a:rPr lang="en-GB" sz="5400" dirty="0">
                <a:solidFill>
                  <a:schemeClr val="tx1">
                    <a:lumMod val="85000"/>
                    <a:lumOff val="15000"/>
                  </a:schemeClr>
                </a:solidFill>
              </a:rPr>
            </a:br>
            <a:r>
              <a:rPr lang="en-GB" sz="5400" dirty="0">
                <a:solidFill>
                  <a:schemeClr val="tx1">
                    <a:lumMod val="85000"/>
                    <a:lumOff val="15000"/>
                  </a:schemeClr>
                </a:solidFill>
              </a:rPr>
              <a:t> </a:t>
            </a:r>
          </a:p>
        </p:txBody>
      </p:sp>
      <p:sp>
        <p:nvSpPr>
          <p:cNvPr id="5" name="Subtitle 4">
            <a:extLst>
              <a:ext uri="{FF2B5EF4-FFF2-40B4-BE49-F238E27FC236}">
                <a16:creationId xmlns:a16="http://schemas.microsoft.com/office/drawing/2014/main" id="{023C25E3-2876-4B4B-9D67-5AA955F2958B}"/>
              </a:ext>
            </a:extLst>
          </p:cNvPr>
          <p:cNvSpPr>
            <a:spLocks noGrp="1"/>
          </p:cNvSpPr>
          <p:nvPr>
            <p:ph type="subTitle" idx="1"/>
          </p:nvPr>
        </p:nvSpPr>
        <p:spPr>
          <a:xfrm>
            <a:off x="1158239" y="4700588"/>
            <a:ext cx="6137505" cy="1655762"/>
          </a:xfrm>
        </p:spPr>
        <p:txBody>
          <a:bodyPr>
            <a:noAutofit/>
          </a:bodyPr>
          <a:lstStyle/>
          <a:p>
            <a:pPr algn="l"/>
            <a:r>
              <a:rPr lang="en-GB" sz="3200" dirty="0">
                <a:solidFill>
                  <a:schemeClr val="tx1">
                    <a:lumMod val="85000"/>
                    <a:lumOff val="15000"/>
                  </a:schemeClr>
                </a:solidFill>
              </a:rPr>
              <a:t>University of Manchester has looked at how </a:t>
            </a:r>
            <a:r>
              <a:rPr lang="en-GB" sz="3200" dirty="0" err="1">
                <a:solidFill>
                  <a:schemeClr val="tx1">
                    <a:lumMod val="85000"/>
                    <a:lumOff val="15000"/>
                  </a:schemeClr>
                </a:solidFill>
              </a:rPr>
              <a:t>Morriston</a:t>
            </a:r>
            <a:r>
              <a:rPr lang="en-GB" sz="3200" dirty="0">
                <a:solidFill>
                  <a:schemeClr val="tx1">
                    <a:lumMod val="85000"/>
                    <a:lumOff val="15000"/>
                  </a:schemeClr>
                </a:solidFill>
              </a:rPr>
              <a:t> is doing </a:t>
            </a:r>
          </a:p>
        </p:txBody>
      </p:sp>
      <p:cxnSp>
        <p:nvCxnSpPr>
          <p:cNvPr id="14" name="Straight Connector 13">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25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CEBE4-CA25-42A7-BE36-8534FFE40368}"/>
              </a:ext>
            </a:extLst>
          </p:cNvPr>
          <p:cNvSpPr>
            <a:spLocks noGrp="1"/>
          </p:cNvSpPr>
          <p:nvPr>
            <p:ph type="title"/>
          </p:nvPr>
        </p:nvSpPr>
        <p:spPr>
          <a:xfrm>
            <a:off x="328246" y="963877"/>
            <a:ext cx="4004316" cy="4930246"/>
          </a:xfrm>
        </p:spPr>
        <p:txBody>
          <a:bodyPr>
            <a:normAutofit fontScale="90000"/>
          </a:bodyPr>
          <a:lstStyle/>
          <a:p>
            <a:pPr algn="r"/>
            <a:r>
              <a:rPr lang="en-GB" dirty="0">
                <a:solidFill>
                  <a:schemeClr val="accent1"/>
                </a:solidFill>
              </a:rPr>
              <a:t>Standard problem definition:</a:t>
            </a:r>
            <a:br>
              <a:rPr lang="en-GB" dirty="0">
                <a:solidFill>
                  <a:schemeClr val="accent1"/>
                </a:solidFill>
              </a:rPr>
            </a:br>
            <a:r>
              <a:rPr lang="en-GB" dirty="0">
                <a:solidFill>
                  <a:srgbClr val="FF0000"/>
                </a:solidFill>
              </a:rPr>
              <a:t>“</a:t>
            </a:r>
            <a:r>
              <a:rPr lang="en-GB" b="1" dirty="0">
                <a:solidFill>
                  <a:srgbClr val="FF0000"/>
                </a:solidFill>
              </a:rPr>
              <a:t>left behind”</a:t>
            </a:r>
            <a:r>
              <a:rPr lang="en-GB" dirty="0">
                <a:solidFill>
                  <a:schemeClr val="accent1"/>
                </a:solidFill>
              </a:rPr>
              <a:t> </a:t>
            </a:r>
            <a:r>
              <a:rPr lang="en-GB" b="1" dirty="0">
                <a:solidFill>
                  <a:srgbClr val="FF0000"/>
                </a:solidFill>
              </a:rPr>
              <a:t> </a:t>
            </a:r>
            <a:r>
              <a:rPr lang="en-GB" b="1" dirty="0" err="1">
                <a:solidFill>
                  <a:srgbClr val="FF0000"/>
                </a:solidFill>
              </a:rPr>
              <a:t>Morriston</a:t>
            </a:r>
            <a:r>
              <a:rPr lang="en-GB" dirty="0">
                <a:solidFill>
                  <a:schemeClr val="accent1"/>
                </a:solidFill>
              </a:rPr>
              <a:t> </a:t>
            </a:r>
            <a:br>
              <a:rPr lang="en-GB" dirty="0">
                <a:solidFill>
                  <a:schemeClr val="accent1"/>
                </a:solidFill>
              </a:rPr>
            </a:br>
            <a:r>
              <a:rPr lang="en-GB" i="1" dirty="0">
                <a:solidFill>
                  <a:schemeClr val="accent1"/>
                </a:solidFill>
              </a:rPr>
              <a:t>low GVA +  not responding to standard policies</a:t>
            </a:r>
          </a:p>
        </p:txBody>
      </p:sp>
      <p:sp>
        <p:nvSpPr>
          <p:cNvPr id="3" name="Content Placeholder 2">
            <a:extLst>
              <a:ext uri="{FF2B5EF4-FFF2-40B4-BE49-F238E27FC236}">
                <a16:creationId xmlns:a16="http://schemas.microsoft.com/office/drawing/2014/main" id="{8D44EFFC-6972-4211-B569-B7662F5E8FA6}"/>
              </a:ext>
            </a:extLst>
          </p:cNvPr>
          <p:cNvSpPr>
            <a:spLocks noGrp="1"/>
          </p:cNvSpPr>
          <p:nvPr>
            <p:ph idx="1"/>
          </p:nvPr>
        </p:nvSpPr>
        <p:spPr>
          <a:xfrm>
            <a:off x="4976031" y="963877"/>
            <a:ext cx="6377769" cy="4930246"/>
          </a:xfrm>
        </p:spPr>
        <p:txBody>
          <a:bodyPr anchor="ctr">
            <a:normAutofit fontScale="92500"/>
          </a:bodyPr>
          <a:lstStyle/>
          <a:p>
            <a:r>
              <a:rPr lang="en-GB" sz="2400" dirty="0"/>
              <a:t>On the standard measures, looking at 2018 and back over the past decade or more: </a:t>
            </a:r>
          </a:p>
          <a:p>
            <a:r>
              <a:rPr lang="en-GB" sz="2400" i="1" dirty="0"/>
              <a:t>GVA per capita in </a:t>
            </a:r>
            <a:r>
              <a:rPr lang="en-GB" sz="2400" i="1" dirty="0" err="1"/>
              <a:t>Morriston</a:t>
            </a:r>
            <a:r>
              <a:rPr lang="en-GB" sz="2400" i="1" dirty="0"/>
              <a:t> is in line with Swansea but well behind “ successful” high income districts of UK s</a:t>
            </a:r>
          </a:p>
          <a:p>
            <a:r>
              <a:rPr lang="en-GB" sz="2400" i="1" dirty="0"/>
              <a:t>Pockets of extreme deprivation  3 of 11 LSOAs in bottom 10% on Welsh multiple deprivation index</a:t>
            </a:r>
          </a:p>
          <a:p>
            <a:r>
              <a:rPr lang="en-GB" sz="2400" dirty="0" err="1"/>
              <a:t>Morriston</a:t>
            </a:r>
            <a:r>
              <a:rPr lang="en-GB" sz="2400" dirty="0"/>
              <a:t> like rest of Wales is not responding to </a:t>
            </a:r>
            <a:r>
              <a:rPr lang="en-GB" sz="2400" dirty="0" err="1"/>
              <a:t>gov</a:t>
            </a:r>
            <a:r>
              <a:rPr lang="en-GB" sz="2400" dirty="0"/>
              <a:t> policy + improving relatively/ closing the GVA gap; policy is complicated by </a:t>
            </a:r>
            <a:r>
              <a:rPr lang="en-GB" sz="2400" dirty="0" err="1"/>
              <a:t>residualisation</a:t>
            </a:r>
            <a:r>
              <a:rPr lang="en-GB" sz="2400" dirty="0"/>
              <a:t> of deprivation </a:t>
            </a:r>
            <a:r>
              <a:rPr lang="en-GB" sz="2400" dirty="0" err="1"/>
              <a:t>eg</a:t>
            </a:r>
            <a:r>
              <a:rPr lang="en-GB" sz="2400" dirty="0"/>
              <a:t> car adaptation so nearly half never use the bus</a:t>
            </a:r>
          </a:p>
          <a:p>
            <a:r>
              <a:rPr lang="en-GB" sz="2400" dirty="0">
                <a:solidFill>
                  <a:srgbClr val="FF0000"/>
                </a:solidFill>
              </a:rPr>
              <a:t>If you carry on with standard policies, don’t expect  much standard success at </a:t>
            </a:r>
            <a:r>
              <a:rPr lang="en-GB" sz="2400" dirty="0" err="1">
                <a:solidFill>
                  <a:srgbClr val="FF0000"/>
                </a:solidFill>
              </a:rPr>
              <a:t>Morriston</a:t>
            </a:r>
            <a:endParaRPr lang="en-GB" sz="2400" dirty="0"/>
          </a:p>
        </p:txBody>
      </p:sp>
    </p:spTree>
    <p:extLst>
      <p:ext uri="{BB962C8B-B14F-4D97-AF65-F5344CB8AC3E}">
        <p14:creationId xmlns:p14="http://schemas.microsoft.com/office/powerpoint/2010/main" val="561556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07F8-8276-4DFD-B6F2-834C24ACE9AF}"/>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Worse:   </a:t>
            </a:r>
            <a:r>
              <a:rPr lang="en-GB" b="1" dirty="0">
                <a:solidFill>
                  <a:srgbClr val="FF0000"/>
                </a:solidFill>
              </a:rPr>
              <a:t>upcoming challenges </a:t>
            </a:r>
            <a:br>
              <a:rPr lang="en-GB" b="1" dirty="0">
                <a:solidFill>
                  <a:srgbClr val="FF0000"/>
                </a:solidFill>
              </a:rPr>
            </a:br>
            <a:r>
              <a:rPr lang="en-GB" b="1" dirty="0">
                <a:solidFill>
                  <a:srgbClr val="FF0000"/>
                </a:solidFill>
              </a:rPr>
              <a:t>in </a:t>
            </a:r>
            <a:r>
              <a:rPr lang="en-GB" b="1">
                <a:solidFill>
                  <a:srgbClr val="FF0000"/>
                </a:solidFill>
              </a:rPr>
              <a:t>Morriston</a:t>
            </a:r>
            <a:br>
              <a:rPr lang="en-GB" dirty="0">
                <a:solidFill>
                  <a:srgbClr val="FF0000"/>
                </a:solidFill>
              </a:rPr>
            </a:br>
            <a:r>
              <a:rPr lang="en-GB" dirty="0">
                <a:solidFill>
                  <a:schemeClr val="accent1"/>
                </a:solidFill>
              </a:rPr>
              <a:t>needs new econ. base  </a:t>
            </a:r>
          </a:p>
        </p:txBody>
      </p:sp>
      <p:sp>
        <p:nvSpPr>
          <p:cNvPr id="3" name="Content Placeholder 2">
            <a:extLst>
              <a:ext uri="{FF2B5EF4-FFF2-40B4-BE49-F238E27FC236}">
                <a16:creationId xmlns:a16="http://schemas.microsoft.com/office/drawing/2014/main" id="{02D1646E-FF19-4192-AEB5-B85054E96FB5}"/>
              </a:ext>
            </a:extLst>
          </p:cNvPr>
          <p:cNvSpPr>
            <a:spLocks noGrp="1"/>
          </p:cNvSpPr>
          <p:nvPr>
            <p:ph idx="1"/>
          </p:nvPr>
        </p:nvSpPr>
        <p:spPr>
          <a:xfrm>
            <a:off x="4976031" y="963877"/>
            <a:ext cx="6377769" cy="4930246"/>
          </a:xfrm>
        </p:spPr>
        <p:txBody>
          <a:bodyPr anchor="ctr">
            <a:normAutofit fontScale="92500" lnSpcReduction="10000"/>
          </a:bodyPr>
          <a:lstStyle/>
          <a:p>
            <a:r>
              <a:rPr lang="en-GB" sz="2400" dirty="0"/>
              <a:t>Without buying into GVA problem, </a:t>
            </a:r>
            <a:r>
              <a:rPr lang="en-GB" sz="2400" dirty="0" err="1"/>
              <a:t>Morriston</a:t>
            </a:r>
            <a:r>
              <a:rPr lang="en-GB" sz="2400" dirty="0"/>
              <a:t>  faces challenges over the next 15 years:  </a:t>
            </a:r>
          </a:p>
          <a:p>
            <a:r>
              <a:rPr lang="en-GB" sz="2400" dirty="0"/>
              <a:t>Collapse of local demand: deindustrialisation was buffered because the factories closed but left behind their DB pensioners: 18 % of </a:t>
            </a:r>
            <a:r>
              <a:rPr lang="en-GB" sz="2400" dirty="0" err="1"/>
              <a:t>Morriston</a:t>
            </a:r>
            <a:r>
              <a:rPr lang="en-GB" sz="2400" dirty="0"/>
              <a:t> residents are over 65 + probably account for 25% plus of local spend</a:t>
            </a:r>
          </a:p>
          <a:p>
            <a:r>
              <a:rPr lang="en-GB" sz="2400" dirty="0"/>
              <a:t>Disorderly retreat on the supply side: shopping will migrate on line stripping out retail . Swansea has 10% of workforce in retail  and </a:t>
            </a:r>
            <a:r>
              <a:rPr lang="en-GB" sz="2400" dirty="0" err="1"/>
              <a:t>Morriston</a:t>
            </a:r>
            <a:r>
              <a:rPr lang="en-GB" sz="2400" dirty="0"/>
              <a:t> is doubly vulnerable with small traders on Woodfield St and big box in </a:t>
            </a:r>
            <a:r>
              <a:rPr lang="en-GB" sz="2400" dirty="0" err="1"/>
              <a:t>Llandsamlet</a:t>
            </a:r>
            <a:endParaRPr lang="en-GB" sz="2400" dirty="0"/>
          </a:p>
          <a:p>
            <a:r>
              <a:rPr lang="en-GB" sz="2400" dirty="0" err="1">
                <a:solidFill>
                  <a:srgbClr val="FF0000"/>
                </a:solidFill>
              </a:rPr>
              <a:t>Morriston</a:t>
            </a:r>
            <a:r>
              <a:rPr lang="en-GB" sz="2400" dirty="0">
                <a:solidFill>
                  <a:srgbClr val="FF0000"/>
                </a:solidFill>
              </a:rPr>
              <a:t> needs preventive policies to construct a different business and activity base; Woodfield St needs regen like Swansea High St  </a:t>
            </a:r>
          </a:p>
        </p:txBody>
      </p:sp>
    </p:spTree>
    <p:extLst>
      <p:ext uri="{BB962C8B-B14F-4D97-AF65-F5344CB8AC3E}">
        <p14:creationId xmlns:p14="http://schemas.microsoft.com/office/powerpoint/2010/main" val="3603736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07F8-8276-4DFD-B6F2-834C24ACE9AF}"/>
              </a:ext>
            </a:extLst>
          </p:cNvPr>
          <p:cNvSpPr>
            <a:spLocks noGrp="1"/>
          </p:cNvSpPr>
          <p:nvPr>
            <p:ph type="title"/>
          </p:nvPr>
        </p:nvSpPr>
        <p:spPr>
          <a:xfrm>
            <a:off x="398585" y="963877"/>
            <a:ext cx="3933977" cy="4930246"/>
          </a:xfrm>
        </p:spPr>
        <p:txBody>
          <a:bodyPr>
            <a:normAutofit/>
          </a:bodyPr>
          <a:lstStyle/>
          <a:p>
            <a:pPr algn="r"/>
            <a:r>
              <a:rPr lang="en-GB" dirty="0">
                <a:solidFill>
                  <a:schemeClr val="accent1"/>
                </a:solidFill>
              </a:rPr>
              <a:t>Better:</a:t>
            </a:r>
            <a:br>
              <a:rPr lang="en-GB" dirty="0">
                <a:solidFill>
                  <a:schemeClr val="accent1"/>
                </a:solidFill>
              </a:rPr>
            </a:br>
            <a:r>
              <a:rPr lang="en-GB" b="1" dirty="0">
                <a:solidFill>
                  <a:srgbClr val="FF0000"/>
                </a:solidFill>
              </a:rPr>
              <a:t>“most</a:t>
            </a:r>
            <a:r>
              <a:rPr lang="en-GB" b="1" dirty="0">
                <a:solidFill>
                  <a:schemeClr val="accent1"/>
                </a:solidFill>
              </a:rPr>
              <a:t> </a:t>
            </a:r>
            <a:r>
              <a:rPr lang="en-GB" b="1" dirty="0">
                <a:solidFill>
                  <a:srgbClr val="FF0000"/>
                </a:solidFill>
              </a:rPr>
              <a:t>attractive place to live and work</a:t>
            </a:r>
            <a:br>
              <a:rPr lang="en-GB" b="1" dirty="0">
                <a:solidFill>
                  <a:srgbClr val="FF0000"/>
                </a:solidFill>
              </a:rPr>
            </a:br>
            <a:r>
              <a:rPr lang="en-GB" b="1" dirty="0">
                <a:solidFill>
                  <a:srgbClr val="FF0000"/>
                </a:solidFill>
              </a:rPr>
              <a:t>in Wales”</a:t>
            </a:r>
            <a:r>
              <a:rPr lang="en-GB" b="1" dirty="0">
                <a:solidFill>
                  <a:schemeClr val="accent1"/>
                </a:solidFill>
              </a:rPr>
              <a:t>   </a:t>
            </a:r>
            <a:r>
              <a:rPr lang="en-GB" dirty="0">
                <a:solidFill>
                  <a:schemeClr val="accent1"/>
                </a:solidFill>
              </a:rPr>
              <a:t>needs social infrastructure  </a:t>
            </a:r>
          </a:p>
        </p:txBody>
      </p:sp>
      <p:sp>
        <p:nvSpPr>
          <p:cNvPr id="3" name="Content Placeholder 2">
            <a:extLst>
              <a:ext uri="{FF2B5EF4-FFF2-40B4-BE49-F238E27FC236}">
                <a16:creationId xmlns:a16="http://schemas.microsoft.com/office/drawing/2014/main" id="{02D1646E-FF19-4192-AEB5-B85054E96FB5}"/>
              </a:ext>
            </a:extLst>
          </p:cNvPr>
          <p:cNvSpPr>
            <a:spLocks noGrp="1"/>
          </p:cNvSpPr>
          <p:nvPr>
            <p:ph idx="1"/>
          </p:nvPr>
        </p:nvSpPr>
        <p:spPr>
          <a:xfrm>
            <a:off x="4976031" y="963877"/>
            <a:ext cx="6377769" cy="4930246"/>
          </a:xfrm>
        </p:spPr>
        <p:txBody>
          <a:bodyPr anchor="ctr">
            <a:normAutofit fontScale="85000" lnSpcReduction="20000"/>
          </a:bodyPr>
          <a:lstStyle/>
          <a:p>
            <a:r>
              <a:rPr lang="en-GB" sz="2400" dirty="0"/>
              <a:t>But, other ways to look at a place</a:t>
            </a:r>
          </a:p>
          <a:p>
            <a:r>
              <a:rPr lang="en-GB" sz="2400" dirty="0"/>
              <a:t>CEBR consultants in 2015 found </a:t>
            </a:r>
            <a:r>
              <a:rPr lang="en-GB" sz="2400" dirty="0" err="1"/>
              <a:t>Morriston</a:t>
            </a:r>
            <a:r>
              <a:rPr lang="en-GB" sz="2400" dirty="0"/>
              <a:t> was “the most attractive place to live and work In Wales” ahead of Penarth; ex high employment, short travel to work + affordable housing (average income related to house price)</a:t>
            </a:r>
          </a:p>
          <a:p>
            <a:r>
              <a:rPr lang="en-GB" sz="2400" dirty="0"/>
              <a:t>Most are comfortable (</a:t>
            </a:r>
            <a:r>
              <a:rPr lang="en-GB" sz="2400" dirty="0" err="1"/>
              <a:t>eg</a:t>
            </a:r>
            <a:r>
              <a:rPr lang="en-GB" sz="2400" dirty="0"/>
              <a:t> U of M </a:t>
            </a:r>
            <a:r>
              <a:rPr lang="en-GB" sz="2400" dirty="0" err="1"/>
              <a:t>quaire</a:t>
            </a:r>
            <a:r>
              <a:rPr lang="en-GB" sz="2400" dirty="0"/>
              <a:t> on home heating or buying food) but asking for social infrastructure </a:t>
            </a:r>
            <a:r>
              <a:rPr lang="en-GB" sz="2400" dirty="0" err="1"/>
              <a:t>ie</a:t>
            </a:r>
            <a:r>
              <a:rPr lang="en-GB" sz="2400" dirty="0"/>
              <a:t> free or low cost activities that enrich social lives</a:t>
            </a:r>
          </a:p>
          <a:p>
            <a:pPr algn="just"/>
            <a:r>
              <a:rPr lang="en-GB" sz="2400" dirty="0">
                <a:solidFill>
                  <a:srgbClr val="3366FF"/>
                </a:solidFill>
              </a:rPr>
              <a:t>As one respondent pointed out, ‘Things can’t improve if people/the council won’t invest in the area and make it an attractive place to visit.’</a:t>
            </a:r>
          </a:p>
          <a:p>
            <a:pPr algn="just"/>
            <a:r>
              <a:rPr lang="en-GB" sz="2400" dirty="0">
                <a:solidFill>
                  <a:srgbClr val="3366FF"/>
                </a:solidFill>
              </a:rPr>
              <a:t>Another resident made some suggestions, (We need) something for older kids to do e.g. basketball courts, more parks for young kids and more community centres for mums and tots and for people to make friends…’</a:t>
            </a:r>
            <a:endParaRPr lang="en-GB" sz="2400" dirty="0"/>
          </a:p>
          <a:p>
            <a:r>
              <a:rPr lang="en-GB" sz="2400" i="1" dirty="0" err="1"/>
              <a:t>J</a:t>
            </a:r>
            <a:r>
              <a:rPr lang="en-GB" sz="2400" dirty="0" err="1">
                <a:solidFill>
                  <a:srgbClr val="FF0000"/>
                </a:solidFill>
              </a:rPr>
              <a:t>Morriston</a:t>
            </a:r>
            <a:r>
              <a:rPr lang="en-GB" sz="2400" dirty="0">
                <a:solidFill>
                  <a:srgbClr val="FF0000"/>
                </a:solidFill>
              </a:rPr>
              <a:t> needs new policies for social infrastructure (standard policy has been preoccupied with econ infrastructure)  </a:t>
            </a:r>
          </a:p>
        </p:txBody>
      </p:sp>
    </p:spTree>
    <p:extLst>
      <p:ext uri="{BB962C8B-B14F-4D97-AF65-F5344CB8AC3E}">
        <p14:creationId xmlns:p14="http://schemas.microsoft.com/office/powerpoint/2010/main" val="1326586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07F8-8276-4DFD-B6F2-834C24ACE9AF}"/>
              </a:ext>
            </a:extLst>
          </p:cNvPr>
          <p:cNvSpPr>
            <a:spLocks noGrp="1"/>
          </p:cNvSpPr>
          <p:nvPr>
            <p:ph type="title"/>
          </p:nvPr>
        </p:nvSpPr>
        <p:spPr>
          <a:xfrm>
            <a:off x="879231" y="963877"/>
            <a:ext cx="3676070" cy="4930246"/>
          </a:xfrm>
        </p:spPr>
        <p:txBody>
          <a:bodyPr>
            <a:normAutofit/>
          </a:bodyPr>
          <a:lstStyle/>
          <a:p>
            <a:pPr algn="r"/>
            <a:r>
              <a:rPr lang="en-GB" dirty="0">
                <a:solidFill>
                  <a:schemeClr val="accent1"/>
                </a:solidFill>
              </a:rPr>
              <a:t>Pulling it all together: </a:t>
            </a:r>
            <a:br>
              <a:rPr lang="en-GB" dirty="0">
                <a:solidFill>
                  <a:schemeClr val="accent1"/>
                </a:solidFill>
              </a:rPr>
            </a:br>
            <a:r>
              <a:rPr lang="en-GB" dirty="0">
                <a:solidFill>
                  <a:srgbClr val="FF0000"/>
                </a:solidFill>
              </a:rPr>
              <a:t> </a:t>
            </a:r>
            <a:r>
              <a:rPr lang="en-GB" b="1" dirty="0">
                <a:solidFill>
                  <a:srgbClr val="FF0000"/>
                </a:solidFill>
              </a:rPr>
              <a:t>new </a:t>
            </a:r>
            <a:br>
              <a:rPr lang="en-GB" b="1" dirty="0">
                <a:solidFill>
                  <a:srgbClr val="FF0000"/>
                </a:solidFill>
              </a:rPr>
            </a:br>
            <a:r>
              <a:rPr lang="en-GB" b="1" dirty="0">
                <a:solidFill>
                  <a:srgbClr val="FF0000"/>
                </a:solidFill>
              </a:rPr>
              <a:t>place based </a:t>
            </a:r>
            <a:br>
              <a:rPr lang="en-GB" b="1" dirty="0">
                <a:solidFill>
                  <a:srgbClr val="FF0000"/>
                </a:solidFill>
              </a:rPr>
            </a:br>
            <a:r>
              <a:rPr lang="en-GB" b="1" dirty="0">
                <a:solidFill>
                  <a:srgbClr val="FF0000"/>
                </a:solidFill>
              </a:rPr>
              <a:t>policies for </a:t>
            </a:r>
            <a:r>
              <a:rPr lang="en-GB" b="1" dirty="0" err="1">
                <a:solidFill>
                  <a:srgbClr val="FF0000"/>
                </a:solidFill>
              </a:rPr>
              <a:t>Morriston</a:t>
            </a:r>
            <a:r>
              <a:rPr lang="en-GB" b="1" dirty="0">
                <a:solidFill>
                  <a:srgbClr val="FF0000"/>
                </a:solidFill>
              </a:rPr>
              <a:t> </a:t>
            </a:r>
            <a:r>
              <a:rPr lang="en-GB" b="1" dirty="0">
                <a:solidFill>
                  <a:schemeClr val="accent1"/>
                </a:solidFill>
              </a:rPr>
              <a:t>   </a:t>
            </a:r>
          </a:p>
        </p:txBody>
      </p:sp>
      <p:sp>
        <p:nvSpPr>
          <p:cNvPr id="3" name="Content Placeholder 2">
            <a:extLst>
              <a:ext uri="{FF2B5EF4-FFF2-40B4-BE49-F238E27FC236}">
                <a16:creationId xmlns:a16="http://schemas.microsoft.com/office/drawing/2014/main" id="{02D1646E-FF19-4192-AEB5-B85054E96FB5}"/>
              </a:ext>
            </a:extLst>
          </p:cNvPr>
          <p:cNvSpPr>
            <a:spLocks noGrp="1"/>
          </p:cNvSpPr>
          <p:nvPr>
            <p:ph idx="1"/>
          </p:nvPr>
        </p:nvSpPr>
        <p:spPr>
          <a:xfrm>
            <a:off x="4976031" y="963877"/>
            <a:ext cx="6377769" cy="4930246"/>
          </a:xfrm>
        </p:spPr>
        <p:txBody>
          <a:bodyPr anchor="ctr">
            <a:normAutofit fontScale="92500" lnSpcReduction="20000"/>
          </a:bodyPr>
          <a:lstStyle/>
          <a:p>
            <a:r>
              <a:rPr lang="en-GB" sz="2400" dirty="0"/>
              <a:t>If existing WG and LA policies will not deliver very much by their own criteria, </a:t>
            </a:r>
            <a:r>
              <a:rPr lang="en-GB" sz="2400" dirty="0" err="1"/>
              <a:t>Morriston</a:t>
            </a:r>
            <a:r>
              <a:rPr lang="en-GB" sz="2400" dirty="0"/>
              <a:t> needs </a:t>
            </a:r>
          </a:p>
          <a:p>
            <a:r>
              <a:rPr lang="en-GB" sz="2400" dirty="0">
                <a:solidFill>
                  <a:schemeClr val="accent1"/>
                </a:solidFill>
              </a:rPr>
              <a:t>new preventive policies to rebuild the business and activity base</a:t>
            </a:r>
            <a:r>
              <a:rPr lang="en-GB" sz="2400" dirty="0"/>
              <a:t>; if not,  retail collapse in 2020s will be as damaging as factory closures from 1980s; property based regen and look towards the Hospital and DVLA in but not of </a:t>
            </a:r>
            <a:r>
              <a:rPr lang="en-GB" sz="2400" dirty="0" err="1"/>
              <a:t>Morriston</a:t>
            </a:r>
            <a:endParaRPr lang="en-GB" sz="2400" dirty="0"/>
          </a:p>
          <a:p>
            <a:r>
              <a:rPr lang="en-GB" sz="2400" dirty="0">
                <a:solidFill>
                  <a:schemeClr val="accent1"/>
                </a:solidFill>
              </a:rPr>
              <a:t>less top down policy in foundational sectors where users are a minority</a:t>
            </a:r>
            <a:r>
              <a:rPr lang="en-GB" sz="2400" dirty="0"/>
              <a:t>; </a:t>
            </a:r>
            <a:r>
              <a:rPr lang="en-GB" sz="2400" dirty="0" err="1"/>
              <a:t>eg</a:t>
            </a:r>
            <a:r>
              <a:rPr lang="en-GB" sz="2400" dirty="0"/>
              <a:t> local public transport when nearly half do not use the bus; relevant policy has to be negotiated with users and legitimated by community </a:t>
            </a:r>
          </a:p>
          <a:p>
            <a:r>
              <a:rPr lang="en-GB" sz="2400" dirty="0">
                <a:solidFill>
                  <a:schemeClr val="accent1"/>
                </a:solidFill>
              </a:rPr>
              <a:t>new policies to build social infrastructure and civic life; </a:t>
            </a:r>
            <a:r>
              <a:rPr lang="en-GB" sz="2400" dirty="0"/>
              <a:t>library is already a major reason for visiting Woodfield St; making “the economy” work is both more difficult and less  important than making society work </a:t>
            </a:r>
          </a:p>
          <a:p>
            <a:r>
              <a:rPr lang="en-GB" sz="2400" dirty="0"/>
              <a:t>The common thread is community involvement</a:t>
            </a:r>
          </a:p>
        </p:txBody>
      </p:sp>
    </p:spTree>
    <p:extLst>
      <p:ext uri="{BB962C8B-B14F-4D97-AF65-F5344CB8AC3E}">
        <p14:creationId xmlns:p14="http://schemas.microsoft.com/office/powerpoint/2010/main" val="3735895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0A6906E-AEB5-43A9-AE58-718BC750695C}"/>
              </a:ext>
            </a:extLst>
          </p:cNvPr>
          <p:cNvSpPr>
            <a:spLocks noGrp="1"/>
          </p:cNvSpPr>
          <p:nvPr>
            <p:ph type="ctrTitle"/>
          </p:nvPr>
        </p:nvSpPr>
        <p:spPr>
          <a:xfrm>
            <a:off x="1158240" y="1122363"/>
            <a:ext cx="6339840" cy="2387600"/>
          </a:xfrm>
        </p:spPr>
        <p:txBody>
          <a:bodyPr>
            <a:normAutofit/>
          </a:bodyPr>
          <a:lstStyle/>
          <a:p>
            <a:pPr algn="l"/>
            <a:r>
              <a:rPr lang="en-GB" sz="5400" dirty="0">
                <a:solidFill>
                  <a:schemeClr val="tx1">
                    <a:lumMod val="85000"/>
                    <a:lumOff val="15000"/>
                  </a:schemeClr>
                </a:solidFill>
              </a:rPr>
              <a:t>What Coastal can </a:t>
            </a:r>
            <a:br>
              <a:rPr lang="en-GB" sz="5400" dirty="0">
                <a:solidFill>
                  <a:schemeClr val="tx1">
                    <a:lumMod val="85000"/>
                    <a:lumOff val="15000"/>
                  </a:schemeClr>
                </a:solidFill>
              </a:rPr>
            </a:br>
            <a:r>
              <a:rPr lang="en-GB" sz="5400" dirty="0">
                <a:solidFill>
                  <a:schemeClr val="tx1">
                    <a:lumMod val="85000"/>
                    <a:lumOff val="15000"/>
                  </a:schemeClr>
                </a:solidFill>
              </a:rPr>
              <a:t>co–produce in  </a:t>
            </a:r>
            <a:r>
              <a:rPr lang="en-GB" sz="5400" dirty="0" err="1">
                <a:solidFill>
                  <a:schemeClr val="tx1">
                    <a:lumMod val="85000"/>
                    <a:lumOff val="15000"/>
                  </a:schemeClr>
                </a:solidFill>
              </a:rPr>
              <a:t>Morriston</a:t>
            </a:r>
            <a:r>
              <a:rPr lang="en-GB" sz="5400" dirty="0">
                <a:solidFill>
                  <a:schemeClr val="tx1">
                    <a:lumMod val="85000"/>
                    <a:lumOff val="15000"/>
                  </a:schemeClr>
                </a:solidFill>
              </a:rPr>
              <a:t> </a:t>
            </a:r>
          </a:p>
        </p:txBody>
      </p:sp>
      <p:sp>
        <p:nvSpPr>
          <p:cNvPr id="5" name="Subtitle 4">
            <a:extLst>
              <a:ext uri="{FF2B5EF4-FFF2-40B4-BE49-F238E27FC236}">
                <a16:creationId xmlns:a16="http://schemas.microsoft.com/office/drawing/2014/main" id="{023C25E3-2876-4B4B-9D67-5AA955F2958B}"/>
              </a:ext>
            </a:extLst>
          </p:cNvPr>
          <p:cNvSpPr>
            <a:spLocks noGrp="1"/>
          </p:cNvSpPr>
          <p:nvPr>
            <p:ph type="subTitle" idx="1"/>
          </p:nvPr>
        </p:nvSpPr>
        <p:spPr>
          <a:xfrm>
            <a:off x="1158239" y="4700588"/>
            <a:ext cx="6137505" cy="1655762"/>
          </a:xfrm>
        </p:spPr>
        <p:txBody>
          <a:bodyPr>
            <a:noAutofit/>
          </a:bodyPr>
          <a:lstStyle/>
          <a:p>
            <a:pPr algn="l"/>
            <a:r>
              <a:rPr lang="en-GB" sz="3200" dirty="0">
                <a:solidFill>
                  <a:schemeClr val="tx1">
                    <a:lumMod val="85000"/>
                    <a:lumOff val="15000"/>
                  </a:schemeClr>
                </a:solidFill>
              </a:rPr>
              <a:t>Coastal Housing is broadening its expertise with ABCD</a:t>
            </a:r>
          </a:p>
        </p:txBody>
      </p:sp>
      <p:cxnSp>
        <p:nvCxnSpPr>
          <p:cNvPr id="14" name="Straight Connector 13">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58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1E8F1-B879-44B3-9AEC-E047A6502F64}"/>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Asset Based Community Development (ABCD): A new approach for Coastal</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23E24A0-CF4E-4DE5-8940-448ADDBEA0F4}"/>
              </a:ext>
            </a:extLst>
          </p:cNvPr>
          <p:cNvSpPr>
            <a:spLocks noGrp="1"/>
          </p:cNvSpPr>
          <p:nvPr>
            <p:ph idx="1"/>
          </p:nvPr>
        </p:nvSpPr>
        <p:spPr>
          <a:xfrm>
            <a:off x="4976031" y="963877"/>
            <a:ext cx="6377769" cy="4930246"/>
          </a:xfrm>
        </p:spPr>
        <p:txBody>
          <a:bodyPr anchor="ctr">
            <a:normAutofit/>
          </a:bodyPr>
          <a:lstStyle/>
          <a:p>
            <a:r>
              <a:rPr lang="en-GB" sz="2400" dirty="0"/>
              <a:t>An approach which ‘allows communities to drive the development process’ </a:t>
            </a:r>
          </a:p>
          <a:p>
            <a:r>
              <a:rPr lang="en-GB" sz="2400" dirty="0"/>
              <a:t>Not for everyone</a:t>
            </a:r>
          </a:p>
          <a:p>
            <a:r>
              <a:rPr lang="en-GB" sz="2400" dirty="0"/>
              <a:t>Has to be supported by other things</a:t>
            </a:r>
          </a:p>
          <a:p>
            <a:r>
              <a:rPr lang="en-GB" sz="2400" dirty="0"/>
              <a:t>Enabling the ‘by’ space</a:t>
            </a:r>
          </a:p>
          <a:p>
            <a:r>
              <a:rPr lang="en-GB" sz="2400" dirty="0"/>
              <a:t>‘Discovery’ before ‘Delivery’</a:t>
            </a:r>
          </a:p>
          <a:p>
            <a:r>
              <a:rPr lang="en-GB" sz="2400" dirty="0"/>
              <a:t>‘Contact’ before ‘Content’</a:t>
            </a:r>
          </a:p>
          <a:p>
            <a:r>
              <a:rPr lang="en-GB" sz="2400" dirty="0"/>
              <a:t>‘Strong’ not ‘Wrong’</a:t>
            </a:r>
          </a:p>
        </p:txBody>
      </p:sp>
    </p:spTree>
    <p:extLst>
      <p:ext uri="{BB962C8B-B14F-4D97-AF65-F5344CB8AC3E}">
        <p14:creationId xmlns:p14="http://schemas.microsoft.com/office/powerpoint/2010/main" val="1703348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729A6-28F6-4BC2-81C1-9B6F1567BEE2}"/>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What Coastal is doing: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1E24D31-72C3-4769-96C9-E2E080411E0E}"/>
              </a:ext>
            </a:extLst>
          </p:cNvPr>
          <p:cNvSpPr>
            <a:spLocks noGrp="1"/>
          </p:cNvSpPr>
          <p:nvPr>
            <p:ph idx="1"/>
          </p:nvPr>
        </p:nvSpPr>
        <p:spPr>
          <a:xfrm>
            <a:off x="4976031" y="963877"/>
            <a:ext cx="6377769" cy="4930246"/>
          </a:xfrm>
        </p:spPr>
        <p:txBody>
          <a:bodyPr anchor="ctr">
            <a:normAutofit/>
          </a:bodyPr>
          <a:lstStyle/>
          <a:p>
            <a:endParaRPr lang="en-GB" sz="2400" dirty="0"/>
          </a:p>
          <a:p>
            <a:endParaRPr lang="en-GB" sz="2400" dirty="0"/>
          </a:p>
          <a:p>
            <a:r>
              <a:rPr lang="en-GB" sz="2400" dirty="0"/>
              <a:t>Co-operative relationship with Vanguard – whole system approach</a:t>
            </a:r>
          </a:p>
          <a:p>
            <a:r>
              <a:rPr lang="en-GB" sz="2400" dirty="0"/>
              <a:t>Learning from work on High St</a:t>
            </a:r>
          </a:p>
          <a:p>
            <a:r>
              <a:rPr lang="en-GB" sz="2400" dirty="0"/>
              <a:t>Using expertise in property based regeneration</a:t>
            </a:r>
          </a:p>
          <a:p>
            <a:r>
              <a:rPr lang="en-GB" sz="2400" dirty="0"/>
              <a:t>Tapping into the ‘Associational Life’</a:t>
            </a:r>
          </a:p>
          <a:p>
            <a:r>
              <a:rPr lang="en-GB" sz="2400" dirty="0"/>
              <a:t>Understanding and mapping what it ‘has’, before we discuss what it ‘needs’ with the community</a:t>
            </a:r>
          </a:p>
        </p:txBody>
      </p:sp>
    </p:spTree>
    <p:extLst>
      <p:ext uri="{BB962C8B-B14F-4D97-AF65-F5344CB8AC3E}">
        <p14:creationId xmlns:p14="http://schemas.microsoft.com/office/powerpoint/2010/main" val="292671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4C0F95-23F8-432F-9770-5B5FD616260C}"/>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What ABCD offers?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A3C0D22-1D26-40E3-8B8F-0AD458C504CA}"/>
              </a:ext>
            </a:extLst>
          </p:cNvPr>
          <p:cNvSpPr>
            <a:spLocks noGrp="1"/>
          </p:cNvSpPr>
          <p:nvPr>
            <p:ph idx="1"/>
          </p:nvPr>
        </p:nvSpPr>
        <p:spPr>
          <a:xfrm>
            <a:off x="4976031" y="963877"/>
            <a:ext cx="6377769" cy="4930246"/>
          </a:xfrm>
        </p:spPr>
        <p:txBody>
          <a:bodyPr anchor="ctr">
            <a:normAutofit/>
          </a:bodyPr>
          <a:lstStyle/>
          <a:p>
            <a:r>
              <a:rPr lang="en-GB" sz="2400" dirty="0"/>
              <a:t>Not new. But arguably bolder.</a:t>
            </a:r>
          </a:p>
          <a:p>
            <a:r>
              <a:rPr lang="en-GB" sz="2400" dirty="0"/>
              <a:t>Learning as we go. Offers a modesty to the community.</a:t>
            </a:r>
          </a:p>
          <a:p>
            <a:r>
              <a:rPr lang="en-GB" sz="2400" dirty="0"/>
              <a:t>Creates a space for ‘active citizenship’. Shift from organisations seeing itself as ‘experts’ and more of an ‘enabler’ or ‘collaborator</a:t>
            </a:r>
          </a:p>
          <a:p>
            <a:r>
              <a:rPr lang="en-GB" sz="2400" dirty="0"/>
              <a:t>A constructive emphasis on ‘assets’ allows for a different conversation</a:t>
            </a:r>
          </a:p>
          <a:p>
            <a:r>
              <a:rPr lang="en-GB" sz="2400" dirty="0"/>
              <a:t>Bottom up, and with community empowered, can see a flexible, adaptable response. </a:t>
            </a:r>
          </a:p>
          <a:p>
            <a:r>
              <a:rPr lang="en-GB" sz="2400" dirty="0"/>
              <a:t>Offers an evidence base to top-down policy</a:t>
            </a:r>
          </a:p>
        </p:txBody>
      </p:sp>
    </p:spTree>
    <p:extLst>
      <p:ext uri="{BB962C8B-B14F-4D97-AF65-F5344CB8AC3E}">
        <p14:creationId xmlns:p14="http://schemas.microsoft.com/office/powerpoint/2010/main" val="52458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FB4612-B2E6-4CF2-9928-2A5C6701C4D1}"/>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Headlines so far:</a:t>
            </a:r>
            <a:br>
              <a:rPr lang="en-GB" dirty="0">
                <a:solidFill>
                  <a:schemeClr val="accent1"/>
                </a:solidFill>
              </a:rPr>
            </a:br>
            <a:r>
              <a:rPr lang="en-GB" dirty="0">
                <a:solidFill>
                  <a:schemeClr val="accent1"/>
                </a:solidFill>
              </a:rPr>
              <a:t>not yet at the end of the beginning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8743690-B990-4379-8748-0614496FB671}"/>
              </a:ext>
            </a:extLst>
          </p:cNvPr>
          <p:cNvSpPr>
            <a:spLocks noGrp="1"/>
          </p:cNvSpPr>
          <p:nvPr>
            <p:ph idx="1"/>
          </p:nvPr>
        </p:nvSpPr>
        <p:spPr>
          <a:xfrm>
            <a:off x="4976031" y="963877"/>
            <a:ext cx="6377769" cy="4930246"/>
          </a:xfrm>
        </p:spPr>
        <p:txBody>
          <a:bodyPr anchor="ctr">
            <a:normAutofit/>
          </a:bodyPr>
          <a:lstStyle/>
          <a:p>
            <a:r>
              <a:rPr lang="en-GB" sz="2400" dirty="0"/>
              <a:t>Early days - ‘Speed of trust’</a:t>
            </a:r>
          </a:p>
          <a:p>
            <a:r>
              <a:rPr lang="en-GB" sz="2400" dirty="0"/>
              <a:t>Understanding ‘What Matters’ to traders and local community</a:t>
            </a:r>
          </a:p>
          <a:p>
            <a:r>
              <a:rPr lang="en-GB" sz="2400" dirty="0"/>
              <a:t>Mobilised a small group of community connectors</a:t>
            </a:r>
          </a:p>
          <a:p>
            <a:r>
              <a:rPr lang="en-GB" sz="2400" dirty="0"/>
              <a:t>Connecting traders with each other and those in other towns to challenge assumptions</a:t>
            </a:r>
          </a:p>
          <a:p>
            <a:r>
              <a:rPr lang="en-GB" sz="2400" dirty="0"/>
              <a:t>Not doing everything; relying on expertise and resources elsewhere (Local Authority, Welsh Government)</a:t>
            </a:r>
          </a:p>
          <a:p>
            <a:r>
              <a:rPr lang="en-GB" sz="2400" dirty="0"/>
              <a:t>Bottom up approach has created a space for engagement</a:t>
            </a:r>
          </a:p>
          <a:p>
            <a:endParaRPr lang="en-GB" sz="2400" dirty="0"/>
          </a:p>
        </p:txBody>
      </p:sp>
    </p:spTree>
    <p:extLst>
      <p:ext uri="{BB962C8B-B14F-4D97-AF65-F5344CB8AC3E}">
        <p14:creationId xmlns:p14="http://schemas.microsoft.com/office/powerpoint/2010/main" val="1934050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1924</TotalTime>
  <Words>989</Words>
  <Application>Microsoft Office PowerPoint</Application>
  <PresentationFormat>Widescreen</PresentationFormat>
  <Paragraphs>71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New place based policies (for Morriston)?</vt:lpstr>
      <vt:lpstr>How place based policy can be more specific and participative  </vt:lpstr>
      <vt:lpstr>PowerPoint Presentation</vt:lpstr>
      <vt:lpstr>Morriston in images  </vt:lpstr>
      <vt:lpstr>   But what’s the story in Morriston?   </vt:lpstr>
      <vt:lpstr>Standard problem definition: “left behind”  Morriston  low GVA +  not responding to standard policies</vt:lpstr>
      <vt:lpstr>Worse:   upcoming challenges  in Morriston needs new econ. base  </vt:lpstr>
      <vt:lpstr>Better: “most attractive place to live and work in Wales”   needs social infrastructure  </vt:lpstr>
      <vt:lpstr>Pulling it all together:   new  place based  policies for Morriston    </vt:lpstr>
      <vt:lpstr>What Coastal can  co–produce in  Morriston </vt:lpstr>
      <vt:lpstr>Asset Based Community Development (ABCD): A new approach for Coastal</vt:lpstr>
      <vt:lpstr>What Coastal is doing: </vt:lpstr>
      <vt:lpstr>What ABCD offers? </vt:lpstr>
      <vt:lpstr>Headlines so far: not yet at the end of the beginning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place based policy (in Morriston)?</dc:title>
  <dc:creator>karel williams</dc:creator>
  <cp:lastModifiedBy>karel williams</cp:lastModifiedBy>
  <cp:revision>37</cp:revision>
  <dcterms:created xsi:type="dcterms:W3CDTF">2018-09-05T21:39:04Z</dcterms:created>
  <dcterms:modified xsi:type="dcterms:W3CDTF">2018-09-30T20:04:31Z</dcterms:modified>
</cp:coreProperties>
</file>