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94" r:id="rId3"/>
    <p:sldId id="287" r:id="rId4"/>
    <p:sldId id="256" r:id="rId5"/>
    <p:sldId id="262" r:id="rId6"/>
    <p:sldId id="307" r:id="rId7"/>
    <p:sldId id="289" r:id="rId8"/>
    <p:sldId id="309" r:id="rId9"/>
    <p:sldId id="310" r:id="rId10"/>
    <p:sldId id="292" r:id="rId11"/>
    <p:sldId id="312" r:id="rId12"/>
    <p:sldId id="314" r:id="rId13"/>
    <p:sldId id="315" r:id="rId14"/>
    <p:sldId id="316" r:id="rId15"/>
    <p:sldId id="318" r:id="rId16"/>
    <p:sldId id="319" r:id="rId17"/>
  </p:sldIdLst>
  <p:sldSz cx="12192000" cy="6858000"/>
  <p:notesSz cx="10002838" cy="68754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in Haslam" initials="CH" lastIdx="3" clrIdx="0">
    <p:extLst>
      <p:ext uri="{19B8F6BF-5375-455C-9EA6-DF929625EA0E}">
        <p15:presenceInfo xmlns:p15="http://schemas.microsoft.com/office/powerpoint/2012/main" userId="Colin Hasl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9" autoAdjust="0"/>
    <p:restoredTop sz="94660"/>
  </p:normalViewPr>
  <p:slideViewPr>
    <p:cSldViewPr snapToGrid="0">
      <p:cViewPr varScale="1">
        <p:scale>
          <a:sx n="73" d="100"/>
          <a:sy n="73" d="100"/>
        </p:scale>
        <p:origin x="4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34457" cy="345219"/>
          </a:xfrm>
          <a:prstGeom prst="rect">
            <a:avLst/>
          </a:prstGeom>
        </p:spPr>
        <p:txBody>
          <a:bodyPr vert="horz" lIns="92272" tIns="46136" rIns="92272" bIns="46136" rtlCol="0"/>
          <a:lstStyle>
            <a:lvl1pPr algn="l">
              <a:defRPr sz="1200"/>
            </a:lvl1pPr>
          </a:lstStyle>
          <a:p>
            <a:endParaRPr lang="en-GB"/>
          </a:p>
        </p:txBody>
      </p:sp>
      <p:sp>
        <p:nvSpPr>
          <p:cNvPr id="3" name="Date Placeholder 2"/>
          <p:cNvSpPr>
            <a:spLocks noGrp="1"/>
          </p:cNvSpPr>
          <p:nvPr>
            <p:ph type="dt" sz="quarter" idx="1"/>
          </p:nvPr>
        </p:nvSpPr>
        <p:spPr>
          <a:xfrm>
            <a:off x="5665183" y="0"/>
            <a:ext cx="4336056" cy="345219"/>
          </a:xfrm>
          <a:prstGeom prst="rect">
            <a:avLst/>
          </a:prstGeom>
        </p:spPr>
        <p:txBody>
          <a:bodyPr vert="horz" lIns="92272" tIns="46136" rIns="92272" bIns="46136" rtlCol="0"/>
          <a:lstStyle>
            <a:lvl1pPr algn="r">
              <a:defRPr sz="1200"/>
            </a:lvl1pPr>
          </a:lstStyle>
          <a:p>
            <a:fld id="{939A5E02-C9E2-44CD-8448-96E922B952F9}" type="datetimeFigureOut">
              <a:rPr lang="en-GB" smtClean="0"/>
              <a:t>20/02/2019</a:t>
            </a:fld>
            <a:endParaRPr lang="en-GB"/>
          </a:p>
        </p:txBody>
      </p:sp>
      <p:sp>
        <p:nvSpPr>
          <p:cNvPr id="4" name="Footer Placeholder 3"/>
          <p:cNvSpPr>
            <a:spLocks noGrp="1"/>
          </p:cNvSpPr>
          <p:nvPr>
            <p:ph type="ftr" sz="quarter" idx="2"/>
          </p:nvPr>
        </p:nvSpPr>
        <p:spPr>
          <a:xfrm>
            <a:off x="0" y="6530245"/>
            <a:ext cx="4334457" cy="345218"/>
          </a:xfrm>
          <a:prstGeom prst="rect">
            <a:avLst/>
          </a:prstGeom>
        </p:spPr>
        <p:txBody>
          <a:bodyPr vert="horz" lIns="92272" tIns="46136" rIns="92272" bIns="46136" rtlCol="0" anchor="b"/>
          <a:lstStyle>
            <a:lvl1pPr algn="l">
              <a:defRPr sz="1200"/>
            </a:lvl1pPr>
          </a:lstStyle>
          <a:p>
            <a:endParaRPr lang="en-GB"/>
          </a:p>
        </p:txBody>
      </p:sp>
      <p:sp>
        <p:nvSpPr>
          <p:cNvPr id="5" name="Slide Number Placeholder 4"/>
          <p:cNvSpPr>
            <a:spLocks noGrp="1"/>
          </p:cNvSpPr>
          <p:nvPr>
            <p:ph type="sldNum" sz="quarter" idx="3"/>
          </p:nvPr>
        </p:nvSpPr>
        <p:spPr>
          <a:xfrm>
            <a:off x="5665183" y="6530245"/>
            <a:ext cx="4336056" cy="345218"/>
          </a:xfrm>
          <a:prstGeom prst="rect">
            <a:avLst/>
          </a:prstGeom>
        </p:spPr>
        <p:txBody>
          <a:bodyPr vert="horz" lIns="92272" tIns="46136" rIns="92272" bIns="46136" rtlCol="0" anchor="b"/>
          <a:lstStyle>
            <a:lvl1pPr algn="r">
              <a:defRPr sz="1200"/>
            </a:lvl1pPr>
          </a:lstStyle>
          <a:p>
            <a:fld id="{4718C919-0409-46C9-A785-C582BC3BB7F5}" type="slidenum">
              <a:rPr lang="en-GB" smtClean="0"/>
              <a:t>‹#›</a:t>
            </a:fld>
            <a:endParaRPr lang="en-GB"/>
          </a:p>
        </p:txBody>
      </p:sp>
    </p:spTree>
    <p:extLst>
      <p:ext uri="{BB962C8B-B14F-4D97-AF65-F5344CB8AC3E}">
        <p14:creationId xmlns:p14="http://schemas.microsoft.com/office/powerpoint/2010/main" val="4134506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34563" cy="344967"/>
          </a:xfrm>
          <a:prstGeom prst="rect">
            <a:avLst/>
          </a:prstGeom>
        </p:spPr>
        <p:txBody>
          <a:bodyPr vert="horz" lIns="92272" tIns="46136" rIns="92272" bIns="46136" rtlCol="0"/>
          <a:lstStyle>
            <a:lvl1pPr algn="l">
              <a:defRPr sz="1200"/>
            </a:lvl1pPr>
          </a:lstStyle>
          <a:p>
            <a:endParaRPr lang="en-GB"/>
          </a:p>
        </p:txBody>
      </p:sp>
      <p:sp>
        <p:nvSpPr>
          <p:cNvPr id="3" name="Date Placeholder 2"/>
          <p:cNvSpPr>
            <a:spLocks noGrp="1"/>
          </p:cNvSpPr>
          <p:nvPr>
            <p:ph type="dt" idx="1"/>
          </p:nvPr>
        </p:nvSpPr>
        <p:spPr>
          <a:xfrm>
            <a:off x="5665962" y="0"/>
            <a:ext cx="4334563" cy="344967"/>
          </a:xfrm>
          <a:prstGeom prst="rect">
            <a:avLst/>
          </a:prstGeom>
        </p:spPr>
        <p:txBody>
          <a:bodyPr vert="horz" lIns="92272" tIns="46136" rIns="92272" bIns="46136" rtlCol="0"/>
          <a:lstStyle>
            <a:lvl1pPr algn="r">
              <a:defRPr sz="1200"/>
            </a:lvl1pPr>
          </a:lstStyle>
          <a:p>
            <a:fld id="{1F89B933-662F-497D-9253-923B501DBB36}" type="datetimeFigureOut">
              <a:rPr lang="en-GB" smtClean="0"/>
              <a:t>20/02/2019</a:t>
            </a:fld>
            <a:endParaRPr lang="en-GB"/>
          </a:p>
        </p:txBody>
      </p:sp>
      <p:sp>
        <p:nvSpPr>
          <p:cNvPr id="4" name="Slide Image Placeholder 3"/>
          <p:cNvSpPr>
            <a:spLocks noGrp="1" noRot="1" noChangeAspect="1"/>
          </p:cNvSpPr>
          <p:nvPr>
            <p:ph type="sldImg" idx="2"/>
          </p:nvPr>
        </p:nvSpPr>
        <p:spPr>
          <a:xfrm>
            <a:off x="2938463" y="858838"/>
            <a:ext cx="4125912" cy="2320925"/>
          </a:xfrm>
          <a:prstGeom prst="rect">
            <a:avLst/>
          </a:prstGeom>
          <a:noFill/>
          <a:ln w="12700">
            <a:solidFill>
              <a:prstClr val="black"/>
            </a:solidFill>
          </a:ln>
        </p:spPr>
        <p:txBody>
          <a:bodyPr vert="horz" lIns="92272" tIns="46136" rIns="92272" bIns="46136" rtlCol="0" anchor="ctr"/>
          <a:lstStyle/>
          <a:p>
            <a:endParaRPr lang="en-GB"/>
          </a:p>
        </p:txBody>
      </p:sp>
      <p:sp>
        <p:nvSpPr>
          <p:cNvPr id="5" name="Notes Placeholder 4"/>
          <p:cNvSpPr>
            <a:spLocks noGrp="1"/>
          </p:cNvSpPr>
          <p:nvPr>
            <p:ph type="body" sz="quarter" idx="3"/>
          </p:nvPr>
        </p:nvSpPr>
        <p:spPr>
          <a:xfrm>
            <a:off x="1000285" y="3308817"/>
            <a:ext cx="8002270" cy="2707214"/>
          </a:xfrm>
          <a:prstGeom prst="rect">
            <a:avLst/>
          </a:prstGeom>
        </p:spPr>
        <p:txBody>
          <a:bodyPr vert="horz" lIns="92272" tIns="46136" rIns="92272" bIns="4613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530498"/>
            <a:ext cx="4334563" cy="344966"/>
          </a:xfrm>
          <a:prstGeom prst="rect">
            <a:avLst/>
          </a:prstGeom>
        </p:spPr>
        <p:txBody>
          <a:bodyPr vert="horz" lIns="92272" tIns="46136" rIns="92272" bIns="46136" rtlCol="0" anchor="b"/>
          <a:lstStyle>
            <a:lvl1pPr algn="l">
              <a:defRPr sz="1200"/>
            </a:lvl1pPr>
          </a:lstStyle>
          <a:p>
            <a:endParaRPr lang="en-GB"/>
          </a:p>
        </p:txBody>
      </p:sp>
      <p:sp>
        <p:nvSpPr>
          <p:cNvPr id="7" name="Slide Number Placeholder 6"/>
          <p:cNvSpPr>
            <a:spLocks noGrp="1"/>
          </p:cNvSpPr>
          <p:nvPr>
            <p:ph type="sldNum" sz="quarter" idx="5"/>
          </p:nvPr>
        </p:nvSpPr>
        <p:spPr>
          <a:xfrm>
            <a:off x="5665962" y="6530498"/>
            <a:ext cx="4334563" cy="344966"/>
          </a:xfrm>
          <a:prstGeom prst="rect">
            <a:avLst/>
          </a:prstGeom>
        </p:spPr>
        <p:txBody>
          <a:bodyPr vert="horz" lIns="92272" tIns="46136" rIns="92272" bIns="46136" rtlCol="0" anchor="b"/>
          <a:lstStyle>
            <a:lvl1pPr algn="r">
              <a:defRPr sz="1200"/>
            </a:lvl1pPr>
          </a:lstStyle>
          <a:p>
            <a:fld id="{168C813E-3742-47F1-A5AA-0EAAF455958A}" type="slidenum">
              <a:rPr lang="en-GB" smtClean="0"/>
              <a:t>‹#›</a:t>
            </a:fld>
            <a:endParaRPr lang="en-GB"/>
          </a:p>
        </p:txBody>
      </p:sp>
    </p:spTree>
    <p:extLst>
      <p:ext uri="{BB962C8B-B14F-4D97-AF65-F5344CB8AC3E}">
        <p14:creationId xmlns:p14="http://schemas.microsoft.com/office/powerpoint/2010/main" val="26461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4ADB-0B76-40F2-BF60-E936BD118E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ED89E6-5816-48A5-8558-5B221BCAA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DEBBB3C-83E6-47D6-A43D-BAD806BCD3F2}"/>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5" name="Footer Placeholder 4">
            <a:extLst>
              <a:ext uri="{FF2B5EF4-FFF2-40B4-BE49-F238E27FC236}">
                <a16:creationId xmlns:a16="http://schemas.microsoft.com/office/drawing/2014/main" id="{A5DC4296-5ABC-4290-BA2B-20ED2306FE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DB9FEF-027B-402B-A3B7-4F8CCE51B85E}"/>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3654948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2E7C-9FE1-4AF5-848B-D5A4F71F86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0ACD0F-88CB-4602-AD67-A39AAC5D35D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1DA6BE-2200-4A26-855D-EC89EA33B48B}"/>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5" name="Footer Placeholder 4">
            <a:extLst>
              <a:ext uri="{FF2B5EF4-FFF2-40B4-BE49-F238E27FC236}">
                <a16:creationId xmlns:a16="http://schemas.microsoft.com/office/drawing/2014/main" id="{A6F2186C-5887-4A1D-903D-ECF6F1EF9E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BE85F0-731C-418E-AA40-6317E7EFC000}"/>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2274894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4E1E-3311-463D-9C09-7028072D9B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20DBF6-D144-4925-BBCE-E9D2CFB495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BE2194-1FE8-44AD-9134-0428A4951F4A}"/>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5" name="Footer Placeholder 4">
            <a:extLst>
              <a:ext uri="{FF2B5EF4-FFF2-40B4-BE49-F238E27FC236}">
                <a16:creationId xmlns:a16="http://schemas.microsoft.com/office/drawing/2014/main" id="{3838B964-5F3F-484B-B10E-BD9BFFA183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8BC70-C8E7-423C-8A77-8D8D06551883}"/>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2892087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8EE99-78C8-440D-8ACA-909883F207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EC1365-0076-4346-B616-8AFFE53849C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2757C3E-FC2F-4899-9935-9044959EC83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43F4732-E706-46AF-893D-F9D84FA10F74}"/>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6" name="Footer Placeholder 5">
            <a:extLst>
              <a:ext uri="{FF2B5EF4-FFF2-40B4-BE49-F238E27FC236}">
                <a16:creationId xmlns:a16="http://schemas.microsoft.com/office/drawing/2014/main" id="{CA9CC5A1-D266-4884-A3C9-EB5AD5C1EE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2E69E3-D53F-4060-9D3B-C72AD52A76B4}"/>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3376053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5D90-D910-4110-9DDC-428BDB69A92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2FE5F5-0DA2-4887-8BC3-86AE107577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EFFCADA-74DC-4624-8C14-323FE8A4BBD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844303B-B213-4A8B-81FC-9320914A9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5FBDAC2-BDA0-41CB-8553-413694F89AA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E4A53BB-68E0-462C-968D-DA7184E768FE}"/>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8" name="Footer Placeholder 7">
            <a:extLst>
              <a:ext uri="{FF2B5EF4-FFF2-40B4-BE49-F238E27FC236}">
                <a16:creationId xmlns:a16="http://schemas.microsoft.com/office/drawing/2014/main" id="{699CB51D-A042-425F-B56E-6BE1F4AAC8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E3627B3-D485-41CE-9E1F-557EEFE67BC0}"/>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2046020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0000-3990-4E70-8FAA-F9BB864E13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3B9079A-93DA-4FCB-9F4F-5BFE83D676DE}"/>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4" name="Footer Placeholder 3">
            <a:extLst>
              <a:ext uri="{FF2B5EF4-FFF2-40B4-BE49-F238E27FC236}">
                <a16:creationId xmlns:a16="http://schemas.microsoft.com/office/drawing/2014/main" id="{25B1F331-8D74-4890-9720-D7EB854053F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541E8C-2080-440F-B624-F1D985514C8C}"/>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382280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E9FCEC-AAE1-4961-8F5D-64AAC37F1F02}"/>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3" name="Footer Placeholder 2">
            <a:extLst>
              <a:ext uri="{FF2B5EF4-FFF2-40B4-BE49-F238E27FC236}">
                <a16:creationId xmlns:a16="http://schemas.microsoft.com/office/drawing/2014/main" id="{384FF12B-74F6-4621-98FA-8B7BDBACBB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09E794-45E3-4013-9CC5-297CF84726CF}"/>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322508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44935-1ADF-4182-9B19-D4A28B1C1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2D72CF0-814B-437B-B77B-D539A5E6B8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A89923-379D-4C6B-8796-836B0BAC3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1F45C6-F362-413E-B99C-82D701DDAF95}"/>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6" name="Footer Placeholder 5">
            <a:extLst>
              <a:ext uri="{FF2B5EF4-FFF2-40B4-BE49-F238E27FC236}">
                <a16:creationId xmlns:a16="http://schemas.microsoft.com/office/drawing/2014/main" id="{74432D62-69EA-4722-9306-7B74CCE03D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C0C676-E0B4-4FD7-AE9A-10C8C3C37C61}"/>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3974171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8A10-5B35-4D8A-B961-3B360D8AB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ABF5C9-5C1B-424E-A333-D403A2B2E5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A79741E-5BB8-4E60-8862-74CB12CF25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3D219D-7355-41F8-99B6-D9BAD98A6512}"/>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6" name="Footer Placeholder 5">
            <a:extLst>
              <a:ext uri="{FF2B5EF4-FFF2-40B4-BE49-F238E27FC236}">
                <a16:creationId xmlns:a16="http://schemas.microsoft.com/office/drawing/2014/main" id="{93C396D7-C048-4FEA-92A6-67BBD46BC5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2612B8-F56A-4246-96B5-148F98EE2F81}"/>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3374578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C292A-47E4-4A16-A334-80C33A9525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B5D72B-683C-43D7-9731-8371A63C50D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B1D8FC-C840-4C43-95A4-F8CEEEE8CEF3}"/>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5" name="Footer Placeholder 4">
            <a:extLst>
              <a:ext uri="{FF2B5EF4-FFF2-40B4-BE49-F238E27FC236}">
                <a16:creationId xmlns:a16="http://schemas.microsoft.com/office/drawing/2014/main" id="{303B7235-4418-4D82-8EB2-C0A8BC277A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A7239C-2C20-46DA-B9C6-499F80949C61}"/>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1853644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FEC297-C12B-4B29-970E-E5C4C27841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5F98B2-79C1-4BA8-919F-AD3A436CC67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882CB4-54D2-4E70-B64D-95A997B66DC9}"/>
              </a:ext>
            </a:extLst>
          </p:cNvPr>
          <p:cNvSpPr>
            <a:spLocks noGrp="1"/>
          </p:cNvSpPr>
          <p:nvPr>
            <p:ph type="dt" sz="half" idx="10"/>
          </p:nvPr>
        </p:nvSpPr>
        <p:spPr/>
        <p:txBody>
          <a:bodyPr/>
          <a:lstStyle/>
          <a:p>
            <a:fld id="{2C4C252A-B56C-4F38-BC37-7839E910522E}" type="datetimeFigureOut">
              <a:rPr lang="en-GB" smtClean="0"/>
              <a:t>20/02/2019</a:t>
            </a:fld>
            <a:endParaRPr lang="en-GB"/>
          </a:p>
        </p:txBody>
      </p:sp>
      <p:sp>
        <p:nvSpPr>
          <p:cNvPr id="5" name="Footer Placeholder 4">
            <a:extLst>
              <a:ext uri="{FF2B5EF4-FFF2-40B4-BE49-F238E27FC236}">
                <a16:creationId xmlns:a16="http://schemas.microsoft.com/office/drawing/2014/main" id="{64C0EC62-3786-4941-BDD5-9C1B7868FC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1371A0-7927-42E2-AFDA-40DC48F9835D}"/>
              </a:ext>
            </a:extLst>
          </p:cNvPr>
          <p:cNvSpPr>
            <a:spLocks noGrp="1"/>
          </p:cNvSpPr>
          <p:nvPr>
            <p:ph type="sldNum" sz="quarter" idx="12"/>
          </p:nvPr>
        </p:nvSpPr>
        <p:spPr/>
        <p:txBody>
          <a:bodyPr/>
          <a:lstStyle/>
          <a:p>
            <a:fld id="{8BCE3BD7-6585-4F8F-ABA1-E2178AD4CBCE}" type="slidenum">
              <a:rPr lang="en-GB" smtClean="0"/>
              <a:t>‹#›</a:t>
            </a:fld>
            <a:endParaRPr lang="en-GB"/>
          </a:p>
        </p:txBody>
      </p:sp>
    </p:spTree>
    <p:extLst>
      <p:ext uri="{BB962C8B-B14F-4D97-AF65-F5344CB8AC3E}">
        <p14:creationId xmlns:p14="http://schemas.microsoft.com/office/powerpoint/2010/main" val="2753644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50CBBD-779B-45BE-8232-0BB82123C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B8D89B2-7552-4B28-8F36-E342B1B0A7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D91DA3-4654-4595-ADB2-8A7530DF0D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C252A-B56C-4F38-BC37-7839E910522E}" type="datetimeFigureOut">
              <a:rPr lang="en-GB" smtClean="0"/>
              <a:t>20/02/2019</a:t>
            </a:fld>
            <a:endParaRPr lang="en-GB"/>
          </a:p>
        </p:txBody>
      </p:sp>
      <p:sp>
        <p:nvSpPr>
          <p:cNvPr id="5" name="Footer Placeholder 4">
            <a:extLst>
              <a:ext uri="{FF2B5EF4-FFF2-40B4-BE49-F238E27FC236}">
                <a16:creationId xmlns:a16="http://schemas.microsoft.com/office/drawing/2014/main" id="{712597FA-51CD-464F-B91F-50B967E0A5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A64FA9D-3941-4E06-B36B-23CEBEC5CF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CE3BD7-6585-4F8F-ABA1-E2178AD4CBCE}" type="slidenum">
              <a:rPr lang="en-GB" smtClean="0"/>
              <a:t>‹#›</a:t>
            </a:fld>
            <a:endParaRPr lang="en-GB"/>
          </a:p>
        </p:txBody>
      </p:sp>
    </p:spTree>
    <p:extLst>
      <p:ext uri="{BB962C8B-B14F-4D97-AF65-F5344CB8AC3E}">
        <p14:creationId xmlns:p14="http://schemas.microsoft.com/office/powerpoint/2010/main" val="3503193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EF4E260-B79D-41D8-90EB-C84807CD77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135"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EDE269C-616E-49CA-86D9-9839F417A219}"/>
              </a:ext>
            </a:extLst>
          </p:cNvPr>
          <p:cNvSpPr>
            <a:spLocks noGrp="1"/>
          </p:cNvSpPr>
          <p:nvPr>
            <p:ph type="title"/>
          </p:nvPr>
        </p:nvSpPr>
        <p:spPr>
          <a:xfrm>
            <a:off x="595283" y="1181819"/>
            <a:ext cx="7002216" cy="2004949"/>
          </a:xfrm>
        </p:spPr>
        <p:txBody>
          <a:bodyPr vert="horz" lIns="91440" tIns="45720" rIns="91440" bIns="45720" rtlCol="0" anchor="b">
            <a:normAutofit/>
          </a:bodyPr>
          <a:lstStyle/>
          <a:p>
            <a:pPr algn="ctr"/>
            <a:r>
              <a:rPr lang="en-GB" sz="5400" dirty="0">
                <a:solidFill>
                  <a:srgbClr val="FFFFFF"/>
                </a:solidFill>
              </a:rPr>
              <a:t>“Wales through a foundational lens</a:t>
            </a:r>
            <a:endParaRPr lang="en-US" sz="5400" kern="1200" dirty="0">
              <a:solidFill>
                <a:srgbClr val="FFFFFF"/>
              </a:solidFill>
              <a:latin typeface="+mj-lt"/>
              <a:ea typeface="+mj-ea"/>
              <a:cs typeface="+mj-cs"/>
            </a:endParaRPr>
          </a:p>
        </p:txBody>
      </p:sp>
      <p:sp>
        <p:nvSpPr>
          <p:cNvPr id="7" name="Text Placeholder 6">
            <a:extLst>
              <a:ext uri="{FF2B5EF4-FFF2-40B4-BE49-F238E27FC236}">
                <a16:creationId xmlns:a16="http://schemas.microsoft.com/office/drawing/2014/main" id="{AE4EBEF5-F93A-4964-83EA-EF06D61D77D0}"/>
              </a:ext>
            </a:extLst>
          </p:cNvPr>
          <p:cNvSpPr>
            <a:spLocks noGrp="1"/>
          </p:cNvSpPr>
          <p:nvPr>
            <p:ph type="body" idx="1"/>
          </p:nvPr>
        </p:nvSpPr>
        <p:spPr>
          <a:xfrm>
            <a:off x="1118215" y="4578114"/>
            <a:ext cx="5956353" cy="1247274"/>
          </a:xfrm>
        </p:spPr>
        <p:txBody>
          <a:bodyPr vert="horz" lIns="91440" tIns="45720" rIns="91440" bIns="45720" rtlCol="0">
            <a:normAutofit lnSpcReduction="10000"/>
          </a:bodyPr>
          <a:lstStyle/>
          <a:p>
            <a:pPr algn="r"/>
            <a:r>
              <a:rPr lang="en-US" sz="2800" i="1" kern="1200" dirty="0">
                <a:solidFill>
                  <a:srgbClr val="FFFFFF"/>
                </a:solidFill>
                <a:latin typeface="+mn-lt"/>
                <a:ea typeface="+mn-ea"/>
                <a:cs typeface="+mn-cs"/>
              </a:rPr>
              <a:t>Julie Froud, Colin Haslam, Sukhdev Johal, Nick Tsitsianis and Karel Williams</a:t>
            </a:r>
          </a:p>
          <a:p>
            <a:pPr algn="r"/>
            <a:r>
              <a:rPr lang="en-US" sz="2800" dirty="0">
                <a:solidFill>
                  <a:srgbClr val="FFFFFF"/>
                </a:solidFill>
              </a:rPr>
              <a:t>foundationaleconomy.com</a:t>
            </a:r>
          </a:p>
          <a:p>
            <a:pPr algn="r"/>
            <a:endParaRPr lang="en-US" dirty="0">
              <a:solidFill>
                <a:srgbClr val="FFFFFF"/>
              </a:solidFill>
            </a:endParaRPr>
          </a:p>
          <a:p>
            <a:pPr algn="r"/>
            <a:endParaRPr lang="en-US" sz="2400" kern="1200" dirty="0">
              <a:solidFill>
                <a:srgbClr val="FFFFFF"/>
              </a:solidFill>
              <a:latin typeface="+mn-lt"/>
              <a:ea typeface="+mn-ea"/>
              <a:cs typeface="+mn-cs"/>
            </a:endParaRPr>
          </a:p>
        </p:txBody>
      </p:sp>
      <p:cxnSp>
        <p:nvCxnSpPr>
          <p:cNvPr id="14" name="Straight Connector 13">
            <a:extLst>
              <a:ext uri="{FF2B5EF4-FFF2-40B4-BE49-F238E27FC236}">
                <a16:creationId xmlns:a16="http://schemas.microsoft.com/office/drawing/2014/main" id="{0686AD50-C6DC-4D98-A467-9AC1F3C2D8D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30880"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41208F6-8B1C-4098-9388-150BC8E447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452"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087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96345D5-612A-4001-8E9B-E1D5863C517B}"/>
              </a:ext>
            </a:extLst>
          </p:cNvPr>
          <p:cNvSpPr>
            <a:spLocks noGrp="1"/>
          </p:cNvSpPr>
          <p:nvPr>
            <p:ph type="title"/>
          </p:nvPr>
        </p:nvSpPr>
        <p:spPr>
          <a:xfrm>
            <a:off x="645460" y="1167218"/>
            <a:ext cx="10811434" cy="4927601"/>
          </a:xfrm>
        </p:spPr>
        <p:txBody>
          <a:bodyPr vert="horz" lIns="91440" tIns="45720" rIns="91440" bIns="45720" rtlCol="0" anchor="ctr">
            <a:normAutofit fontScale="90000"/>
          </a:bodyPr>
          <a:lstStyle/>
          <a:p>
            <a:pPr>
              <a:lnSpc>
                <a:spcPct val="100000"/>
              </a:lnSpc>
            </a:pPr>
            <a:r>
              <a:rPr lang="en-GB" sz="4900" dirty="0">
                <a:solidFill>
                  <a:schemeClr val="tx1">
                    <a:lumMod val="85000"/>
                    <a:lumOff val="15000"/>
                  </a:schemeClr>
                </a:solidFill>
              </a:rPr>
              <a:t>GDP as the representation of economic activity </a:t>
            </a:r>
            <a:r>
              <a:rPr lang="en-US" sz="5400" kern="1200" dirty="0">
                <a:solidFill>
                  <a:schemeClr val="tx1">
                    <a:lumMod val="85000"/>
                    <a:lumOff val="15000"/>
                  </a:schemeClr>
                </a:solidFill>
                <a:latin typeface="+mj-lt"/>
                <a:ea typeface="+mj-ea"/>
                <a:cs typeface="+mj-cs"/>
              </a:rPr>
              <a:t/>
            </a:r>
            <a:br>
              <a:rPr lang="en-US" sz="5400" kern="1200" dirty="0">
                <a:solidFill>
                  <a:schemeClr val="tx1">
                    <a:lumMod val="85000"/>
                    <a:lumOff val="15000"/>
                  </a:schemeClr>
                </a:solidFill>
                <a:latin typeface="+mj-lt"/>
                <a:ea typeface="+mj-ea"/>
                <a:cs typeface="+mj-cs"/>
              </a:rPr>
            </a:br>
            <a:r>
              <a:rPr lang="en-US" sz="5400" dirty="0">
                <a:solidFill>
                  <a:schemeClr val="tx1">
                    <a:lumMod val="85000"/>
                    <a:lumOff val="15000"/>
                  </a:schemeClr>
                </a:solidFill>
              </a:rPr>
              <a:t/>
            </a:r>
            <a:br>
              <a:rPr lang="en-US" sz="5400" dirty="0">
                <a:solidFill>
                  <a:schemeClr val="tx1">
                    <a:lumMod val="85000"/>
                    <a:lumOff val="15000"/>
                  </a:schemeClr>
                </a:solidFill>
              </a:rPr>
            </a:br>
            <a:r>
              <a:rPr lang="en-GB" sz="2700" dirty="0">
                <a:solidFill>
                  <a:schemeClr val="tx1">
                    <a:lumMod val="85000"/>
                    <a:lumOff val="15000"/>
                  </a:schemeClr>
                </a:solidFill>
              </a:rPr>
              <a:t>Gross Domestic Product (GDP) has, for over fifty years, provided a singular representation of the economy.</a:t>
            </a:r>
            <a:br>
              <a:rPr lang="en-GB" sz="2700" dirty="0">
                <a:solidFill>
                  <a:schemeClr val="tx1">
                    <a:lumMod val="85000"/>
                    <a:lumOff val="15000"/>
                  </a:schemeClr>
                </a:solidFill>
              </a:rPr>
            </a:br>
            <a:r>
              <a:rPr lang="en-GB" sz="2700" dirty="0">
                <a:solidFill>
                  <a:schemeClr val="tx1">
                    <a:lumMod val="85000"/>
                    <a:lumOff val="15000"/>
                  </a:schemeClr>
                </a:solidFill>
              </a:rPr>
              <a:t/>
            </a:r>
            <a:br>
              <a:rPr lang="en-GB" sz="2700" dirty="0">
                <a:solidFill>
                  <a:schemeClr val="tx1">
                    <a:lumMod val="85000"/>
                    <a:lumOff val="15000"/>
                  </a:schemeClr>
                </a:solidFill>
              </a:rPr>
            </a:br>
            <a:r>
              <a:rPr lang="en-GB" sz="2700" dirty="0">
                <a:solidFill>
                  <a:schemeClr val="tx1">
                    <a:lumMod val="85000"/>
                    <a:lumOff val="15000"/>
                  </a:schemeClr>
                </a:solidFill>
              </a:rPr>
              <a:t>Growth in GDP is necessary to generate jobs and productivity so we can pay ourselves more.</a:t>
            </a:r>
            <a:r>
              <a:rPr lang="en-GB" sz="3100" dirty="0">
                <a:solidFill>
                  <a:schemeClr val="tx1">
                    <a:lumMod val="85000"/>
                    <a:lumOff val="15000"/>
                  </a:schemeClr>
                </a:solidFill>
              </a:rPr>
              <a:t/>
            </a:r>
            <a:br>
              <a:rPr lang="en-GB" sz="3100" dirty="0">
                <a:solidFill>
                  <a:schemeClr val="tx1">
                    <a:lumMod val="85000"/>
                    <a:lumOff val="15000"/>
                  </a:schemeClr>
                </a:solidFill>
              </a:rPr>
            </a:br>
            <a:r>
              <a:rPr lang="en-GB" sz="3100" dirty="0">
                <a:solidFill>
                  <a:schemeClr val="tx1">
                    <a:lumMod val="85000"/>
                    <a:lumOff val="15000"/>
                  </a:schemeClr>
                </a:solidFill>
              </a:rPr>
              <a:t/>
            </a:r>
            <a:br>
              <a:rPr lang="en-GB" sz="3100" dirty="0">
                <a:solidFill>
                  <a:schemeClr val="tx1">
                    <a:lumMod val="85000"/>
                    <a:lumOff val="15000"/>
                  </a:schemeClr>
                </a:solidFill>
              </a:rPr>
            </a:br>
            <a:r>
              <a:rPr lang="en-GB" sz="3100" dirty="0">
                <a:solidFill>
                  <a:schemeClr val="tx1">
                    <a:lumMod val="85000"/>
                    <a:lumOff val="15000"/>
                  </a:schemeClr>
                </a:solidFill>
              </a:rPr>
              <a:t/>
            </a:r>
            <a:br>
              <a:rPr lang="en-GB" sz="3100" dirty="0">
                <a:solidFill>
                  <a:schemeClr val="tx1">
                    <a:lumMod val="85000"/>
                    <a:lumOff val="15000"/>
                  </a:schemeClr>
                </a:solidFill>
              </a:rPr>
            </a:br>
            <a:endParaRPr lang="en-US" sz="3100" kern="1200" dirty="0">
              <a:solidFill>
                <a:schemeClr val="tx1">
                  <a:lumMod val="85000"/>
                  <a:lumOff val="15000"/>
                </a:schemeClr>
              </a:solidFill>
            </a:endParaRPr>
          </a:p>
        </p:txBody>
      </p:sp>
    </p:spTree>
    <p:extLst>
      <p:ext uri="{BB962C8B-B14F-4D97-AF65-F5344CB8AC3E}">
        <p14:creationId xmlns:p14="http://schemas.microsoft.com/office/powerpoint/2010/main" val="535883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1F3D22B1-32A5-44FB-BC81-5ABF2F2D32DB}"/>
              </a:ext>
            </a:extLst>
          </p:cNvPr>
          <p:cNvSpPr>
            <a:spLocks noGrp="1"/>
          </p:cNvSpPr>
          <p:nvPr>
            <p:ph idx="1"/>
          </p:nvPr>
        </p:nvSpPr>
        <p:spPr>
          <a:xfrm>
            <a:off x="1078318" y="1467292"/>
            <a:ext cx="10035363" cy="3756979"/>
          </a:xfrm>
        </p:spPr>
        <p:txBody>
          <a:bodyPr anchor="ctr">
            <a:normAutofit fontScale="77500" lnSpcReduction="20000"/>
          </a:bodyPr>
          <a:lstStyle/>
          <a:p>
            <a:pPr marL="0" indent="0">
              <a:buNone/>
            </a:pPr>
            <a:endParaRPr lang="en-GB" sz="4800" dirty="0">
              <a:latin typeface="+mj-lt"/>
            </a:endParaRPr>
          </a:p>
          <a:p>
            <a:endParaRPr lang="en-GB" dirty="0">
              <a:latin typeface="+mj-lt"/>
            </a:endParaRPr>
          </a:p>
          <a:p>
            <a:r>
              <a:rPr lang="en-GB" sz="3900" dirty="0">
                <a:latin typeface="+mj-lt"/>
              </a:rPr>
              <a:t>The challenge is to deconstruct this undiscriminating aggregation which takes for granted the composition and causes of growth.</a:t>
            </a:r>
          </a:p>
          <a:p>
            <a:endParaRPr lang="en-GB" sz="3900" dirty="0">
              <a:latin typeface="+mj-lt"/>
            </a:endParaRPr>
          </a:p>
          <a:p>
            <a:r>
              <a:rPr lang="en-GB" sz="3900" dirty="0">
                <a:latin typeface="+mj-lt"/>
              </a:rPr>
              <a:t>To do this we reframe the economy bringing into focus those large parts that are invisible or only semi-visible in official economic policy.</a:t>
            </a:r>
          </a:p>
          <a:p>
            <a:endParaRPr lang="en-GB" sz="2400" dirty="0">
              <a:latin typeface="+mj-lt"/>
            </a:endParaRPr>
          </a:p>
          <a:p>
            <a:endParaRPr lang="en-GB" sz="2400" dirty="0"/>
          </a:p>
          <a:p>
            <a:endParaRPr lang="en-GB" sz="2400" dirty="0"/>
          </a:p>
        </p:txBody>
      </p:sp>
    </p:spTree>
    <p:extLst>
      <p:ext uri="{BB962C8B-B14F-4D97-AF65-F5344CB8AC3E}">
        <p14:creationId xmlns:p14="http://schemas.microsoft.com/office/powerpoint/2010/main" val="12627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FE07651-5BEE-44B3-8572-8018821CB17B}"/>
              </a:ext>
            </a:extLst>
          </p:cNvPr>
          <p:cNvSpPr>
            <a:spLocks noGrp="1"/>
          </p:cNvSpPr>
          <p:nvPr>
            <p:ph type="title"/>
          </p:nvPr>
        </p:nvSpPr>
        <p:spPr>
          <a:xfrm>
            <a:off x="542261" y="963877"/>
            <a:ext cx="4965404" cy="4930246"/>
          </a:xfrm>
        </p:spPr>
        <p:txBody>
          <a:bodyPr>
            <a:normAutofit/>
          </a:bodyPr>
          <a:lstStyle/>
          <a:p>
            <a:pPr algn="ctr"/>
            <a:r>
              <a:rPr lang="en-GB" i="1" dirty="0"/>
              <a:t>The Zonal Economy </a:t>
            </a:r>
            <a:br>
              <a:rPr lang="en-GB" i="1" dirty="0"/>
            </a:br>
            <a:r>
              <a:rPr lang="en-GB" i="1" dirty="0"/>
              <a:t>=</a:t>
            </a:r>
            <a:br>
              <a:rPr lang="en-GB" i="1" dirty="0"/>
            </a:br>
            <a:r>
              <a:rPr lang="en-GB" i="1" dirty="0"/>
              <a:t>Foundational activities </a:t>
            </a:r>
            <a:br>
              <a:rPr lang="en-GB" i="1" dirty="0"/>
            </a:br>
            <a:r>
              <a:rPr lang="en-GB" i="1" dirty="0"/>
              <a:t>+</a:t>
            </a:r>
            <a:br>
              <a:rPr lang="en-GB" i="1" dirty="0"/>
            </a:br>
            <a:r>
              <a:rPr lang="en-GB" i="1" dirty="0"/>
              <a:t>Other </a:t>
            </a:r>
          </a:p>
        </p:txBody>
      </p:sp>
      <p:sp>
        <p:nvSpPr>
          <p:cNvPr id="5" name="Content Placeholder 4">
            <a:extLst>
              <a:ext uri="{FF2B5EF4-FFF2-40B4-BE49-F238E27FC236}">
                <a16:creationId xmlns:a16="http://schemas.microsoft.com/office/drawing/2014/main" id="{FFBDD0A8-4F26-432A-B53E-06CF39F17686}"/>
              </a:ext>
            </a:extLst>
          </p:cNvPr>
          <p:cNvSpPr>
            <a:spLocks noGrp="1"/>
          </p:cNvSpPr>
          <p:nvPr>
            <p:ph idx="1"/>
          </p:nvPr>
        </p:nvSpPr>
        <p:spPr>
          <a:xfrm>
            <a:off x="5433237" y="1116418"/>
            <a:ext cx="6177516" cy="4529470"/>
          </a:xfrm>
        </p:spPr>
        <p:txBody>
          <a:bodyPr anchor="ctr">
            <a:normAutofit/>
          </a:bodyPr>
          <a:lstStyle/>
          <a:p>
            <a:pPr fontAlgn="base">
              <a:lnSpc>
                <a:spcPct val="100000"/>
              </a:lnSpc>
              <a:spcBef>
                <a:spcPts val="0"/>
              </a:spcBef>
              <a:buFont typeface="Wingdings" panose="05000000000000000000" pitchFamily="2" charset="2"/>
              <a:buChar char="Ø"/>
            </a:pP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3200" dirty="0">
                <a:latin typeface="Calibri" panose="020F0502020204030204" pitchFamily="34" charset="0"/>
                <a:ea typeface="Calibri" panose="020F0502020204030204" pitchFamily="34" charset="0"/>
                <a:cs typeface="Times New Roman" panose="02020603050405020304" pitchFamily="18" charset="0"/>
              </a:rPr>
              <a:t>W</a:t>
            </a:r>
            <a:r>
              <a:rPr lang="en-GB" sz="2400" dirty="0">
                <a:latin typeface="Calibri" panose="020F0502020204030204" pitchFamily="34" charset="0"/>
                <a:ea typeface="Calibri" panose="020F0502020204030204" pitchFamily="34" charset="0"/>
                <a:cs typeface="Times New Roman" panose="02020603050405020304" pitchFamily="18" charset="0"/>
              </a:rPr>
              <a:t>e develop a zonal concept of the   </a:t>
            </a:r>
          </a:p>
          <a:p>
            <a:pPr marL="0" indent="0" fontAlgn="base">
              <a:lnSpc>
                <a:spcPct val="100000"/>
              </a:lnSpc>
              <a:spcBef>
                <a:spcPts val="0"/>
              </a:spcBef>
              <a:buNone/>
            </a:pPr>
            <a:r>
              <a:rPr lang="en-GB" sz="2400" dirty="0">
                <a:latin typeface="Calibri" panose="020F0502020204030204" pitchFamily="34" charset="0"/>
                <a:ea typeface="Calibri" panose="020F0502020204030204" pitchFamily="34" charset="0"/>
                <a:cs typeface="Times New Roman" panose="02020603050405020304" pitchFamily="18" charset="0"/>
              </a:rPr>
              <a:t>      economy.</a:t>
            </a:r>
          </a:p>
          <a:p>
            <a:pPr fontAlgn="base">
              <a:lnSpc>
                <a:spcPct val="100000"/>
              </a:lnSpc>
              <a:spcBef>
                <a:spcPts val="0"/>
              </a:spcBef>
              <a:buFont typeface="Wingdings" panose="05000000000000000000" pitchFamily="2" charset="2"/>
              <a:buChar char="Ø"/>
            </a:pP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0000"/>
              </a:lnSpc>
              <a:spcBef>
                <a:spcPts val="0"/>
              </a:spcBef>
              <a:buFont typeface="Wingdings" panose="05000000000000000000" pitchFamily="2" charset="2"/>
              <a:buChar char="Ø"/>
            </a:pPr>
            <a:r>
              <a:rPr lang="en-GB" sz="2400" dirty="0"/>
              <a:t>  </a:t>
            </a:r>
            <a:r>
              <a:rPr lang="en-GB" sz="3200" dirty="0"/>
              <a:t>W</a:t>
            </a:r>
            <a:r>
              <a:rPr lang="en-GB" sz="2400" dirty="0"/>
              <a:t>here economic activity is heterogeneous</a:t>
            </a:r>
          </a:p>
          <a:p>
            <a:pPr fontAlgn="base">
              <a:lnSpc>
                <a:spcPct val="100000"/>
              </a:lnSpc>
              <a:spcBef>
                <a:spcPts val="0"/>
              </a:spcBef>
              <a:buFont typeface="Wingdings" panose="05000000000000000000" pitchFamily="2" charset="2"/>
              <a:buChar char="Ø"/>
            </a:pPr>
            <a:endParaRPr lang="en-GB" sz="2400" dirty="0"/>
          </a:p>
          <a:p>
            <a:pPr fontAlgn="base">
              <a:lnSpc>
                <a:spcPct val="100000"/>
              </a:lnSpc>
              <a:spcBef>
                <a:spcPts val="0"/>
              </a:spcBef>
              <a:buFont typeface="Wingdings" panose="05000000000000000000" pitchFamily="2" charset="2"/>
              <a:buChar char="Ø"/>
            </a:pPr>
            <a:r>
              <a:rPr lang="en-GB" sz="2400" dirty="0"/>
              <a:t>  </a:t>
            </a:r>
            <a:r>
              <a:rPr lang="en-GB" sz="3200" dirty="0"/>
              <a:t>D</a:t>
            </a:r>
            <a:r>
              <a:rPr lang="en-GB" sz="2400" dirty="0"/>
              <a:t>ifferent type of economic activity   </a:t>
            </a:r>
          </a:p>
          <a:p>
            <a:pPr marL="0" indent="0" fontAlgn="base">
              <a:lnSpc>
                <a:spcPct val="100000"/>
              </a:lnSpc>
              <a:spcBef>
                <a:spcPts val="0"/>
              </a:spcBef>
              <a:buNone/>
            </a:pPr>
            <a:r>
              <a:rPr lang="en-GB" sz="2400" dirty="0"/>
              <a:t>      generate a variety of outcomes in terms of </a:t>
            </a:r>
          </a:p>
          <a:p>
            <a:pPr marL="0" indent="0" fontAlgn="base">
              <a:lnSpc>
                <a:spcPct val="100000"/>
              </a:lnSpc>
              <a:spcBef>
                <a:spcPts val="0"/>
              </a:spcBef>
              <a:buNone/>
            </a:pPr>
            <a:r>
              <a:rPr lang="en-GB" sz="2400" dirty="0"/>
              <a:t>      GVA (gross value added) growth; financial </a:t>
            </a:r>
          </a:p>
          <a:p>
            <a:pPr marL="0" indent="0" fontAlgn="base">
              <a:lnSpc>
                <a:spcPct val="100000"/>
              </a:lnSpc>
              <a:spcBef>
                <a:spcPts val="0"/>
              </a:spcBef>
              <a:buNone/>
            </a:pPr>
            <a:r>
              <a:rPr lang="en-GB" sz="2400" dirty="0"/>
              <a:t>      distribution to labour; productivity and </a:t>
            </a:r>
          </a:p>
          <a:p>
            <a:pPr marL="0" indent="0" fontAlgn="base">
              <a:lnSpc>
                <a:spcPct val="100000"/>
              </a:lnSpc>
              <a:spcBef>
                <a:spcPts val="0"/>
              </a:spcBef>
              <a:buNone/>
            </a:pPr>
            <a:r>
              <a:rPr lang="en-GB" sz="2400" dirty="0"/>
              <a:t>      physical employment (full-time and part-</a:t>
            </a:r>
          </a:p>
          <a:p>
            <a:pPr marL="0" indent="0" fontAlgn="base">
              <a:lnSpc>
                <a:spcPct val="100000"/>
              </a:lnSpc>
              <a:spcBef>
                <a:spcPts val="0"/>
              </a:spcBef>
              <a:buNone/>
            </a:pPr>
            <a:r>
              <a:rPr lang="en-GB" sz="2400" dirty="0"/>
              <a:t>      time)</a:t>
            </a:r>
          </a:p>
          <a:p>
            <a:pPr fontAlgn="base">
              <a:buFont typeface="Wingdings" panose="05000000000000000000" pitchFamily="2" charset="2"/>
              <a:buChar char="Ø"/>
            </a:pPr>
            <a:endParaRPr lang="en-GB" sz="2400" dirty="0"/>
          </a:p>
        </p:txBody>
      </p:sp>
    </p:spTree>
    <p:extLst>
      <p:ext uri="{BB962C8B-B14F-4D97-AF65-F5344CB8AC3E}">
        <p14:creationId xmlns:p14="http://schemas.microsoft.com/office/powerpoint/2010/main" val="261021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6F400F-DF28-43BC-8D8E-4929793B39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7C225C35-A217-4696-82E8-C18A98BC7EBB}"/>
              </a:ext>
            </a:extLst>
          </p:cNvPr>
          <p:cNvSpPr>
            <a:spLocks noGrp="1"/>
          </p:cNvSpPr>
          <p:nvPr>
            <p:ph type="title"/>
          </p:nvPr>
        </p:nvSpPr>
        <p:spPr>
          <a:xfrm>
            <a:off x="541637" y="499197"/>
            <a:ext cx="11108725" cy="1095506"/>
          </a:xfrm>
        </p:spPr>
        <p:txBody>
          <a:bodyPr>
            <a:normAutofit/>
          </a:bodyPr>
          <a:lstStyle/>
          <a:p>
            <a:pPr algn="ctr"/>
            <a:r>
              <a:rPr lang="en-GB" dirty="0">
                <a:solidFill>
                  <a:srgbClr val="0070C0"/>
                </a:solidFill>
              </a:rPr>
              <a:t>The Foundational Economy (FE)</a:t>
            </a:r>
          </a:p>
        </p:txBody>
      </p:sp>
      <p:sp>
        <p:nvSpPr>
          <p:cNvPr id="9" name="Text Placeholder 4">
            <a:extLst>
              <a:ext uri="{FF2B5EF4-FFF2-40B4-BE49-F238E27FC236}">
                <a16:creationId xmlns:a16="http://schemas.microsoft.com/office/drawing/2014/main" id="{27D139F9-0D53-4FCC-B40B-530EF8254A76}"/>
              </a:ext>
            </a:extLst>
          </p:cNvPr>
          <p:cNvSpPr txBox="1">
            <a:spLocks/>
          </p:cNvSpPr>
          <p:nvPr/>
        </p:nvSpPr>
        <p:spPr>
          <a:xfrm>
            <a:off x="586379" y="1436257"/>
            <a:ext cx="5386917" cy="639762"/>
          </a:xfrm>
          <a:prstGeom prst="rect">
            <a:avLst/>
          </a:prstGeom>
          <a:solidFill>
            <a:srgbClr val="002060"/>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solidFill>
                  <a:schemeClr val="bg1"/>
                </a:solidFill>
                <a:latin typeface="+mj-lt"/>
              </a:rPr>
              <a:t>Material</a:t>
            </a:r>
            <a:r>
              <a:rPr lang="en-GB" b="1" dirty="0">
                <a:solidFill>
                  <a:schemeClr val="bg1"/>
                </a:solidFill>
              </a:rPr>
              <a:t> </a:t>
            </a:r>
          </a:p>
        </p:txBody>
      </p:sp>
      <p:sp>
        <p:nvSpPr>
          <p:cNvPr id="10" name="Content Placeholder 5">
            <a:extLst>
              <a:ext uri="{FF2B5EF4-FFF2-40B4-BE49-F238E27FC236}">
                <a16:creationId xmlns:a16="http://schemas.microsoft.com/office/drawing/2014/main" id="{1A565BA3-6BAD-4D73-8A4B-88250DDDB1DA}"/>
              </a:ext>
            </a:extLst>
          </p:cNvPr>
          <p:cNvSpPr>
            <a:spLocks noGrp="1"/>
          </p:cNvSpPr>
          <p:nvPr>
            <p:ph sz="half" idx="2"/>
          </p:nvPr>
        </p:nvSpPr>
        <p:spPr>
          <a:xfrm>
            <a:off x="609600" y="2197558"/>
            <a:ext cx="5386917" cy="3951288"/>
          </a:xfrm>
        </p:spPr>
        <p:txBody>
          <a:bodyPr>
            <a:normAutofit fontScale="92500" lnSpcReduction="20000"/>
          </a:bodyPr>
          <a:lstStyle/>
          <a:p>
            <a:pPr>
              <a:spcBef>
                <a:spcPts val="1200"/>
              </a:spcBef>
            </a:pPr>
            <a:r>
              <a:rPr lang="en-GB" sz="1800" dirty="0">
                <a:solidFill>
                  <a:schemeClr val="accent1">
                    <a:lumMod val="50000"/>
                  </a:schemeClr>
                </a:solidFill>
              </a:rPr>
              <a:t>Material foundational economy: the pipes and cables, networks and branches which continuously connect households to daily essentials; now often privatised</a:t>
            </a:r>
          </a:p>
          <a:p>
            <a:pPr>
              <a:spcBef>
                <a:spcPts val="1200"/>
              </a:spcBef>
            </a:pPr>
            <a:r>
              <a:rPr lang="en-GB" sz="1800" dirty="0">
                <a:solidFill>
                  <a:schemeClr val="accent1">
                    <a:lumMod val="50000"/>
                  </a:schemeClr>
                </a:solidFill>
              </a:rPr>
              <a:t>Pipe and cable utilities add electricity, gas, water sewerage, telecoms now including broadband. Transportation/ mobility systems include infrastructure and vehicles i.e. railways, roads, filling stations and all the public/social vehicles such as trains and buses</a:t>
            </a:r>
          </a:p>
          <a:p>
            <a:pPr algn="just">
              <a:spcBef>
                <a:spcPts val="1200"/>
              </a:spcBef>
            </a:pPr>
            <a:r>
              <a:rPr lang="en-GB" sz="1800" dirty="0">
                <a:solidFill>
                  <a:schemeClr val="accent1">
                    <a:lumMod val="50000"/>
                  </a:schemeClr>
                </a:solidFill>
              </a:rPr>
              <a:t>We would include food (production, processing and distribution) because purchase is frequent, necessary and heavily dependent on infrastructure to bring it close to households. Access to banking services and the payments system is also essential to everyday life and, therefore, we include retail banking.</a:t>
            </a:r>
          </a:p>
          <a:p>
            <a:pPr algn="just">
              <a:spcBef>
                <a:spcPts val="1200"/>
              </a:spcBef>
            </a:pPr>
            <a:r>
              <a:rPr lang="en-GB" sz="1800" dirty="0">
                <a:solidFill>
                  <a:schemeClr val="accent1">
                    <a:lumMod val="50000"/>
                  </a:schemeClr>
                </a:solidFill>
              </a:rPr>
              <a:t>We have included car retailing and servicing, but not car manufacture because cars are often used for basic mobility with no alternative in many rural or urban areas with limited public transport.</a:t>
            </a:r>
          </a:p>
        </p:txBody>
      </p:sp>
      <p:sp>
        <p:nvSpPr>
          <p:cNvPr id="12" name="Text Placeholder 6">
            <a:extLst>
              <a:ext uri="{FF2B5EF4-FFF2-40B4-BE49-F238E27FC236}">
                <a16:creationId xmlns:a16="http://schemas.microsoft.com/office/drawing/2014/main" id="{54E0A86D-5327-4441-A098-B9B8E3E7BB4D}"/>
              </a:ext>
            </a:extLst>
          </p:cNvPr>
          <p:cNvSpPr txBox="1">
            <a:spLocks/>
          </p:cNvSpPr>
          <p:nvPr/>
        </p:nvSpPr>
        <p:spPr>
          <a:xfrm>
            <a:off x="6193370" y="1436257"/>
            <a:ext cx="5389033" cy="639762"/>
          </a:xfrm>
          <a:prstGeom prst="rect">
            <a:avLst/>
          </a:prstGeom>
          <a:solidFill>
            <a:srgbClr val="C00000"/>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solidFill>
                  <a:schemeClr val="bg1"/>
                </a:solidFill>
              </a:rPr>
              <a:t>Providential</a:t>
            </a:r>
            <a:r>
              <a:rPr lang="en-GB" sz="2000" dirty="0">
                <a:solidFill>
                  <a:schemeClr val="bg1"/>
                </a:solidFill>
              </a:rPr>
              <a:t>  </a:t>
            </a:r>
          </a:p>
        </p:txBody>
      </p:sp>
      <p:sp>
        <p:nvSpPr>
          <p:cNvPr id="16" name="Content Placeholder 7">
            <a:extLst>
              <a:ext uri="{FF2B5EF4-FFF2-40B4-BE49-F238E27FC236}">
                <a16:creationId xmlns:a16="http://schemas.microsoft.com/office/drawing/2014/main" id="{6E4DBE71-C66A-4A1D-9B3D-9EEBA6D9228F}"/>
              </a:ext>
            </a:extLst>
          </p:cNvPr>
          <p:cNvSpPr>
            <a:spLocks noGrp="1"/>
          </p:cNvSpPr>
          <p:nvPr>
            <p:ph sz="quarter" idx="4294967295"/>
          </p:nvPr>
        </p:nvSpPr>
        <p:spPr>
          <a:xfrm>
            <a:off x="6210562" y="2196267"/>
            <a:ext cx="5389033" cy="3951288"/>
          </a:xfrm>
          <a:prstGeom prst="rect">
            <a:avLst/>
          </a:prstGeom>
        </p:spPr>
        <p:txBody>
          <a:bodyPr>
            <a:normAutofit fontScale="92500" lnSpcReduction="10000"/>
          </a:bodyPr>
          <a:lstStyle/>
          <a:p>
            <a:r>
              <a:rPr lang="en-GB" sz="1800" dirty="0"/>
              <a:t>Providential foundational economy: a subset of (mainly) public sector welfare activity providing the universal services available to all citizens; now increasingly outsourced. </a:t>
            </a:r>
          </a:p>
          <a:p>
            <a:r>
              <a:rPr lang="en-GB" sz="1800" dirty="0"/>
              <a:t>Health, education, care, police and prisons/law and order, funerals, public administration. Plus, their close and exclusive private suppliers but not the whole private supply chains, for example, dispensing chemists which support healthcare, but not pharmaceutical companies.</a:t>
            </a:r>
          </a:p>
          <a:p>
            <a:r>
              <a:rPr lang="en-GB" sz="1800" dirty="0"/>
              <a:t>Housing was excluded from our original foundational employment calculations (and we now put housing construction employment in the overlooked). There is in practice a contest between social housing as right and private housing as asset with the line between social right and household asset changing between countries and over time.</a:t>
            </a:r>
            <a:endParaRPr lang="en-GB" sz="1800" dirty="0">
              <a:solidFill>
                <a:schemeClr val="accent1">
                  <a:lumMod val="50000"/>
                </a:schemeClr>
              </a:solidFill>
            </a:endParaRPr>
          </a:p>
        </p:txBody>
      </p:sp>
    </p:spTree>
    <p:extLst>
      <p:ext uri="{BB962C8B-B14F-4D97-AF65-F5344CB8AC3E}">
        <p14:creationId xmlns:p14="http://schemas.microsoft.com/office/powerpoint/2010/main" val="313441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6F400F-DF28-43BC-8D8E-4929793B39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7C225C35-A217-4696-82E8-C18A98BC7EBB}"/>
              </a:ext>
            </a:extLst>
          </p:cNvPr>
          <p:cNvSpPr>
            <a:spLocks noGrp="1"/>
          </p:cNvSpPr>
          <p:nvPr>
            <p:ph type="title"/>
          </p:nvPr>
        </p:nvSpPr>
        <p:spPr>
          <a:xfrm>
            <a:off x="541637" y="499197"/>
            <a:ext cx="11108725" cy="1095506"/>
          </a:xfrm>
        </p:spPr>
        <p:txBody>
          <a:bodyPr>
            <a:normAutofit/>
          </a:bodyPr>
          <a:lstStyle/>
          <a:p>
            <a:pPr algn="ctr"/>
            <a:r>
              <a:rPr lang="en-GB" dirty="0">
                <a:solidFill>
                  <a:srgbClr val="0070C0"/>
                </a:solidFill>
              </a:rPr>
              <a:t>The Foundational Economy (FE</a:t>
            </a:r>
            <a:r>
              <a:rPr lang="en-GB" baseline="30000" dirty="0">
                <a:solidFill>
                  <a:srgbClr val="0070C0"/>
                </a:solidFill>
              </a:rPr>
              <a:t>+</a:t>
            </a:r>
            <a:r>
              <a:rPr lang="en-GB" dirty="0">
                <a:solidFill>
                  <a:srgbClr val="0070C0"/>
                </a:solidFill>
              </a:rPr>
              <a:t>)</a:t>
            </a:r>
          </a:p>
        </p:txBody>
      </p:sp>
      <p:sp>
        <p:nvSpPr>
          <p:cNvPr id="9" name="Text Placeholder 4">
            <a:extLst>
              <a:ext uri="{FF2B5EF4-FFF2-40B4-BE49-F238E27FC236}">
                <a16:creationId xmlns:a16="http://schemas.microsoft.com/office/drawing/2014/main" id="{27D139F9-0D53-4FCC-B40B-530EF8254A76}"/>
              </a:ext>
            </a:extLst>
          </p:cNvPr>
          <p:cNvSpPr txBox="1">
            <a:spLocks/>
          </p:cNvSpPr>
          <p:nvPr/>
        </p:nvSpPr>
        <p:spPr>
          <a:xfrm>
            <a:off x="1709945" y="1453979"/>
            <a:ext cx="8014968" cy="639762"/>
          </a:xfrm>
          <a:prstGeom prst="rect">
            <a:avLst/>
          </a:prstGeom>
          <a:solidFill>
            <a:schemeClr val="accent6">
              <a:lumMod val="50000"/>
            </a:scheme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solidFill>
                  <a:schemeClr val="bg1"/>
                </a:solidFill>
              </a:rPr>
              <a:t>Overlooked</a:t>
            </a:r>
            <a:r>
              <a:rPr lang="en-GB" sz="2000" dirty="0">
                <a:solidFill>
                  <a:schemeClr val="bg1"/>
                </a:solidFill>
              </a:rPr>
              <a:t> </a:t>
            </a:r>
          </a:p>
        </p:txBody>
      </p:sp>
      <p:sp>
        <p:nvSpPr>
          <p:cNvPr id="10" name="Content Placeholder 5">
            <a:extLst>
              <a:ext uri="{FF2B5EF4-FFF2-40B4-BE49-F238E27FC236}">
                <a16:creationId xmlns:a16="http://schemas.microsoft.com/office/drawing/2014/main" id="{1A565BA3-6BAD-4D73-8A4B-88250DDDB1DA}"/>
              </a:ext>
            </a:extLst>
          </p:cNvPr>
          <p:cNvSpPr>
            <a:spLocks noGrp="1"/>
          </p:cNvSpPr>
          <p:nvPr>
            <p:ph sz="half" idx="2"/>
          </p:nvPr>
        </p:nvSpPr>
        <p:spPr>
          <a:xfrm>
            <a:off x="2259107" y="2268606"/>
            <a:ext cx="7249334" cy="3951288"/>
          </a:xfrm>
        </p:spPr>
        <p:txBody>
          <a:bodyPr>
            <a:noAutofit/>
          </a:bodyPr>
          <a:lstStyle/>
          <a:p>
            <a:pPr>
              <a:lnSpc>
                <a:spcPct val="120000"/>
              </a:lnSpc>
              <a:spcBef>
                <a:spcPts val="0"/>
              </a:spcBef>
            </a:pPr>
            <a:r>
              <a:rPr lang="en-GB" sz="1600" dirty="0">
                <a:solidFill>
                  <a:schemeClr val="accent1">
                    <a:lumMod val="50000"/>
                  </a:schemeClr>
                </a:solidFill>
              </a:rPr>
              <a:t>Overlooked economy: goods and services culturally defined as essential and requiring occasional purchase, for example, the sofa for your house, the holiday from work etc.</a:t>
            </a:r>
          </a:p>
          <a:p>
            <a:pPr>
              <a:lnSpc>
                <a:spcPct val="120000"/>
              </a:lnSpc>
              <a:spcBef>
                <a:spcPts val="0"/>
              </a:spcBef>
            </a:pPr>
            <a:r>
              <a:rPr lang="en-GB" sz="1600" dirty="0">
                <a:solidFill>
                  <a:schemeClr val="accent1">
                    <a:lumMod val="50000"/>
                  </a:schemeClr>
                </a:solidFill>
              </a:rPr>
              <a:t>A variety of everyday necessities which: a) present as mundane and are taken for granted occasional purchases through a variety of channels and come in a cultural wrapper of style; and b) lifestyle support goods and services which can be often low-tech goods or mundane support services: for example, clothing, furniture including beds and sofas, double glazing and central heating or air conditioning, house maintenance, body maintenance including hairdressing, pet food and vet services, leisure including tourism, hospitality and airports.</a:t>
            </a:r>
          </a:p>
          <a:p>
            <a:pPr>
              <a:lnSpc>
                <a:spcPct val="120000"/>
              </a:lnSpc>
              <a:spcBef>
                <a:spcPts val="0"/>
              </a:spcBef>
            </a:pPr>
            <a:r>
              <a:rPr lang="en-GB" sz="1600" dirty="0">
                <a:solidFill>
                  <a:schemeClr val="accent1">
                    <a:lumMod val="50000"/>
                  </a:schemeClr>
                </a:solidFill>
              </a:rPr>
              <a:t>This is a changing socio-culturally defined list, for example, central heating of UK</a:t>
            </a:r>
          </a:p>
          <a:p>
            <a:pPr marL="0" indent="0">
              <a:lnSpc>
                <a:spcPct val="120000"/>
              </a:lnSpc>
              <a:spcBef>
                <a:spcPts val="0"/>
              </a:spcBef>
              <a:buNone/>
            </a:pPr>
            <a:r>
              <a:rPr lang="en-GB" sz="1600" dirty="0">
                <a:solidFill>
                  <a:schemeClr val="accent1">
                    <a:lumMod val="50000"/>
                  </a:schemeClr>
                </a:solidFill>
              </a:rPr>
              <a:t>     houses only became a mundane necessity in the 1970s</a:t>
            </a:r>
          </a:p>
        </p:txBody>
      </p:sp>
    </p:spTree>
    <p:extLst>
      <p:ext uri="{BB962C8B-B14F-4D97-AF65-F5344CB8AC3E}">
        <p14:creationId xmlns:p14="http://schemas.microsoft.com/office/powerpoint/2010/main" val="1281440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6F400F-DF28-43BC-8D8E-4929793B39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2">
            <a:extLst>
              <a:ext uri="{FF2B5EF4-FFF2-40B4-BE49-F238E27FC236}">
                <a16:creationId xmlns:a16="http://schemas.microsoft.com/office/drawing/2014/main" id="{7C225C35-A217-4696-82E8-C18A98BC7EBB}"/>
              </a:ext>
            </a:extLst>
          </p:cNvPr>
          <p:cNvSpPr>
            <a:spLocks noGrp="1"/>
          </p:cNvSpPr>
          <p:nvPr>
            <p:ph type="title"/>
          </p:nvPr>
        </p:nvSpPr>
        <p:spPr>
          <a:xfrm>
            <a:off x="321564" y="658236"/>
            <a:ext cx="10901402" cy="1095506"/>
          </a:xfrm>
        </p:spPr>
        <p:txBody>
          <a:bodyPr>
            <a:normAutofit fontScale="90000"/>
          </a:bodyPr>
          <a:lstStyle/>
          <a:p>
            <a:pPr algn="ctr"/>
            <a:r>
              <a:rPr lang="en-GB" sz="3600" dirty="0">
                <a:solidFill>
                  <a:srgbClr val="0070C0"/>
                </a:solidFill>
              </a:rPr>
              <a:t/>
            </a:r>
            <a:br>
              <a:rPr lang="en-GB" sz="3600" dirty="0">
                <a:solidFill>
                  <a:srgbClr val="0070C0"/>
                </a:solidFill>
              </a:rPr>
            </a:br>
            <a:r>
              <a:rPr lang="en-GB" sz="3600" dirty="0">
                <a:solidFill>
                  <a:srgbClr val="0070C0"/>
                </a:solidFill>
              </a:rPr>
              <a:t>The Foundational Economy in Wales: </a:t>
            </a:r>
            <a:br>
              <a:rPr lang="en-GB" sz="3600" dirty="0">
                <a:solidFill>
                  <a:srgbClr val="0070C0"/>
                </a:solidFill>
              </a:rPr>
            </a:br>
            <a:r>
              <a:rPr lang="en-GB" sz="3600" dirty="0">
                <a:solidFill>
                  <a:srgbClr val="0070C0"/>
                </a:solidFill>
              </a:rPr>
              <a:t>Employment (full-time and part-time)</a:t>
            </a:r>
            <a:r>
              <a:rPr lang="en-GB" dirty="0">
                <a:solidFill>
                  <a:srgbClr val="0070C0"/>
                </a:solidFill>
              </a:rPr>
              <a:t/>
            </a:r>
            <a:br>
              <a:rPr lang="en-GB" dirty="0">
                <a:solidFill>
                  <a:srgbClr val="0070C0"/>
                </a:solidFill>
              </a:rPr>
            </a:br>
            <a:r>
              <a:rPr lang="en-GB" dirty="0">
                <a:solidFill>
                  <a:srgbClr val="0070C0"/>
                </a:solidFill>
              </a:rPr>
              <a:t>  </a:t>
            </a:r>
          </a:p>
        </p:txBody>
      </p:sp>
      <p:pic>
        <p:nvPicPr>
          <p:cNvPr id="2" name="Content Placeholder 1"/>
          <p:cNvPicPr>
            <a:picLocks noGrp="1" noChangeAspect="1"/>
          </p:cNvPicPr>
          <p:nvPr>
            <p:ph sz="half" idx="2"/>
          </p:nvPr>
        </p:nvPicPr>
        <p:blipFill>
          <a:blip r:embed="rId2"/>
          <a:stretch>
            <a:fillRect/>
          </a:stretch>
        </p:blipFill>
        <p:spPr>
          <a:xfrm>
            <a:off x="6217920" y="1809974"/>
            <a:ext cx="5228214" cy="3238052"/>
          </a:xfrm>
          <a:prstGeom prst="rect">
            <a:avLst/>
          </a:prstGeom>
        </p:spPr>
      </p:pic>
      <p:pic>
        <p:nvPicPr>
          <p:cNvPr id="11" name="Content Placeholder 10"/>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57371" y="1809974"/>
            <a:ext cx="5202366" cy="3238052"/>
          </a:xfrm>
          <a:prstGeom prst="rect">
            <a:avLst/>
          </a:prstGeom>
          <a:noFill/>
        </p:spPr>
      </p:pic>
      <p:sp>
        <p:nvSpPr>
          <p:cNvPr id="3" name="TextBox 2"/>
          <p:cNvSpPr txBox="1"/>
          <p:nvPr/>
        </p:nvSpPr>
        <p:spPr>
          <a:xfrm>
            <a:off x="757371" y="5454127"/>
            <a:ext cx="10688763" cy="923330"/>
          </a:xfrm>
          <a:prstGeom prst="rect">
            <a:avLst/>
          </a:prstGeom>
          <a:noFill/>
        </p:spPr>
        <p:txBody>
          <a:bodyPr wrap="square" rtlCol="0">
            <a:spAutoFit/>
          </a:bodyPr>
          <a:lstStyle/>
          <a:p>
            <a:r>
              <a:rPr lang="en-GB" dirty="0"/>
              <a:t>In Wales the material and providential (FE) share of employment (full-time and part-time) was 49% and adding the overlooked (FE</a:t>
            </a:r>
            <a:r>
              <a:rPr lang="en-GB" sz="2000" baseline="30000" dirty="0"/>
              <a:t>+</a:t>
            </a:r>
            <a:r>
              <a:rPr lang="en-GB" dirty="0"/>
              <a:t>) the share of FE employment rises to 70% which is 8 percentage points higher than the UK average. </a:t>
            </a:r>
          </a:p>
        </p:txBody>
      </p:sp>
    </p:spTree>
    <p:extLst>
      <p:ext uri="{BB962C8B-B14F-4D97-AF65-F5344CB8AC3E}">
        <p14:creationId xmlns:p14="http://schemas.microsoft.com/office/powerpoint/2010/main" val="2796507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6F400F-DF28-43BC-8D8E-4929793B39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2">
            <a:extLst>
              <a:ext uri="{FF2B5EF4-FFF2-40B4-BE49-F238E27FC236}">
                <a16:creationId xmlns:a16="http://schemas.microsoft.com/office/drawing/2014/main" id="{7C225C35-A217-4696-82E8-C18A98BC7EBB}"/>
              </a:ext>
            </a:extLst>
          </p:cNvPr>
          <p:cNvSpPr>
            <a:spLocks noGrp="1"/>
          </p:cNvSpPr>
          <p:nvPr>
            <p:ph type="title"/>
          </p:nvPr>
        </p:nvSpPr>
        <p:spPr>
          <a:xfrm>
            <a:off x="667348" y="645920"/>
            <a:ext cx="8761207" cy="1095506"/>
          </a:xfrm>
        </p:spPr>
        <p:txBody>
          <a:bodyPr>
            <a:normAutofit/>
          </a:bodyPr>
          <a:lstStyle/>
          <a:p>
            <a:pPr algn="ctr"/>
            <a:r>
              <a:rPr lang="en-GB" sz="3200" dirty="0">
                <a:solidFill>
                  <a:srgbClr val="0070C0"/>
                </a:solidFill>
              </a:rPr>
              <a:t>The Foundational Economy in Wales : </a:t>
            </a:r>
            <a:br>
              <a:rPr lang="en-GB" sz="3200" dirty="0">
                <a:solidFill>
                  <a:srgbClr val="0070C0"/>
                </a:solidFill>
              </a:rPr>
            </a:br>
            <a:r>
              <a:rPr lang="en-GB" sz="3200" dirty="0">
                <a:solidFill>
                  <a:srgbClr val="0070C0"/>
                </a:solidFill>
              </a:rPr>
              <a:t>Share of GVA  </a:t>
            </a:r>
          </a:p>
        </p:txBody>
      </p:sp>
      <p:sp>
        <p:nvSpPr>
          <p:cNvPr id="6" name="Content Placeholder 5"/>
          <p:cNvSpPr>
            <a:spLocks noGrp="1"/>
          </p:cNvSpPr>
          <p:nvPr>
            <p:ph sz="half" idx="2"/>
          </p:nvPr>
        </p:nvSpPr>
        <p:spPr>
          <a:xfrm>
            <a:off x="8670665" y="1825625"/>
            <a:ext cx="2683134" cy="4351338"/>
          </a:xfrm>
        </p:spPr>
        <p:txBody>
          <a:bodyPr>
            <a:normAutofit/>
          </a:bodyPr>
          <a:lstStyle/>
          <a:p>
            <a:r>
              <a:rPr lang="en-GB" sz="1800" dirty="0"/>
              <a:t>In both Wales and Scotland the FE and FE</a:t>
            </a:r>
            <a:r>
              <a:rPr lang="en-GB" sz="1800" baseline="30000" dirty="0"/>
              <a:t>+ </a:t>
            </a:r>
            <a:r>
              <a:rPr lang="en-GB" sz="1800" dirty="0"/>
              <a:t>share of GVA has fallen slightly 2016 compared with 2007</a:t>
            </a:r>
          </a:p>
          <a:p>
            <a:endParaRPr lang="en-GB" sz="1800" dirty="0"/>
          </a:p>
          <a:p>
            <a:r>
              <a:rPr lang="en-GB" sz="1800" dirty="0"/>
              <a:t>In 2016 FE share of GVA in Wales was 44% and FE</a:t>
            </a:r>
            <a:r>
              <a:rPr lang="en-GB" sz="1800" baseline="30000" dirty="0"/>
              <a:t>+</a:t>
            </a:r>
            <a:r>
              <a:rPr lang="en-GB" sz="1800" dirty="0"/>
              <a:t> share 62%. </a:t>
            </a:r>
          </a:p>
          <a:p>
            <a:endParaRPr lang="en-GB" sz="1800" dirty="0"/>
          </a:p>
          <a:p>
            <a:r>
              <a:rPr lang="en-GB" sz="1800" dirty="0"/>
              <a:t>In 2016 FE share of UK GVA averaged 39% and FE</a:t>
            </a:r>
            <a:r>
              <a:rPr lang="en-GB" sz="1800" baseline="30000" dirty="0"/>
              <a:t>+ </a:t>
            </a:r>
            <a:r>
              <a:rPr lang="en-GB" sz="1800" dirty="0"/>
              <a:t>share 58%. </a:t>
            </a:r>
          </a:p>
        </p:txBody>
      </p:sp>
      <p:graphicFrame>
        <p:nvGraphicFramePr>
          <p:cNvPr id="9" name="Table 8"/>
          <p:cNvGraphicFramePr>
            <a:graphicFrameLocks noGrp="1"/>
          </p:cNvGraphicFramePr>
          <p:nvPr>
            <p:extLst>
              <p:ext uri="{D42A27DB-BD31-4B8C-83A1-F6EECF244321}">
                <p14:modId xmlns:p14="http://schemas.microsoft.com/office/powerpoint/2010/main" val="1811131335"/>
              </p:ext>
            </p:extLst>
          </p:nvPr>
        </p:nvGraphicFramePr>
        <p:xfrm>
          <a:off x="753035" y="1825626"/>
          <a:ext cx="7680960" cy="3746837"/>
        </p:xfrm>
        <a:graphic>
          <a:graphicData uri="http://schemas.openxmlformats.org/drawingml/2006/table">
            <a:tbl>
              <a:tblPr>
                <a:tableStyleId>{5C22544A-7EE6-4342-B048-85BDC9FD1C3A}</a:tableStyleId>
              </a:tblPr>
              <a:tblGrid>
                <a:gridCol w="3095568">
                  <a:extLst>
                    <a:ext uri="{9D8B030D-6E8A-4147-A177-3AD203B41FA5}">
                      <a16:colId xmlns:a16="http://schemas.microsoft.com/office/drawing/2014/main" val="20000"/>
                    </a:ext>
                  </a:extLst>
                </a:gridCol>
                <a:gridCol w="819200">
                  <a:extLst>
                    <a:ext uri="{9D8B030D-6E8A-4147-A177-3AD203B41FA5}">
                      <a16:colId xmlns:a16="http://schemas.microsoft.com/office/drawing/2014/main" val="20001"/>
                    </a:ext>
                  </a:extLst>
                </a:gridCol>
                <a:gridCol w="819200">
                  <a:extLst>
                    <a:ext uri="{9D8B030D-6E8A-4147-A177-3AD203B41FA5}">
                      <a16:colId xmlns:a16="http://schemas.microsoft.com/office/drawing/2014/main" val="20002"/>
                    </a:ext>
                  </a:extLst>
                </a:gridCol>
                <a:gridCol w="702172">
                  <a:extLst>
                    <a:ext uri="{9D8B030D-6E8A-4147-A177-3AD203B41FA5}">
                      <a16:colId xmlns:a16="http://schemas.microsoft.com/office/drawing/2014/main" val="20003"/>
                    </a:ext>
                  </a:extLst>
                </a:gridCol>
                <a:gridCol w="861755">
                  <a:extLst>
                    <a:ext uri="{9D8B030D-6E8A-4147-A177-3AD203B41FA5}">
                      <a16:colId xmlns:a16="http://schemas.microsoft.com/office/drawing/2014/main" val="20004"/>
                    </a:ext>
                  </a:extLst>
                </a:gridCol>
                <a:gridCol w="766006">
                  <a:extLst>
                    <a:ext uri="{9D8B030D-6E8A-4147-A177-3AD203B41FA5}">
                      <a16:colId xmlns:a16="http://schemas.microsoft.com/office/drawing/2014/main" val="20005"/>
                    </a:ext>
                  </a:extLst>
                </a:gridCol>
                <a:gridCol w="617059">
                  <a:extLst>
                    <a:ext uri="{9D8B030D-6E8A-4147-A177-3AD203B41FA5}">
                      <a16:colId xmlns:a16="http://schemas.microsoft.com/office/drawing/2014/main" val="20006"/>
                    </a:ext>
                  </a:extLst>
                </a:gridCol>
              </a:tblGrid>
              <a:tr h="243945">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gridSpan="3">
                  <a:txBody>
                    <a:bodyPr/>
                    <a:lstStyle/>
                    <a:p>
                      <a:pPr algn="ctr" fontAlgn="b"/>
                      <a:r>
                        <a:rPr lang="en-GB" sz="1200" b="1" u="none" strike="noStrike" dirty="0">
                          <a:effectLst/>
                        </a:rPr>
                        <a:t>2016</a:t>
                      </a:r>
                      <a:endParaRPr lang="en-GB" sz="1200" b="1"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GB"/>
                    </a:p>
                  </a:txBody>
                  <a:tcPr/>
                </a:tc>
                <a:tc hMerge="1">
                  <a:txBody>
                    <a:bodyPr/>
                    <a:lstStyle/>
                    <a:p>
                      <a:endParaRPr lang="en-GB"/>
                    </a:p>
                  </a:txBody>
                  <a:tcPr/>
                </a:tc>
                <a:tc gridSpan="3">
                  <a:txBody>
                    <a:bodyPr/>
                    <a:lstStyle/>
                    <a:p>
                      <a:pPr algn="ctr" fontAlgn="b"/>
                      <a:r>
                        <a:rPr lang="en-GB" sz="1200" b="1" u="none" strike="noStrike" dirty="0">
                          <a:effectLst/>
                        </a:rPr>
                        <a:t>2007</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51766">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WALES</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SCOTLAND</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UK</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WALES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SCOTLAND</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UK</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1"/>
                  </a:ext>
                </a:extLst>
              </a:tr>
              <a:tr h="337696">
                <a:tc>
                  <a:txBody>
                    <a:bodyPr/>
                    <a:lstStyle/>
                    <a:p>
                      <a:pPr algn="l" fontAlgn="b"/>
                      <a:r>
                        <a:rPr lang="en-GB" sz="1200" b="1" u="none" strike="noStrike" dirty="0">
                          <a:effectLst/>
                        </a:rPr>
                        <a:t>Share of FE sectors in regional GVA</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2"/>
                  </a:ext>
                </a:extLst>
              </a:tr>
              <a:tr h="337696">
                <a:tc>
                  <a:txBody>
                    <a:bodyPr/>
                    <a:lstStyle/>
                    <a:p>
                      <a:pPr algn="l" fontAlgn="b"/>
                      <a:r>
                        <a:rPr lang="en-GB" sz="1200" b="1" u="none" strike="noStrike" dirty="0">
                          <a:effectLst/>
                        </a:rPr>
                        <a:t>Material</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16.6</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22.8</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17.6</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17.8</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23.2</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18.8</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3"/>
                  </a:ext>
                </a:extLst>
              </a:tr>
              <a:tr h="337696">
                <a:tc>
                  <a:txBody>
                    <a:bodyPr/>
                    <a:lstStyle/>
                    <a:p>
                      <a:pPr algn="l" fontAlgn="b"/>
                      <a:r>
                        <a:rPr lang="en-GB" sz="1200" b="1" u="none" strike="noStrike" dirty="0">
                          <a:effectLst/>
                        </a:rPr>
                        <a:t>Providential</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27.3</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23.3</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21.5</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27.3</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23.8</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22</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4"/>
                  </a:ext>
                </a:extLst>
              </a:tr>
              <a:tr h="337696">
                <a:tc>
                  <a:txBody>
                    <a:bodyPr/>
                    <a:lstStyle/>
                    <a:p>
                      <a:pPr algn="l" fontAlgn="b"/>
                      <a:r>
                        <a:rPr lang="en-GB" sz="1200" b="1" u="none" strike="noStrike" dirty="0">
                          <a:effectLst/>
                        </a:rPr>
                        <a:t>Overlooked</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17.9</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15.8</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18.5</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19.3</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16.2</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18.5</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5"/>
                  </a:ext>
                </a:extLst>
              </a:tr>
              <a:tr h="203674">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6"/>
                  </a:ext>
                </a:extLst>
              </a:tr>
              <a:tr h="337696">
                <a:tc>
                  <a:txBody>
                    <a:bodyPr/>
                    <a:lstStyle/>
                    <a:p>
                      <a:pPr algn="l" fontAlgn="b"/>
                      <a:r>
                        <a:rPr lang="en-GB" sz="1200" b="1" u="none" strike="noStrike" dirty="0">
                          <a:effectLst/>
                        </a:rPr>
                        <a:t>Material and Providential (FE)</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43.9</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46.1</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39.1</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45.1</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47.0</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40.8</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7"/>
                  </a:ext>
                </a:extLst>
              </a:tr>
              <a:tr h="351766">
                <a:tc>
                  <a:txBody>
                    <a:bodyPr/>
                    <a:lstStyle/>
                    <a:p>
                      <a:pPr algn="l" fontAlgn="b"/>
                      <a:r>
                        <a:rPr lang="en-GB" sz="1200" b="1" u="none" strike="noStrike" dirty="0">
                          <a:effectLst/>
                        </a:rPr>
                        <a:t>Material, Providential and Overlooked (FE</a:t>
                      </a:r>
                      <a:r>
                        <a:rPr lang="en-GB" sz="1400" b="1" u="none" strike="noStrike" baseline="30000" dirty="0">
                          <a:effectLst/>
                        </a:rPr>
                        <a:t>+</a:t>
                      </a:r>
                      <a:r>
                        <a:rPr lang="en-GB" sz="1200" b="1" u="none" strike="noStrike" dirty="0">
                          <a:effectLst/>
                        </a:rPr>
                        <a:t>)</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61.8</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61.9</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57.6</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64.4</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63.2</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59.3</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8"/>
                  </a:ext>
                </a:extLst>
              </a:tr>
              <a:tr h="203674">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9"/>
                  </a:ext>
                </a:extLst>
              </a:tr>
              <a:tr h="351766">
                <a:tc>
                  <a:txBody>
                    <a:bodyPr/>
                    <a:lstStyle/>
                    <a:p>
                      <a:pPr algn="l" fontAlgn="b"/>
                      <a:r>
                        <a:rPr lang="en-GB" sz="1200" b="1" u="none" strike="noStrike" dirty="0">
                          <a:effectLst/>
                        </a:rPr>
                        <a:t>Other</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38.2</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38.2</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42.8</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35.6</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36.7</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40.7</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10"/>
                  </a:ext>
                </a:extLst>
              </a:tr>
              <a:tr h="351766">
                <a:tc>
                  <a:txBody>
                    <a:bodyPr/>
                    <a:lstStyle/>
                    <a:p>
                      <a:pPr algn="l" fontAlgn="b"/>
                      <a:r>
                        <a:rPr lang="en-GB" sz="1200" b="1" u="none" strike="noStrike" dirty="0">
                          <a:effectLst/>
                        </a:rPr>
                        <a:t>Total</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100</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55691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6F400F-DF28-43BC-8D8E-4929793B39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2">
            <a:extLst>
              <a:ext uri="{FF2B5EF4-FFF2-40B4-BE49-F238E27FC236}">
                <a16:creationId xmlns:a16="http://schemas.microsoft.com/office/drawing/2014/main" id="{7C225C35-A217-4696-82E8-C18A98BC7EBB}"/>
              </a:ext>
            </a:extLst>
          </p:cNvPr>
          <p:cNvSpPr>
            <a:spLocks noGrp="1"/>
          </p:cNvSpPr>
          <p:nvPr>
            <p:ph type="title"/>
          </p:nvPr>
        </p:nvSpPr>
        <p:spPr>
          <a:xfrm>
            <a:off x="613188" y="730119"/>
            <a:ext cx="10467190" cy="1095506"/>
          </a:xfrm>
        </p:spPr>
        <p:txBody>
          <a:bodyPr>
            <a:normAutofit/>
          </a:bodyPr>
          <a:lstStyle/>
          <a:p>
            <a:pPr algn="ctr"/>
            <a:r>
              <a:rPr lang="en-GB" sz="3200" dirty="0">
                <a:solidFill>
                  <a:srgbClr val="0070C0"/>
                </a:solidFill>
              </a:rPr>
              <a:t>The Foundational Economy in Wales: </a:t>
            </a:r>
            <a:br>
              <a:rPr lang="en-GB" sz="3200" dirty="0">
                <a:solidFill>
                  <a:srgbClr val="0070C0"/>
                </a:solidFill>
              </a:rPr>
            </a:br>
            <a:r>
              <a:rPr lang="en-GB" sz="3200" dirty="0">
                <a:solidFill>
                  <a:srgbClr val="0070C0"/>
                </a:solidFill>
              </a:rPr>
              <a:t>Share of Employee Compensation </a:t>
            </a:r>
          </a:p>
        </p:txBody>
      </p:sp>
      <p:sp>
        <p:nvSpPr>
          <p:cNvPr id="6" name="Content Placeholder 5"/>
          <p:cNvSpPr>
            <a:spLocks noGrp="1"/>
          </p:cNvSpPr>
          <p:nvPr>
            <p:ph sz="half" idx="2"/>
          </p:nvPr>
        </p:nvSpPr>
        <p:spPr>
          <a:xfrm>
            <a:off x="8670665" y="1825625"/>
            <a:ext cx="2683134" cy="4351338"/>
          </a:xfrm>
        </p:spPr>
        <p:txBody>
          <a:bodyPr>
            <a:normAutofit/>
          </a:bodyPr>
          <a:lstStyle/>
          <a:p>
            <a:r>
              <a:rPr lang="en-GB" sz="1800" dirty="0"/>
              <a:t>In both Wales and Scotland the FE and FE</a:t>
            </a:r>
            <a:r>
              <a:rPr lang="en-GB" sz="1800" baseline="30000" dirty="0"/>
              <a:t>+</a:t>
            </a:r>
            <a:r>
              <a:rPr lang="en-GB" sz="1800" dirty="0"/>
              <a:t> share of employee compensation (EMPCOMP)remains steady 2016 compared with 2007</a:t>
            </a:r>
          </a:p>
          <a:p>
            <a:endParaRPr lang="en-GB" sz="1800" dirty="0"/>
          </a:p>
          <a:p>
            <a:r>
              <a:rPr lang="en-GB" sz="1800" dirty="0"/>
              <a:t>In 2016 FE share of EMPCOMP in Wales was 54% and FE</a:t>
            </a:r>
            <a:r>
              <a:rPr lang="en-GB" sz="1800" baseline="30000" dirty="0"/>
              <a:t>+</a:t>
            </a:r>
            <a:r>
              <a:rPr lang="en-GB" sz="1800" dirty="0"/>
              <a:t> share 70%. </a:t>
            </a:r>
          </a:p>
          <a:p>
            <a:endParaRPr lang="en-GB" sz="1800" dirty="0"/>
          </a:p>
          <a:p>
            <a:r>
              <a:rPr lang="en-GB" sz="1800" dirty="0"/>
              <a:t>In 2016 FE share of UK EMPCOMP averaged 49% and FE</a:t>
            </a:r>
            <a:r>
              <a:rPr lang="en-GB" sz="1800" baseline="30000" dirty="0"/>
              <a:t>+</a:t>
            </a:r>
            <a:r>
              <a:rPr lang="en-GB" sz="1800" dirty="0"/>
              <a:t> share 64%. </a:t>
            </a:r>
          </a:p>
        </p:txBody>
      </p:sp>
      <p:graphicFrame>
        <p:nvGraphicFramePr>
          <p:cNvPr id="3" name="Table 2"/>
          <p:cNvGraphicFramePr>
            <a:graphicFrameLocks noGrp="1"/>
          </p:cNvGraphicFramePr>
          <p:nvPr>
            <p:extLst>
              <p:ext uri="{D42A27DB-BD31-4B8C-83A1-F6EECF244321}">
                <p14:modId xmlns:p14="http://schemas.microsoft.com/office/powerpoint/2010/main" val="845692586"/>
              </p:ext>
            </p:extLst>
          </p:nvPr>
        </p:nvGraphicFramePr>
        <p:xfrm>
          <a:off x="731522" y="1911070"/>
          <a:ext cx="7745505" cy="3930330"/>
        </p:xfrm>
        <a:graphic>
          <a:graphicData uri="http://schemas.openxmlformats.org/drawingml/2006/table">
            <a:tbl>
              <a:tblPr>
                <a:tableStyleId>{5C22544A-7EE6-4342-B048-85BDC9FD1C3A}</a:tableStyleId>
              </a:tblPr>
              <a:tblGrid>
                <a:gridCol w="3136421">
                  <a:extLst>
                    <a:ext uri="{9D8B030D-6E8A-4147-A177-3AD203B41FA5}">
                      <a16:colId xmlns:a16="http://schemas.microsoft.com/office/drawing/2014/main" val="20000"/>
                    </a:ext>
                  </a:extLst>
                </a:gridCol>
                <a:gridCol w="675104">
                  <a:extLst>
                    <a:ext uri="{9D8B030D-6E8A-4147-A177-3AD203B41FA5}">
                      <a16:colId xmlns:a16="http://schemas.microsoft.com/office/drawing/2014/main" val="20001"/>
                    </a:ext>
                  </a:extLst>
                </a:gridCol>
                <a:gridCol w="848847">
                  <a:extLst>
                    <a:ext uri="{9D8B030D-6E8A-4147-A177-3AD203B41FA5}">
                      <a16:colId xmlns:a16="http://schemas.microsoft.com/office/drawing/2014/main" val="20002"/>
                    </a:ext>
                  </a:extLst>
                </a:gridCol>
                <a:gridCol w="606008">
                  <a:extLst>
                    <a:ext uri="{9D8B030D-6E8A-4147-A177-3AD203B41FA5}">
                      <a16:colId xmlns:a16="http://schemas.microsoft.com/office/drawing/2014/main" val="20003"/>
                    </a:ext>
                  </a:extLst>
                </a:gridCol>
                <a:gridCol w="826375">
                  <a:extLst>
                    <a:ext uri="{9D8B030D-6E8A-4147-A177-3AD203B41FA5}">
                      <a16:colId xmlns:a16="http://schemas.microsoft.com/office/drawing/2014/main" val="20004"/>
                    </a:ext>
                  </a:extLst>
                </a:gridCol>
                <a:gridCol w="892485">
                  <a:extLst>
                    <a:ext uri="{9D8B030D-6E8A-4147-A177-3AD203B41FA5}">
                      <a16:colId xmlns:a16="http://schemas.microsoft.com/office/drawing/2014/main" val="20005"/>
                    </a:ext>
                  </a:extLst>
                </a:gridCol>
                <a:gridCol w="760265">
                  <a:extLst>
                    <a:ext uri="{9D8B030D-6E8A-4147-A177-3AD203B41FA5}">
                      <a16:colId xmlns:a16="http://schemas.microsoft.com/office/drawing/2014/main" val="20006"/>
                    </a:ext>
                  </a:extLst>
                </a:gridCol>
              </a:tblGrid>
              <a:tr h="366323">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gridSpan="3">
                  <a:txBody>
                    <a:bodyPr/>
                    <a:lstStyle/>
                    <a:p>
                      <a:pPr algn="ctr" fontAlgn="b"/>
                      <a:r>
                        <a:rPr lang="en-GB" sz="1200" b="1" u="none" strike="noStrike">
                          <a:effectLst/>
                        </a:rPr>
                        <a:t>2016</a:t>
                      </a:r>
                      <a:endParaRPr lang="en-GB" sz="1200" b="1"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n-GB"/>
                    </a:p>
                  </a:txBody>
                  <a:tcPr/>
                </a:tc>
                <a:tc hMerge="1">
                  <a:txBody>
                    <a:bodyPr/>
                    <a:lstStyle/>
                    <a:p>
                      <a:endParaRPr lang="en-GB"/>
                    </a:p>
                  </a:txBody>
                  <a:tcPr/>
                </a:tc>
                <a:tc gridSpan="3">
                  <a:txBody>
                    <a:bodyPr/>
                    <a:lstStyle/>
                    <a:p>
                      <a:pPr algn="ctr" fontAlgn="b"/>
                      <a:r>
                        <a:rPr lang="en-GB" sz="1200" b="1" u="none" strike="noStrike" dirty="0">
                          <a:effectLst/>
                        </a:rPr>
                        <a:t>2007</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66323">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WALES</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SCOTLAND</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UK</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WALES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SCOTLAND</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UK</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1"/>
                  </a:ext>
                </a:extLst>
              </a:tr>
              <a:tr h="418219">
                <a:tc>
                  <a:txBody>
                    <a:bodyPr/>
                    <a:lstStyle/>
                    <a:p>
                      <a:pPr algn="l" fontAlgn="b"/>
                      <a:r>
                        <a:rPr lang="en-GB" sz="1200" b="1" u="none" strike="noStrike" dirty="0">
                          <a:effectLst/>
                        </a:rPr>
                        <a:t>Share of FE sectors in regional employment compensation</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2"/>
                  </a:ext>
                </a:extLst>
              </a:tr>
              <a:tr h="351672">
                <a:tc>
                  <a:txBody>
                    <a:bodyPr/>
                    <a:lstStyle/>
                    <a:p>
                      <a:pPr algn="l" fontAlgn="b"/>
                      <a:r>
                        <a:rPr lang="en-GB" sz="1200" b="1" u="none" strike="noStrike" dirty="0">
                          <a:effectLst/>
                        </a:rPr>
                        <a:t>Material</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16.8</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22.4</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18.2</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18.3</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22.9</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19.4</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3"/>
                  </a:ext>
                </a:extLst>
              </a:tr>
              <a:tr h="351672">
                <a:tc>
                  <a:txBody>
                    <a:bodyPr/>
                    <a:lstStyle/>
                    <a:p>
                      <a:pPr algn="l" fontAlgn="b"/>
                      <a:r>
                        <a:rPr lang="en-GB" sz="1200" b="1" u="none" strike="noStrike" dirty="0">
                          <a:effectLst/>
                        </a:rPr>
                        <a:t>Providential</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36.7</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31.9</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29.2</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35.9</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31.5</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29.1</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4"/>
                  </a:ext>
                </a:extLst>
              </a:tr>
              <a:tr h="351672">
                <a:tc>
                  <a:txBody>
                    <a:bodyPr/>
                    <a:lstStyle/>
                    <a:p>
                      <a:pPr algn="l" fontAlgn="b"/>
                      <a:r>
                        <a:rPr lang="en-GB" sz="1200" b="1" u="none" strike="noStrike" dirty="0">
                          <a:effectLst/>
                        </a:rPr>
                        <a:t>Overlooked</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15.9</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15.2</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15.4</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15.3</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15.2</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15.7</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5"/>
                  </a:ext>
                </a:extLst>
              </a:tr>
              <a:tr h="213377">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 </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6"/>
                  </a:ext>
                </a:extLst>
              </a:tr>
              <a:tr h="351672">
                <a:tc>
                  <a:txBody>
                    <a:bodyPr/>
                    <a:lstStyle/>
                    <a:p>
                      <a:pPr algn="l" fontAlgn="b"/>
                      <a:r>
                        <a:rPr lang="en-GB" sz="1200" b="1" u="none" strike="noStrike" dirty="0">
                          <a:effectLst/>
                        </a:rPr>
                        <a:t>Material and Providential (FE)</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53.5</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54.3</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47.4</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54.2</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54.4</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48.5</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7"/>
                  </a:ext>
                </a:extLst>
              </a:tr>
              <a:tr h="366323">
                <a:tc>
                  <a:txBody>
                    <a:bodyPr/>
                    <a:lstStyle/>
                    <a:p>
                      <a:pPr algn="l" fontAlgn="b"/>
                      <a:r>
                        <a:rPr lang="en-GB" sz="1200" b="1" u="none" strike="noStrike" dirty="0">
                          <a:effectLst/>
                        </a:rPr>
                        <a:t>Material, Providential and Overlooked (FE</a:t>
                      </a:r>
                      <a:r>
                        <a:rPr lang="en-GB" sz="1600" b="1" u="none" strike="noStrike" baseline="30000" dirty="0">
                          <a:effectLst/>
                        </a:rPr>
                        <a:t>+</a:t>
                      </a:r>
                      <a:r>
                        <a:rPr lang="en-GB" sz="1200" b="1" u="none" strike="noStrike" dirty="0">
                          <a:effectLst/>
                        </a:rPr>
                        <a:t>)</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69.4</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69.5</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62.8</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69.5</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69.6</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64.2</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8"/>
                  </a:ext>
                </a:extLst>
              </a:tr>
              <a:tr h="213377">
                <a:tc>
                  <a:txBody>
                    <a:bodyPr/>
                    <a:lstStyle/>
                    <a:p>
                      <a:pPr algn="l"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 </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09"/>
                  </a:ext>
                </a:extLst>
              </a:tr>
              <a:tr h="366323">
                <a:tc>
                  <a:txBody>
                    <a:bodyPr/>
                    <a:lstStyle/>
                    <a:p>
                      <a:pPr algn="l" fontAlgn="b"/>
                      <a:r>
                        <a:rPr lang="en-GB" sz="1200" b="1" u="none" strike="noStrike" dirty="0">
                          <a:effectLst/>
                        </a:rPr>
                        <a:t>Other</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30.6</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30.5</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35.9</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30.5</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30.5</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35.9</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10"/>
                  </a:ext>
                </a:extLst>
              </a:tr>
              <a:tr h="213377">
                <a:tc>
                  <a:txBody>
                    <a:bodyPr/>
                    <a:lstStyle/>
                    <a:p>
                      <a:pPr algn="l" fontAlgn="b"/>
                      <a:r>
                        <a:rPr lang="en-GB" sz="1200" b="1" u="none" strike="noStrike" dirty="0">
                          <a:effectLst/>
                        </a:rPr>
                        <a:t>Total</a:t>
                      </a:r>
                      <a:endParaRPr lang="en-GB" sz="12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100</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100</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a:effectLst/>
                        </a:rPr>
                        <a:t>100</a:t>
                      </a:r>
                      <a:endParaRPr lang="en-GB" sz="12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a:effectLst/>
                        </a:rPr>
                        <a:t>100</a:t>
                      </a:r>
                      <a:endParaRPr lang="en-GB" sz="1200" b="1" i="0" u="none" strike="noStrike">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tc>
                  <a:txBody>
                    <a:bodyPr/>
                    <a:lstStyle/>
                    <a:p>
                      <a:pPr algn="ctr" fontAlgn="b"/>
                      <a:r>
                        <a:rPr lang="en-GB" sz="1200" b="1" u="none" strike="noStrike" dirty="0">
                          <a:effectLst/>
                        </a:rPr>
                        <a:t>100</a:t>
                      </a:r>
                      <a:endParaRPr lang="en-GB" sz="1200" b="1" i="0" u="none" strike="noStrike" dirty="0">
                        <a:solidFill>
                          <a:srgbClr val="000000"/>
                        </a:solidFill>
                        <a:effectLst/>
                        <a:latin typeface="Calibri" panose="020F0502020204030204" pitchFamily="34" charset="0"/>
                      </a:endParaRPr>
                    </a:p>
                  </a:txBody>
                  <a:tcPr marL="7620" marR="7620" marT="7620" marB="0" anchor="b">
                    <a:solidFill>
                      <a:schemeClr val="accent6">
                        <a:lumMod val="60000"/>
                        <a:lumOff val="4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62225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029340565"/>
              </p:ext>
            </p:extLst>
          </p:nvPr>
        </p:nvGraphicFramePr>
        <p:xfrm>
          <a:off x="753035" y="2689412"/>
          <a:ext cx="6242648" cy="2250692"/>
        </p:xfrm>
        <a:graphic>
          <a:graphicData uri="http://schemas.openxmlformats.org/drawingml/2006/table">
            <a:tbl>
              <a:tblPr>
                <a:tableStyleId>{5C22544A-7EE6-4342-B048-85BDC9FD1C3A}</a:tableStyleId>
              </a:tblPr>
              <a:tblGrid>
                <a:gridCol w="3793217">
                  <a:extLst>
                    <a:ext uri="{9D8B030D-6E8A-4147-A177-3AD203B41FA5}">
                      <a16:colId xmlns:a16="http://schemas.microsoft.com/office/drawing/2014/main" val="20000"/>
                    </a:ext>
                  </a:extLst>
                </a:gridCol>
                <a:gridCol w="816477">
                  <a:extLst>
                    <a:ext uri="{9D8B030D-6E8A-4147-A177-3AD203B41FA5}">
                      <a16:colId xmlns:a16="http://schemas.microsoft.com/office/drawing/2014/main" val="20001"/>
                    </a:ext>
                  </a:extLst>
                </a:gridCol>
                <a:gridCol w="816477">
                  <a:extLst>
                    <a:ext uri="{9D8B030D-6E8A-4147-A177-3AD203B41FA5}">
                      <a16:colId xmlns:a16="http://schemas.microsoft.com/office/drawing/2014/main" val="20002"/>
                    </a:ext>
                  </a:extLst>
                </a:gridCol>
                <a:gridCol w="816477">
                  <a:extLst>
                    <a:ext uri="{9D8B030D-6E8A-4147-A177-3AD203B41FA5}">
                      <a16:colId xmlns:a16="http://schemas.microsoft.com/office/drawing/2014/main" val="20003"/>
                    </a:ext>
                  </a:extLst>
                </a:gridCol>
              </a:tblGrid>
              <a:tr h="207877">
                <a:tc>
                  <a:txBody>
                    <a:bodyPr/>
                    <a:lstStyle/>
                    <a:p>
                      <a:pPr algn="l" fontAlgn="b"/>
                      <a:r>
                        <a:rPr lang="en-GB" sz="1400" b="1" u="none" strike="noStrike" dirty="0">
                          <a:effectLst/>
                        </a:rPr>
                        <a:t> </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WALES</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SCOTLAND</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UK </a:t>
                      </a:r>
                      <a:endParaRPr lang="en-GB"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0"/>
                  </a:ext>
                </a:extLst>
              </a:tr>
              <a:tr h="347554">
                <a:tc>
                  <a:txBody>
                    <a:bodyPr/>
                    <a:lstStyle/>
                    <a:p>
                      <a:pPr algn="l" fontAlgn="b"/>
                      <a:r>
                        <a:rPr lang="en-GB" sz="1400" b="1" u="none" strike="noStrike" dirty="0">
                          <a:effectLst/>
                        </a:rPr>
                        <a:t>Compensation share of GVA %</a:t>
                      </a:r>
                      <a:endParaRPr lang="en-GB" sz="1400" b="1" i="0" u="none" strike="noStrike" dirty="0">
                        <a:solidFill>
                          <a:srgbClr val="000000"/>
                        </a:solidFill>
                        <a:effectLst/>
                        <a:latin typeface="Calibri" panose="020F0502020204030204" pitchFamily="34" charset="0"/>
                      </a:endParaRPr>
                    </a:p>
                  </a:txBody>
                  <a:tcPr marL="7620" marR="7620" marT="7620" marB="0" anchor="b"/>
                </a:tc>
                <a:tc gridSpan="3">
                  <a:txBody>
                    <a:bodyPr/>
                    <a:lstStyle/>
                    <a:p>
                      <a:pPr algn="ctr" fontAlgn="b"/>
                      <a:r>
                        <a:rPr lang="en-GB" sz="1400" b="1" u="none" strike="noStrike" dirty="0">
                          <a:effectLst/>
                        </a:rPr>
                        <a:t>2016</a:t>
                      </a:r>
                      <a:endParaRPr lang="en-GB" sz="1400" b="1"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333651">
                <a:tc>
                  <a:txBody>
                    <a:bodyPr/>
                    <a:lstStyle/>
                    <a:p>
                      <a:pPr algn="l" fontAlgn="b"/>
                      <a:r>
                        <a:rPr lang="en-GB" sz="1400" b="1" u="none" strike="noStrike" dirty="0">
                          <a:effectLst/>
                        </a:rPr>
                        <a:t>Material</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58.1</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55.1</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58.1</a:t>
                      </a:r>
                      <a:endParaRPr lang="en-GB"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2"/>
                  </a:ext>
                </a:extLst>
              </a:tr>
              <a:tr h="333651">
                <a:tc>
                  <a:txBody>
                    <a:bodyPr/>
                    <a:lstStyle/>
                    <a:p>
                      <a:pPr algn="l" fontAlgn="b"/>
                      <a:r>
                        <a:rPr lang="en-GB" sz="1400" b="1" u="none" strike="noStrike" dirty="0">
                          <a:effectLst/>
                        </a:rPr>
                        <a:t>Providential</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77.4</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77.0</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76.6</a:t>
                      </a:r>
                      <a:endParaRPr lang="en-GB"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3"/>
                  </a:ext>
                </a:extLst>
              </a:tr>
              <a:tr h="333651">
                <a:tc>
                  <a:txBody>
                    <a:bodyPr/>
                    <a:lstStyle/>
                    <a:p>
                      <a:pPr algn="l" fontAlgn="b"/>
                      <a:r>
                        <a:rPr lang="en-GB" sz="1400" b="1" u="none" strike="noStrike" dirty="0">
                          <a:effectLst/>
                        </a:rPr>
                        <a:t>Overlooked</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51.1</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54.0</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48.0</a:t>
                      </a:r>
                      <a:endParaRPr lang="en-GB" sz="1400" b="1"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4"/>
                  </a:ext>
                </a:extLst>
              </a:tr>
              <a:tr h="333651">
                <a:tc>
                  <a:txBody>
                    <a:bodyPr/>
                    <a:lstStyle/>
                    <a:p>
                      <a:pPr algn="l" fontAlgn="b"/>
                      <a:r>
                        <a:rPr lang="en-GB" sz="1400" b="1" u="none" strike="noStrike" dirty="0">
                          <a:effectLst/>
                        </a:rPr>
                        <a:t>Other</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46.1</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44.7</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48.6</a:t>
                      </a:r>
                      <a:endParaRPr lang="en-GB"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5"/>
                  </a:ext>
                </a:extLst>
              </a:tr>
              <a:tr h="347554">
                <a:tc>
                  <a:txBody>
                    <a:bodyPr/>
                    <a:lstStyle/>
                    <a:p>
                      <a:pPr algn="l" fontAlgn="b"/>
                      <a:r>
                        <a:rPr lang="en-GB" sz="1400" b="1" i="0" u="none" strike="noStrike" dirty="0">
                          <a:solidFill>
                            <a:schemeClr val="dk1"/>
                          </a:solidFill>
                          <a:effectLst/>
                          <a:latin typeface="+mn-lt"/>
                        </a:rPr>
                        <a:t>Average</a:t>
                      </a:r>
                      <a:r>
                        <a:rPr lang="en-GB" sz="1400" b="1" i="0" u="none" strike="noStrike" baseline="0" dirty="0">
                          <a:solidFill>
                            <a:schemeClr val="dk1"/>
                          </a:solidFill>
                          <a:effectLst/>
                          <a:latin typeface="+mn-lt"/>
                        </a:rPr>
                        <a:t> of all sectors</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57.5</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56.1</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56.2</a:t>
                      </a:r>
                      <a:endParaRPr lang="en-GB"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6"/>
                  </a:ext>
                </a:extLst>
              </a:tr>
            </a:tbl>
          </a:graphicData>
        </a:graphic>
      </p:graphicFrame>
      <p:sp>
        <p:nvSpPr>
          <p:cNvPr id="7" name="Title 12">
            <a:extLst>
              <a:ext uri="{FF2B5EF4-FFF2-40B4-BE49-F238E27FC236}">
                <a16:creationId xmlns:a16="http://schemas.microsoft.com/office/drawing/2014/main" id="{7C225C35-A217-4696-82E8-C18A98BC7EBB}"/>
              </a:ext>
            </a:extLst>
          </p:cNvPr>
          <p:cNvSpPr>
            <a:spLocks noGrp="1"/>
          </p:cNvSpPr>
          <p:nvPr>
            <p:ph type="title"/>
          </p:nvPr>
        </p:nvSpPr>
        <p:spPr>
          <a:xfrm>
            <a:off x="613188" y="730119"/>
            <a:ext cx="10467190" cy="1095506"/>
          </a:xfrm>
        </p:spPr>
        <p:txBody>
          <a:bodyPr>
            <a:normAutofit/>
          </a:bodyPr>
          <a:lstStyle/>
          <a:p>
            <a:pPr algn="ctr"/>
            <a:r>
              <a:rPr lang="en-GB" sz="3200" dirty="0">
                <a:solidFill>
                  <a:srgbClr val="0070C0"/>
                </a:solidFill>
              </a:rPr>
              <a:t>The Foundational Economy in Wales: </a:t>
            </a:r>
            <a:br>
              <a:rPr lang="en-GB" sz="3200" dirty="0">
                <a:solidFill>
                  <a:srgbClr val="0070C0"/>
                </a:solidFill>
              </a:rPr>
            </a:br>
            <a:r>
              <a:rPr lang="en-GB" sz="3200" dirty="0">
                <a:solidFill>
                  <a:srgbClr val="0070C0"/>
                </a:solidFill>
              </a:rPr>
              <a:t>Share of Employee Compensation out of GVA %</a:t>
            </a:r>
          </a:p>
        </p:txBody>
      </p:sp>
      <p:sp>
        <p:nvSpPr>
          <p:cNvPr id="4" name="TextBox 3"/>
          <p:cNvSpPr txBox="1"/>
          <p:nvPr/>
        </p:nvSpPr>
        <p:spPr>
          <a:xfrm>
            <a:off x="7427154" y="2398956"/>
            <a:ext cx="3653223" cy="2862322"/>
          </a:xfrm>
          <a:prstGeom prst="rect">
            <a:avLst/>
          </a:prstGeom>
          <a:noFill/>
        </p:spPr>
        <p:txBody>
          <a:bodyPr wrap="square" rtlCol="0">
            <a:spAutoFit/>
          </a:bodyPr>
          <a:lstStyle/>
          <a:p>
            <a:r>
              <a:rPr lang="en-GB" dirty="0"/>
              <a:t>The  share of GVA distributed to employees in Wales is not too dissimilar to Scotland and the UK</a:t>
            </a:r>
          </a:p>
          <a:p>
            <a:endParaRPr lang="en-GB" dirty="0"/>
          </a:p>
          <a:p>
            <a:r>
              <a:rPr lang="en-GB" dirty="0"/>
              <a:t>Material               58% </a:t>
            </a:r>
          </a:p>
          <a:p>
            <a:r>
              <a:rPr lang="en-GB" dirty="0"/>
              <a:t>Providential         77%</a:t>
            </a:r>
          </a:p>
          <a:p>
            <a:r>
              <a:rPr lang="en-GB" dirty="0"/>
              <a:t>Overlooked          51%</a:t>
            </a:r>
          </a:p>
          <a:p>
            <a:r>
              <a:rPr lang="en-GB" dirty="0"/>
              <a:t>Other                    57%</a:t>
            </a:r>
          </a:p>
          <a:p>
            <a:endParaRPr lang="en-GB" dirty="0"/>
          </a:p>
          <a:p>
            <a:endParaRPr lang="en-GB" dirty="0"/>
          </a:p>
        </p:txBody>
      </p:sp>
    </p:spTree>
    <p:extLst>
      <p:ext uri="{BB962C8B-B14F-4D97-AF65-F5344CB8AC3E}">
        <p14:creationId xmlns:p14="http://schemas.microsoft.com/office/powerpoint/2010/main" val="3195665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7C225C35-A217-4696-82E8-C18A98BC7EBB}"/>
              </a:ext>
            </a:extLst>
          </p:cNvPr>
          <p:cNvSpPr>
            <a:spLocks noGrp="1"/>
          </p:cNvSpPr>
          <p:nvPr>
            <p:ph type="title"/>
          </p:nvPr>
        </p:nvSpPr>
        <p:spPr>
          <a:xfrm>
            <a:off x="613188" y="730119"/>
            <a:ext cx="10467190" cy="1095506"/>
          </a:xfrm>
        </p:spPr>
        <p:txBody>
          <a:bodyPr>
            <a:normAutofit/>
          </a:bodyPr>
          <a:lstStyle/>
          <a:p>
            <a:pPr algn="ctr"/>
            <a:r>
              <a:rPr lang="en-GB" sz="3200" dirty="0">
                <a:solidFill>
                  <a:srgbClr val="0070C0"/>
                </a:solidFill>
              </a:rPr>
              <a:t>The story so far</a:t>
            </a:r>
          </a:p>
        </p:txBody>
      </p:sp>
      <p:sp>
        <p:nvSpPr>
          <p:cNvPr id="4" name="TextBox 3"/>
          <p:cNvSpPr txBox="1"/>
          <p:nvPr/>
        </p:nvSpPr>
        <p:spPr>
          <a:xfrm>
            <a:off x="1366221" y="1957893"/>
            <a:ext cx="9348395" cy="4893647"/>
          </a:xfrm>
          <a:prstGeom prst="rect">
            <a:avLst/>
          </a:prstGeom>
          <a:noFill/>
        </p:spPr>
        <p:txBody>
          <a:bodyPr wrap="square" rtlCol="0">
            <a:spAutoFit/>
          </a:bodyPr>
          <a:lstStyle/>
          <a:p>
            <a:r>
              <a:rPr lang="en-GB" sz="2400" dirty="0"/>
              <a:t>The core FE sector, despite austerity, accounts for approximately 44% of Welsh GVA, 49% of employment and 54% of employee compensation (excluding overlooked) </a:t>
            </a:r>
          </a:p>
          <a:p>
            <a:endParaRPr lang="en-GB" sz="2400" dirty="0"/>
          </a:p>
          <a:p>
            <a:r>
              <a:rPr lang="en-GB" sz="2400" dirty="0"/>
              <a:t>The Material and Providential are particularly valuable sectors for two reasons: </a:t>
            </a:r>
          </a:p>
          <a:p>
            <a:endParaRPr lang="en-GB" sz="2400" dirty="0"/>
          </a:p>
          <a:p>
            <a:r>
              <a:rPr lang="en-GB" sz="2400" dirty="0"/>
              <a:t>	First, they produce essential services / the infrastructure of 	everyday life </a:t>
            </a:r>
          </a:p>
          <a:p>
            <a:endParaRPr lang="en-GB" sz="2400" dirty="0"/>
          </a:p>
          <a:p>
            <a:r>
              <a:rPr lang="en-GB" sz="2400" dirty="0"/>
              <a:t>	Second, their financial activity characteristics are positive for 	labour/ distribution </a:t>
            </a:r>
          </a:p>
          <a:p>
            <a:endParaRPr lang="en-GB" sz="2400" dirty="0"/>
          </a:p>
        </p:txBody>
      </p:sp>
    </p:spTree>
    <p:extLst>
      <p:ext uri="{BB962C8B-B14F-4D97-AF65-F5344CB8AC3E}">
        <p14:creationId xmlns:p14="http://schemas.microsoft.com/office/powerpoint/2010/main" val="4053327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7C225C35-A217-4696-82E8-C18A98BC7EBB}"/>
              </a:ext>
            </a:extLst>
          </p:cNvPr>
          <p:cNvSpPr>
            <a:spLocks noGrp="1"/>
          </p:cNvSpPr>
          <p:nvPr>
            <p:ph type="title"/>
          </p:nvPr>
        </p:nvSpPr>
        <p:spPr>
          <a:xfrm>
            <a:off x="613188" y="690113"/>
            <a:ext cx="10467190" cy="5183562"/>
          </a:xfrm>
        </p:spPr>
        <p:txBody>
          <a:bodyPr>
            <a:normAutofit fontScale="90000"/>
          </a:bodyPr>
          <a:lstStyle/>
          <a:p>
            <a:pPr algn="ctr"/>
            <a:r>
              <a:rPr lang="en-GB" sz="3200" dirty="0">
                <a:solidFill>
                  <a:srgbClr val="0070C0"/>
                </a:solidFill>
              </a:rPr>
              <a:t/>
            </a:r>
            <a:br>
              <a:rPr lang="en-GB" sz="3200" dirty="0">
                <a:solidFill>
                  <a:srgbClr val="0070C0"/>
                </a:solidFill>
              </a:rPr>
            </a:br>
            <a:r>
              <a:rPr lang="en-GB" sz="3200" dirty="0">
                <a:solidFill>
                  <a:srgbClr val="0070C0"/>
                </a:solidFill>
              </a:rPr>
              <a:t/>
            </a:r>
            <a:br>
              <a:rPr lang="en-GB" sz="3200" dirty="0">
                <a:solidFill>
                  <a:srgbClr val="0070C0"/>
                </a:solidFill>
              </a:rPr>
            </a:br>
            <a:r>
              <a:rPr lang="en-GB" sz="4000" dirty="0">
                <a:solidFill>
                  <a:srgbClr val="0070C0"/>
                </a:solidFill>
              </a:rPr>
              <a:t>The FE sector in Wales:</a:t>
            </a:r>
            <a:br>
              <a:rPr lang="en-GB" sz="4000" dirty="0">
                <a:solidFill>
                  <a:srgbClr val="0070C0"/>
                </a:solidFill>
              </a:rPr>
            </a:br>
            <a:r>
              <a:rPr lang="en-GB" sz="4000" dirty="0">
                <a:solidFill>
                  <a:srgbClr val="0070C0"/>
                </a:solidFill>
              </a:rPr>
              <a:t>Productivity and employment</a:t>
            </a:r>
            <a:br>
              <a:rPr lang="en-GB" sz="4000" dirty="0">
                <a:solidFill>
                  <a:srgbClr val="0070C0"/>
                </a:solidFill>
              </a:rPr>
            </a:br>
            <a:r>
              <a:rPr lang="en-GB" sz="3200" dirty="0">
                <a:solidFill>
                  <a:srgbClr val="0070C0"/>
                </a:solidFill>
              </a:rPr>
              <a:t/>
            </a:r>
            <a:br>
              <a:rPr lang="en-GB" sz="3200" dirty="0">
                <a:solidFill>
                  <a:srgbClr val="0070C0"/>
                </a:solidFill>
              </a:rPr>
            </a:br>
            <a:r>
              <a:rPr lang="en-GB" sz="3100" dirty="0">
                <a:solidFill>
                  <a:srgbClr val="0070C0"/>
                </a:solidFill>
              </a:rPr>
              <a:t/>
            </a:r>
            <a:br>
              <a:rPr lang="en-GB" sz="3100" dirty="0">
                <a:solidFill>
                  <a:srgbClr val="0070C0"/>
                </a:solidFill>
              </a:rPr>
            </a:br>
            <a:r>
              <a:rPr lang="en-GB" sz="3100" dirty="0">
                <a:solidFill>
                  <a:srgbClr val="0070C0"/>
                </a:solidFill>
              </a:rPr>
              <a:t>We now turn consider similarities and differences in</a:t>
            </a:r>
            <a:br>
              <a:rPr lang="en-GB" sz="3100" dirty="0">
                <a:solidFill>
                  <a:srgbClr val="0070C0"/>
                </a:solidFill>
              </a:rPr>
            </a:br>
            <a:r>
              <a:rPr lang="en-GB" sz="3100" dirty="0">
                <a:solidFill>
                  <a:srgbClr val="0070C0"/>
                </a:solidFill>
              </a:rPr>
              <a:t> </a:t>
            </a:r>
            <a:br>
              <a:rPr lang="en-GB" sz="3100" dirty="0">
                <a:solidFill>
                  <a:srgbClr val="0070C0"/>
                </a:solidFill>
              </a:rPr>
            </a:br>
            <a:r>
              <a:rPr lang="en-GB" sz="3100" dirty="0">
                <a:solidFill>
                  <a:srgbClr val="0070C0"/>
                </a:solidFill>
              </a:rPr>
              <a:t>(a) GVA per employee</a:t>
            </a:r>
            <a:br>
              <a:rPr lang="en-GB" sz="3100" dirty="0">
                <a:solidFill>
                  <a:srgbClr val="0070C0"/>
                </a:solidFill>
              </a:rPr>
            </a:br>
            <a:r>
              <a:rPr lang="en-GB" sz="3100" dirty="0">
                <a:solidFill>
                  <a:srgbClr val="0070C0"/>
                </a:solidFill>
              </a:rPr>
              <a:t>(b)  Compensation per employee </a:t>
            </a:r>
            <a:br>
              <a:rPr lang="en-GB" sz="3100" dirty="0">
                <a:solidFill>
                  <a:srgbClr val="0070C0"/>
                </a:solidFill>
              </a:rPr>
            </a:br>
            <a:r>
              <a:rPr lang="en-GB" sz="3100" dirty="0">
                <a:solidFill>
                  <a:srgbClr val="0070C0"/>
                </a:solidFill>
              </a:rPr>
              <a:t>(c) Composition of employment</a:t>
            </a:r>
            <a:br>
              <a:rPr lang="en-GB" sz="3100" dirty="0">
                <a:solidFill>
                  <a:srgbClr val="0070C0"/>
                </a:solidFill>
              </a:rPr>
            </a:br>
            <a:r>
              <a:rPr lang="en-GB" sz="3100" dirty="0">
                <a:solidFill>
                  <a:srgbClr val="0070C0"/>
                </a:solidFill>
              </a:rPr>
              <a:t/>
            </a:r>
            <a:br>
              <a:rPr lang="en-GB" sz="3100" dirty="0">
                <a:solidFill>
                  <a:srgbClr val="0070C0"/>
                </a:solidFill>
              </a:rPr>
            </a:br>
            <a:r>
              <a:rPr lang="en-GB" sz="3100" dirty="0">
                <a:solidFill>
                  <a:srgbClr val="0070C0"/>
                </a:solidFill>
              </a:rPr>
              <a:t>For the FE and FE</a:t>
            </a:r>
            <a:r>
              <a:rPr lang="en-GB" sz="3100" baseline="30000" dirty="0">
                <a:solidFill>
                  <a:srgbClr val="0070C0"/>
                </a:solidFill>
              </a:rPr>
              <a:t>+</a:t>
            </a:r>
            <a:r>
              <a:rPr lang="en-GB" sz="3100" dirty="0">
                <a:solidFill>
                  <a:srgbClr val="0070C0"/>
                </a:solidFill>
              </a:rPr>
              <a:t> sectors in Wales</a:t>
            </a:r>
            <a:br>
              <a:rPr lang="en-GB" sz="3100" dirty="0">
                <a:solidFill>
                  <a:srgbClr val="0070C0"/>
                </a:solidFill>
              </a:rPr>
            </a:br>
            <a:r>
              <a:rPr lang="en-GB" sz="3100" dirty="0">
                <a:solidFill>
                  <a:srgbClr val="0070C0"/>
                </a:solidFill>
              </a:rPr>
              <a:t/>
            </a:r>
            <a:br>
              <a:rPr lang="en-GB" sz="3100" dirty="0">
                <a:solidFill>
                  <a:srgbClr val="0070C0"/>
                </a:solidFill>
              </a:rPr>
            </a:br>
            <a:r>
              <a:rPr lang="en-GB" sz="2400" dirty="0">
                <a:solidFill>
                  <a:srgbClr val="0070C0"/>
                </a:solidFill>
              </a:rPr>
              <a:t/>
            </a:r>
            <a:br>
              <a:rPr lang="en-GB" sz="2400" dirty="0">
                <a:solidFill>
                  <a:srgbClr val="0070C0"/>
                </a:solidFill>
              </a:rPr>
            </a:br>
            <a:endParaRPr lang="en-GB" sz="2400" dirty="0">
              <a:solidFill>
                <a:srgbClr val="0070C0"/>
              </a:solidFill>
            </a:endParaRPr>
          </a:p>
        </p:txBody>
      </p:sp>
    </p:spTree>
    <p:extLst>
      <p:ext uri="{BB962C8B-B14F-4D97-AF65-F5344CB8AC3E}">
        <p14:creationId xmlns:p14="http://schemas.microsoft.com/office/powerpoint/2010/main" val="4011987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78946" y="3894269"/>
            <a:ext cx="10176734" cy="2308324"/>
          </a:xfrm>
          <a:prstGeom prst="rect">
            <a:avLst/>
          </a:prstGeom>
          <a:noFill/>
        </p:spPr>
        <p:txBody>
          <a:bodyPr wrap="square" rtlCol="0">
            <a:spAutoFit/>
          </a:bodyPr>
          <a:lstStyle/>
          <a:p>
            <a:r>
              <a:rPr lang="en-GB" dirty="0"/>
              <a:t>In the Material FE sector in Wales GVA /Employee is around 85% of the UK average. Employee compensation also at 84% of the UK level. </a:t>
            </a:r>
          </a:p>
          <a:p>
            <a:endParaRPr lang="en-GB" dirty="0"/>
          </a:p>
          <a:p>
            <a:r>
              <a:rPr lang="en-GB" dirty="0"/>
              <a:t>In the Providential GVA/Employee is 93% of the UK average and employee compensation effectively equivalent the UK average.</a:t>
            </a:r>
          </a:p>
          <a:p>
            <a:endParaRPr lang="en-GB" dirty="0"/>
          </a:p>
          <a:p>
            <a:r>
              <a:rPr lang="en-GB" dirty="0"/>
              <a:t>In the overlooked </a:t>
            </a:r>
            <a:r>
              <a:rPr lang="en-GB" dirty="0">
                <a:solidFill>
                  <a:prstClr val="black"/>
                </a:solidFill>
              </a:rPr>
              <a:t>GVA/Employee is 75% of the UK average and employee compensation 84% of the UK average.</a:t>
            </a:r>
            <a:endParaRPr lang="en-GB" dirty="0"/>
          </a:p>
        </p:txBody>
      </p:sp>
      <p:pic>
        <p:nvPicPr>
          <p:cNvPr id="6" name="Picture 5"/>
          <p:cNvPicPr>
            <a:picLocks noChangeAspect="1"/>
          </p:cNvPicPr>
          <p:nvPr/>
        </p:nvPicPr>
        <p:blipFill>
          <a:blip r:embed="rId2"/>
          <a:stretch>
            <a:fillRect/>
          </a:stretch>
        </p:blipFill>
        <p:spPr>
          <a:xfrm>
            <a:off x="978946" y="1097281"/>
            <a:ext cx="10176734" cy="2649070"/>
          </a:xfrm>
          <a:prstGeom prst="rect">
            <a:avLst/>
          </a:prstGeom>
        </p:spPr>
      </p:pic>
    </p:spTree>
    <p:extLst>
      <p:ext uri="{BB962C8B-B14F-4D97-AF65-F5344CB8AC3E}">
        <p14:creationId xmlns:p14="http://schemas.microsoft.com/office/powerpoint/2010/main" val="4085762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7C225C35-A217-4696-82E8-C18A98BC7EBB}"/>
              </a:ext>
            </a:extLst>
          </p:cNvPr>
          <p:cNvSpPr>
            <a:spLocks noGrp="1"/>
          </p:cNvSpPr>
          <p:nvPr>
            <p:ph type="title"/>
          </p:nvPr>
        </p:nvSpPr>
        <p:spPr>
          <a:xfrm>
            <a:off x="613188" y="690113"/>
            <a:ext cx="10467190" cy="5183562"/>
          </a:xfrm>
        </p:spPr>
        <p:txBody>
          <a:bodyPr>
            <a:normAutofit/>
          </a:bodyPr>
          <a:lstStyle/>
          <a:p>
            <a:pPr algn="ctr"/>
            <a:r>
              <a:rPr lang="en-GB" sz="3200" dirty="0">
                <a:solidFill>
                  <a:srgbClr val="0070C0"/>
                </a:solidFill>
              </a:rPr>
              <a:t/>
            </a:r>
            <a:br>
              <a:rPr lang="en-GB" sz="3200" dirty="0">
                <a:solidFill>
                  <a:srgbClr val="0070C0"/>
                </a:solidFill>
              </a:rPr>
            </a:br>
            <a:r>
              <a:rPr lang="en-GB" sz="3200" dirty="0">
                <a:solidFill>
                  <a:srgbClr val="0070C0"/>
                </a:solidFill>
              </a:rPr>
              <a:t/>
            </a:r>
            <a:br>
              <a:rPr lang="en-GB" sz="3200" dirty="0">
                <a:solidFill>
                  <a:srgbClr val="0070C0"/>
                </a:solidFill>
              </a:rPr>
            </a:br>
            <a:r>
              <a:rPr lang="en-GB" sz="3100" dirty="0">
                <a:solidFill>
                  <a:srgbClr val="0070C0"/>
                </a:solidFill>
              </a:rPr>
              <a:t/>
            </a:r>
            <a:br>
              <a:rPr lang="en-GB" sz="3100" dirty="0">
                <a:solidFill>
                  <a:srgbClr val="0070C0"/>
                </a:solidFill>
              </a:rPr>
            </a:br>
            <a:r>
              <a:rPr lang="en-GB" sz="2400" dirty="0">
                <a:solidFill>
                  <a:srgbClr val="0070C0"/>
                </a:solidFill>
              </a:rPr>
              <a:t/>
            </a:r>
            <a:br>
              <a:rPr lang="en-GB" sz="2400" dirty="0">
                <a:solidFill>
                  <a:srgbClr val="0070C0"/>
                </a:solidFill>
              </a:rPr>
            </a:br>
            <a:endParaRPr lang="en-GB" sz="2400" dirty="0">
              <a:solidFill>
                <a:srgbClr val="0070C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035161924"/>
              </p:ext>
            </p:extLst>
          </p:nvPr>
        </p:nvGraphicFramePr>
        <p:xfrm>
          <a:off x="2191109" y="1518252"/>
          <a:ext cx="7404711" cy="2749311"/>
        </p:xfrm>
        <a:graphic>
          <a:graphicData uri="http://schemas.openxmlformats.org/drawingml/2006/table">
            <a:tbl>
              <a:tblPr>
                <a:tableStyleId>{5C22544A-7EE6-4342-B048-85BDC9FD1C3A}</a:tableStyleId>
              </a:tblPr>
              <a:tblGrid>
                <a:gridCol w="2886500">
                  <a:extLst>
                    <a:ext uri="{9D8B030D-6E8A-4147-A177-3AD203B41FA5}">
                      <a16:colId xmlns:a16="http://schemas.microsoft.com/office/drawing/2014/main" val="20000"/>
                    </a:ext>
                  </a:extLst>
                </a:gridCol>
                <a:gridCol w="1866351">
                  <a:extLst>
                    <a:ext uri="{9D8B030D-6E8A-4147-A177-3AD203B41FA5}">
                      <a16:colId xmlns:a16="http://schemas.microsoft.com/office/drawing/2014/main" val="20001"/>
                    </a:ext>
                  </a:extLst>
                </a:gridCol>
                <a:gridCol w="1229848">
                  <a:extLst>
                    <a:ext uri="{9D8B030D-6E8A-4147-A177-3AD203B41FA5}">
                      <a16:colId xmlns:a16="http://schemas.microsoft.com/office/drawing/2014/main" val="20002"/>
                    </a:ext>
                  </a:extLst>
                </a:gridCol>
                <a:gridCol w="1422012">
                  <a:extLst>
                    <a:ext uri="{9D8B030D-6E8A-4147-A177-3AD203B41FA5}">
                      <a16:colId xmlns:a16="http://schemas.microsoft.com/office/drawing/2014/main" val="20003"/>
                    </a:ext>
                  </a:extLst>
                </a:gridCol>
              </a:tblGrid>
              <a:tr h="475843">
                <a:tc>
                  <a:txBody>
                    <a:bodyPr/>
                    <a:lstStyle/>
                    <a:p>
                      <a:pPr algn="ctr" fontAlgn="b"/>
                      <a:r>
                        <a:rPr lang="en-GB" sz="1400" b="1" u="none" strike="noStrike" dirty="0">
                          <a:effectLst/>
                        </a:rPr>
                        <a:t> </a:t>
                      </a:r>
                      <a:endParaRPr lang="en-GB" sz="1400" b="1" i="0" u="none" strike="noStrike" dirty="0">
                        <a:solidFill>
                          <a:srgbClr val="000000"/>
                        </a:solidFill>
                        <a:effectLst/>
                        <a:latin typeface="Calibri" panose="020F0502020204030204" pitchFamily="34" charset="0"/>
                      </a:endParaRPr>
                    </a:p>
                  </a:txBody>
                  <a:tcPr marL="7620" marR="7620" marT="7620" marB="0" anchor="b"/>
                </a:tc>
                <a:tc gridSpan="3">
                  <a:txBody>
                    <a:bodyPr/>
                    <a:lstStyle/>
                    <a:p>
                      <a:pPr algn="ctr" fontAlgn="b"/>
                      <a:r>
                        <a:rPr lang="en-GB" sz="1400" b="1" u="none" strike="noStrike" dirty="0">
                          <a:effectLst/>
                        </a:rPr>
                        <a:t>Change in full-time and part-time employees 2007-2016 (%)</a:t>
                      </a:r>
                      <a:endParaRPr lang="en-GB" sz="1400" b="1"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37922">
                <a:tc>
                  <a:txBody>
                    <a:bodyPr/>
                    <a:lstStyle/>
                    <a:p>
                      <a:pPr algn="ctr" fontAlgn="b"/>
                      <a:r>
                        <a:rPr lang="en-GB" sz="1400" b="1" u="none" strike="noStrike" dirty="0">
                          <a:effectLst/>
                        </a:rPr>
                        <a:t> </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WALES</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SCOTLAND</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UK</a:t>
                      </a:r>
                      <a:endParaRPr lang="en-GB"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1"/>
                  </a:ext>
                </a:extLst>
              </a:tr>
              <a:tr h="224703">
                <a:tc>
                  <a:txBody>
                    <a:bodyPr/>
                    <a:lstStyle/>
                    <a:p>
                      <a:pPr algn="ct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2"/>
                  </a:ext>
                </a:extLst>
              </a:tr>
              <a:tr h="224703">
                <a:tc>
                  <a:txBody>
                    <a:bodyPr/>
                    <a:lstStyle/>
                    <a:p>
                      <a:pPr algn="ctr" fontAlgn="b"/>
                      <a:r>
                        <a:rPr lang="en-GB" sz="1400" b="1" u="none" strike="noStrike" dirty="0">
                          <a:effectLst/>
                        </a:rPr>
                        <a:t>MATERIAL (Full-time)</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-8.6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-3.3</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-1.7</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3"/>
                  </a:ext>
                </a:extLst>
              </a:tr>
              <a:tr h="224703">
                <a:tc>
                  <a:txBody>
                    <a:bodyPr/>
                    <a:lstStyle/>
                    <a:p>
                      <a:pPr algn="ctr" fontAlgn="b"/>
                      <a:r>
                        <a:rPr lang="en-GB" sz="1400" b="1" u="none" strike="noStrike" dirty="0">
                          <a:effectLst/>
                        </a:rPr>
                        <a:t>MATERIAL (Part-time)</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3.1</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15.6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11.4</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4"/>
                  </a:ext>
                </a:extLst>
              </a:tr>
              <a:tr h="224703">
                <a:tc>
                  <a:txBody>
                    <a:bodyPr/>
                    <a:lstStyle/>
                    <a:p>
                      <a:pPr algn="ctr" fontAlgn="b"/>
                      <a:r>
                        <a:rPr lang="en-GB" sz="1400" b="1" u="none" strike="noStrike" dirty="0">
                          <a:effectLst/>
                        </a:rPr>
                        <a:t> </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5"/>
                  </a:ext>
                </a:extLst>
              </a:tr>
              <a:tr h="224703">
                <a:tc>
                  <a:txBody>
                    <a:bodyPr/>
                    <a:lstStyle/>
                    <a:p>
                      <a:pPr algn="ctr" fontAlgn="b"/>
                      <a:r>
                        <a:rPr lang="en-GB" sz="1400" b="1" u="none" strike="noStrike" dirty="0">
                          <a:effectLst/>
                        </a:rPr>
                        <a:t>PROVIDENTIAL (Full-time)</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2.5</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2.8</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9.4</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6"/>
                  </a:ext>
                </a:extLst>
              </a:tr>
              <a:tr h="224703">
                <a:tc>
                  <a:txBody>
                    <a:bodyPr/>
                    <a:lstStyle/>
                    <a:p>
                      <a:pPr algn="ctr" fontAlgn="b"/>
                      <a:r>
                        <a:rPr lang="en-GB" sz="1400" b="1" u="none" strike="noStrike">
                          <a:effectLst/>
                        </a:rPr>
                        <a:t>PROVIDENTIAL (Part-time)</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16.7</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2.9</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8.3</a:t>
                      </a:r>
                      <a:endParaRPr lang="en-GB"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7"/>
                  </a:ext>
                </a:extLst>
              </a:tr>
              <a:tr h="224703">
                <a:tc>
                  <a:txBody>
                    <a:bodyPr/>
                    <a:lstStyle/>
                    <a:p>
                      <a:pPr algn="ctr" fontAlgn="b"/>
                      <a:r>
                        <a:rPr lang="en-GB" sz="1400" b="1" u="none" strike="noStrike">
                          <a:effectLst/>
                        </a:rPr>
                        <a:t> </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8"/>
                  </a:ext>
                </a:extLst>
              </a:tr>
              <a:tr h="224703">
                <a:tc>
                  <a:txBody>
                    <a:bodyPr/>
                    <a:lstStyle/>
                    <a:p>
                      <a:pPr algn="ctr" fontAlgn="b"/>
                      <a:r>
                        <a:rPr lang="en-GB" sz="1400" b="1" u="none" strike="noStrike">
                          <a:effectLst/>
                        </a:rPr>
                        <a:t>OVERLOOKED (Full-time)</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9.9</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-4.8</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-3.3</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9"/>
                  </a:ext>
                </a:extLst>
              </a:tr>
              <a:tr h="237922">
                <a:tc>
                  <a:txBody>
                    <a:bodyPr/>
                    <a:lstStyle/>
                    <a:p>
                      <a:pPr algn="ctr" fontAlgn="b"/>
                      <a:r>
                        <a:rPr lang="en-GB" sz="1400" b="1" u="none" strike="noStrike" dirty="0">
                          <a:effectLst/>
                        </a:rPr>
                        <a:t>OVERLOOKED (Part-time)</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18.6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9</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20.5</a:t>
                      </a:r>
                      <a:endParaRPr lang="en-GB"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10"/>
                  </a:ext>
                </a:extLst>
              </a:tr>
            </a:tbl>
          </a:graphicData>
        </a:graphic>
      </p:graphicFrame>
      <p:sp>
        <p:nvSpPr>
          <p:cNvPr id="3" name="TextBox 2"/>
          <p:cNvSpPr txBox="1"/>
          <p:nvPr/>
        </p:nvSpPr>
        <p:spPr>
          <a:xfrm>
            <a:off x="2122098" y="4608953"/>
            <a:ext cx="7806906" cy="646331"/>
          </a:xfrm>
          <a:prstGeom prst="rect">
            <a:avLst/>
          </a:prstGeom>
          <a:noFill/>
        </p:spPr>
        <p:txBody>
          <a:bodyPr wrap="square" rtlCol="0">
            <a:spAutoFit/>
          </a:bodyPr>
          <a:lstStyle/>
          <a:p>
            <a:r>
              <a:rPr lang="en-GB" dirty="0"/>
              <a:t>In general and across the FE sector and FE</a:t>
            </a:r>
            <a:r>
              <a:rPr lang="en-GB" baseline="30000" dirty="0"/>
              <a:t>+</a:t>
            </a:r>
            <a:r>
              <a:rPr lang="en-GB" dirty="0"/>
              <a:t> there has been a decline in creation of full-time employment relative to part-time employment. </a:t>
            </a:r>
            <a:endParaRPr lang="en-GB" baseline="30000" dirty="0"/>
          </a:p>
        </p:txBody>
      </p:sp>
    </p:spTree>
    <p:extLst>
      <p:ext uri="{BB962C8B-B14F-4D97-AF65-F5344CB8AC3E}">
        <p14:creationId xmlns:p14="http://schemas.microsoft.com/office/powerpoint/2010/main" val="1510987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7C225C35-A217-4696-82E8-C18A98BC7EBB}"/>
              </a:ext>
            </a:extLst>
          </p:cNvPr>
          <p:cNvSpPr>
            <a:spLocks noGrp="1"/>
          </p:cNvSpPr>
          <p:nvPr>
            <p:ph type="title"/>
          </p:nvPr>
        </p:nvSpPr>
        <p:spPr>
          <a:xfrm>
            <a:off x="613188" y="690113"/>
            <a:ext cx="10467190" cy="5183562"/>
          </a:xfrm>
        </p:spPr>
        <p:txBody>
          <a:bodyPr>
            <a:normAutofit/>
          </a:bodyPr>
          <a:lstStyle/>
          <a:p>
            <a:pPr algn="ctr"/>
            <a:r>
              <a:rPr lang="en-GB" sz="3200" dirty="0">
                <a:solidFill>
                  <a:srgbClr val="0070C0"/>
                </a:solidFill>
              </a:rPr>
              <a:t/>
            </a:r>
            <a:br>
              <a:rPr lang="en-GB" sz="3200" dirty="0">
                <a:solidFill>
                  <a:srgbClr val="0070C0"/>
                </a:solidFill>
              </a:rPr>
            </a:br>
            <a:r>
              <a:rPr lang="en-GB" sz="3200" dirty="0">
                <a:solidFill>
                  <a:srgbClr val="0070C0"/>
                </a:solidFill>
              </a:rPr>
              <a:t/>
            </a:r>
            <a:br>
              <a:rPr lang="en-GB" sz="3200" dirty="0">
                <a:solidFill>
                  <a:srgbClr val="0070C0"/>
                </a:solidFill>
              </a:rPr>
            </a:br>
            <a:r>
              <a:rPr lang="en-GB" sz="3100" dirty="0">
                <a:solidFill>
                  <a:srgbClr val="0070C0"/>
                </a:solidFill>
              </a:rPr>
              <a:t/>
            </a:r>
            <a:br>
              <a:rPr lang="en-GB" sz="3100" dirty="0">
                <a:solidFill>
                  <a:srgbClr val="0070C0"/>
                </a:solidFill>
              </a:rPr>
            </a:br>
            <a:r>
              <a:rPr lang="en-GB" sz="2400" dirty="0">
                <a:solidFill>
                  <a:srgbClr val="0070C0"/>
                </a:solidFill>
              </a:rPr>
              <a:t/>
            </a:r>
            <a:br>
              <a:rPr lang="en-GB" sz="2400" dirty="0">
                <a:solidFill>
                  <a:srgbClr val="0070C0"/>
                </a:solidFill>
              </a:rPr>
            </a:br>
            <a:endParaRPr lang="en-GB" sz="2400" dirty="0">
              <a:solidFill>
                <a:srgbClr val="0070C0"/>
              </a:solidFill>
            </a:endParaRPr>
          </a:p>
        </p:txBody>
      </p:sp>
      <p:sp>
        <p:nvSpPr>
          <p:cNvPr id="3" name="TextBox 2"/>
          <p:cNvSpPr txBox="1"/>
          <p:nvPr/>
        </p:nvSpPr>
        <p:spPr>
          <a:xfrm>
            <a:off x="2165230" y="4591700"/>
            <a:ext cx="7806906" cy="646331"/>
          </a:xfrm>
          <a:prstGeom prst="rect">
            <a:avLst/>
          </a:prstGeom>
          <a:noFill/>
        </p:spPr>
        <p:txBody>
          <a:bodyPr wrap="square" rtlCol="0">
            <a:spAutoFit/>
          </a:bodyPr>
          <a:lstStyle/>
          <a:p>
            <a:r>
              <a:rPr lang="en-GB" dirty="0"/>
              <a:t>In general and across the FE sector and FE</a:t>
            </a:r>
            <a:r>
              <a:rPr lang="en-GB" baseline="30000" dirty="0"/>
              <a:t>+</a:t>
            </a:r>
            <a:r>
              <a:rPr lang="en-GB" dirty="0"/>
              <a:t> there has been gentle decline in the full-time to part-time employment ratio. </a:t>
            </a:r>
            <a:endParaRPr lang="en-GB" baseline="30000" dirty="0"/>
          </a:p>
        </p:txBody>
      </p:sp>
      <p:graphicFrame>
        <p:nvGraphicFramePr>
          <p:cNvPr id="4" name="Table 3"/>
          <p:cNvGraphicFramePr>
            <a:graphicFrameLocks noGrp="1"/>
          </p:cNvGraphicFramePr>
          <p:nvPr>
            <p:extLst>
              <p:ext uri="{D42A27DB-BD31-4B8C-83A1-F6EECF244321}">
                <p14:modId xmlns:p14="http://schemas.microsoft.com/office/powerpoint/2010/main" val="1768338658"/>
              </p:ext>
            </p:extLst>
          </p:nvPr>
        </p:nvGraphicFramePr>
        <p:xfrm>
          <a:off x="2259105" y="1547292"/>
          <a:ext cx="7433534" cy="2854831"/>
        </p:xfrm>
        <a:graphic>
          <a:graphicData uri="http://schemas.openxmlformats.org/drawingml/2006/table">
            <a:tbl>
              <a:tblPr>
                <a:tableStyleId>{5C22544A-7EE6-4342-B048-85BDC9FD1C3A}</a:tableStyleId>
              </a:tblPr>
              <a:tblGrid>
                <a:gridCol w="3032970">
                  <a:extLst>
                    <a:ext uri="{9D8B030D-6E8A-4147-A177-3AD203B41FA5}">
                      <a16:colId xmlns:a16="http://schemas.microsoft.com/office/drawing/2014/main" val="20000"/>
                    </a:ext>
                  </a:extLst>
                </a:gridCol>
                <a:gridCol w="1058783">
                  <a:extLst>
                    <a:ext uri="{9D8B030D-6E8A-4147-A177-3AD203B41FA5}">
                      <a16:colId xmlns:a16="http://schemas.microsoft.com/office/drawing/2014/main" val="20001"/>
                    </a:ext>
                  </a:extLst>
                </a:gridCol>
                <a:gridCol w="1058783">
                  <a:extLst>
                    <a:ext uri="{9D8B030D-6E8A-4147-A177-3AD203B41FA5}">
                      <a16:colId xmlns:a16="http://schemas.microsoft.com/office/drawing/2014/main" val="20002"/>
                    </a:ext>
                  </a:extLst>
                </a:gridCol>
                <a:gridCol w="1224215">
                  <a:extLst>
                    <a:ext uri="{9D8B030D-6E8A-4147-A177-3AD203B41FA5}">
                      <a16:colId xmlns:a16="http://schemas.microsoft.com/office/drawing/2014/main" val="20003"/>
                    </a:ext>
                  </a:extLst>
                </a:gridCol>
                <a:gridCol w="1058783">
                  <a:extLst>
                    <a:ext uri="{9D8B030D-6E8A-4147-A177-3AD203B41FA5}">
                      <a16:colId xmlns:a16="http://schemas.microsoft.com/office/drawing/2014/main" val="20004"/>
                    </a:ext>
                  </a:extLst>
                </a:gridCol>
              </a:tblGrid>
              <a:tr h="303007">
                <a:tc>
                  <a:txBody>
                    <a:bodyPr/>
                    <a:lstStyle/>
                    <a:p>
                      <a:pPr algn="ct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b"/>
                </a:tc>
                <a:tc gridSpan="4">
                  <a:txBody>
                    <a:bodyPr/>
                    <a:lstStyle/>
                    <a:p>
                      <a:pPr algn="ctr" fontAlgn="b"/>
                      <a:r>
                        <a:rPr lang="en-GB" sz="1400" b="1" u="none" strike="noStrike" dirty="0">
                          <a:effectLst/>
                        </a:rPr>
                        <a:t>Full-time to Part-Time Ratio </a:t>
                      </a:r>
                    </a:p>
                    <a:p>
                      <a:pPr algn="ctr" fontAlgn="b"/>
                      <a:r>
                        <a:rPr lang="en-GB" sz="1400" b="1" u="none" strike="noStrike" dirty="0">
                          <a:effectLst/>
                        </a:rPr>
                        <a:t>2007 and 2016</a:t>
                      </a:r>
                      <a:endParaRPr lang="en-GB" sz="1400" b="1"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41152">
                <a:tc>
                  <a:txBody>
                    <a:bodyPr/>
                    <a:lstStyle/>
                    <a:p>
                      <a:pPr algn="ct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a:effectLst/>
                        </a:rPr>
                        <a:t> </a:t>
                      </a:r>
                      <a:endParaRPr lang="en-GB"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WALES</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SCOTLAND</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b="1" u="none" strike="noStrike" dirty="0">
                          <a:effectLst/>
                        </a:rPr>
                        <a:t>UK</a:t>
                      </a:r>
                      <a:endParaRPr lang="en-GB"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1"/>
                  </a:ext>
                </a:extLst>
              </a:tr>
              <a:tr h="241152">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2"/>
                  </a:ext>
                </a:extLst>
              </a:tr>
              <a:tr h="241152">
                <a:tc>
                  <a:txBody>
                    <a:bodyPr/>
                    <a:lstStyle/>
                    <a:p>
                      <a:pPr algn="ctr" fontAlgn="b"/>
                      <a:r>
                        <a:rPr lang="en-GB" sz="1400" b="1" u="none" strike="noStrike" dirty="0">
                          <a:effectLst/>
                        </a:rPr>
                        <a:t>MATERIAL</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2007</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2.5</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3.2</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3.0</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3"/>
                  </a:ext>
                </a:extLst>
              </a:tr>
              <a:tr h="250123">
                <a:tc>
                  <a:txBody>
                    <a:bodyPr/>
                    <a:lstStyle/>
                    <a:p>
                      <a:pPr algn="ctr" fontAlgn="b"/>
                      <a:r>
                        <a:rPr lang="en-GB" sz="1400" b="1" u="none" strike="noStrike" dirty="0">
                          <a:effectLst/>
                        </a:rPr>
                        <a:t>MATERIAL</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2016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2.2</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2.7</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2.6</a:t>
                      </a:r>
                      <a:endParaRPr lang="en-GB"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4"/>
                  </a:ext>
                </a:extLst>
              </a:tr>
              <a:tr h="241152">
                <a:tc>
                  <a:txBody>
                    <a:bodyPr/>
                    <a:lstStyle/>
                    <a:p>
                      <a:pPr algn="ctr" fontAlgn="b"/>
                      <a:r>
                        <a:rPr lang="en-GB" sz="1400" b="1" u="none" strike="noStrike" dirty="0">
                          <a:effectLst/>
                        </a:rPr>
                        <a:t> </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5"/>
                  </a:ext>
                </a:extLst>
              </a:tr>
              <a:tr h="241152">
                <a:tc>
                  <a:txBody>
                    <a:bodyPr/>
                    <a:lstStyle/>
                    <a:p>
                      <a:pPr algn="ctr" fontAlgn="b"/>
                      <a:r>
                        <a:rPr lang="en-GB" sz="1400" b="1" u="none" strike="noStrike" dirty="0">
                          <a:effectLst/>
                        </a:rPr>
                        <a:t>PROVIDENTIAL</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2007</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1.5</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1.5</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6"/>
                  </a:ext>
                </a:extLst>
              </a:tr>
              <a:tr h="241152">
                <a:tc>
                  <a:txBody>
                    <a:bodyPr/>
                    <a:lstStyle/>
                    <a:p>
                      <a:pPr algn="ctr" fontAlgn="b"/>
                      <a:r>
                        <a:rPr lang="en-GB" sz="1400" b="1" u="none" strike="noStrike" dirty="0">
                          <a:effectLst/>
                        </a:rPr>
                        <a:t>PROVIDENTIAL</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2016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1.4</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1.5</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1.5</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7"/>
                  </a:ext>
                </a:extLst>
              </a:tr>
              <a:tr h="241152">
                <a:tc>
                  <a:txBody>
                    <a:bodyPr/>
                    <a:lstStyle/>
                    <a:p>
                      <a:pPr algn="ctr" fontAlgn="b"/>
                      <a:r>
                        <a:rPr lang="en-GB" sz="1400" b="1" u="none" strike="noStrike" dirty="0">
                          <a:effectLst/>
                        </a:rPr>
                        <a:t> </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8"/>
                  </a:ext>
                </a:extLst>
              </a:tr>
              <a:tr h="241152">
                <a:tc>
                  <a:txBody>
                    <a:bodyPr/>
                    <a:lstStyle/>
                    <a:p>
                      <a:pPr algn="ctr" fontAlgn="b"/>
                      <a:r>
                        <a:rPr lang="en-GB" sz="1400" b="1" u="none" strike="noStrike" dirty="0">
                          <a:effectLst/>
                        </a:rPr>
                        <a:t>OVERLOOKED</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2007</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1.4</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1.4</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1.7</a:t>
                      </a:r>
                      <a:endParaRPr lang="en-GB"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9"/>
                  </a:ext>
                </a:extLst>
              </a:tr>
              <a:tr h="241152">
                <a:tc>
                  <a:txBody>
                    <a:bodyPr/>
                    <a:lstStyle/>
                    <a:p>
                      <a:pPr algn="ctr" fontAlgn="b"/>
                      <a:r>
                        <a:rPr lang="en-GB" sz="1400" b="1" u="none" strike="noStrike" dirty="0">
                          <a:effectLst/>
                        </a:rPr>
                        <a:t>OVERLOOKED</a:t>
                      </a:r>
                      <a:endParaRPr lang="en-GB"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2016</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1.3</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a:effectLst/>
                        </a:rPr>
                        <a:t>1.3</a:t>
                      </a:r>
                      <a:endParaRPr lang="en-GB" sz="14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GB" sz="1400" u="none" strike="noStrike" dirty="0">
                          <a:effectLst/>
                        </a:rPr>
                        <a:t>1.4</a:t>
                      </a:r>
                      <a:endParaRPr lang="en-GB"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974907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7C225C35-A217-4696-82E8-C18A98BC7EBB}"/>
              </a:ext>
            </a:extLst>
          </p:cNvPr>
          <p:cNvSpPr>
            <a:spLocks noGrp="1"/>
          </p:cNvSpPr>
          <p:nvPr>
            <p:ph type="title"/>
          </p:nvPr>
        </p:nvSpPr>
        <p:spPr>
          <a:xfrm>
            <a:off x="613188" y="690113"/>
            <a:ext cx="10467190" cy="5183562"/>
          </a:xfrm>
        </p:spPr>
        <p:txBody>
          <a:bodyPr>
            <a:normAutofit/>
          </a:bodyPr>
          <a:lstStyle/>
          <a:p>
            <a:pPr algn="ctr"/>
            <a:r>
              <a:rPr lang="en-GB" sz="3200" dirty="0">
                <a:solidFill>
                  <a:srgbClr val="0070C0"/>
                </a:solidFill>
              </a:rPr>
              <a:t/>
            </a:r>
            <a:br>
              <a:rPr lang="en-GB" sz="3200" dirty="0">
                <a:solidFill>
                  <a:srgbClr val="0070C0"/>
                </a:solidFill>
              </a:rPr>
            </a:br>
            <a:r>
              <a:rPr lang="en-GB" sz="3200" dirty="0">
                <a:solidFill>
                  <a:srgbClr val="0070C0"/>
                </a:solidFill>
              </a:rPr>
              <a:t/>
            </a:r>
            <a:br>
              <a:rPr lang="en-GB" sz="3200" dirty="0">
                <a:solidFill>
                  <a:srgbClr val="0070C0"/>
                </a:solidFill>
              </a:rPr>
            </a:br>
            <a:r>
              <a:rPr lang="en-GB" sz="3100" dirty="0">
                <a:solidFill>
                  <a:srgbClr val="0070C0"/>
                </a:solidFill>
              </a:rPr>
              <a:t/>
            </a:r>
            <a:br>
              <a:rPr lang="en-GB" sz="3100" dirty="0">
                <a:solidFill>
                  <a:srgbClr val="0070C0"/>
                </a:solidFill>
              </a:rPr>
            </a:br>
            <a:r>
              <a:rPr lang="en-GB" sz="2400" dirty="0">
                <a:solidFill>
                  <a:srgbClr val="0070C0"/>
                </a:solidFill>
              </a:rPr>
              <a:t/>
            </a:r>
            <a:br>
              <a:rPr lang="en-GB" sz="2400" dirty="0">
                <a:solidFill>
                  <a:srgbClr val="0070C0"/>
                </a:solidFill>
              </a:rPr>
            </a:br>
            <a:endParaRPr lang="en-GB" sz="2400" dirty="0">
              <a:solidFill>
                <a:srgbClr val="0070C0"/>
              </a:solidFill>
            </a:endParaRPr>
          </a:p>
        </p:txBody>
      </p:sp>
      <p:sp>
        <p:nvSpPr>
          <p:cNvPr id="2" name="TextBox 1"/>
          <p:cNvSpPr txBox="1"/>
          <p:nvPr/>
        </p:nvSpPr>
        <p:spPr>
          <a:xfrm>
            <a:off x="767752" y="690113"/>
            <a:ext cx="9790982" cy="5786199"/>
          </a:xfrm>
          <a:prstGeom prst="rect">
            <a:avLst/>
          </a:prstGeom>
          <a:noFill/>
        </p:spPr>
        <p:txBody>
          <a:bodyPr wrap="square" rtlCol="0">
            <a:spAutoFit/>
          </a:bodyPr>
          <a:lstStyle/>
          <a:p>
            <a:pPr algn="ctr"/>
            <a:r>
              <a:rPr lang="en-GB" sz="2800" dirty="0"/>
              <a:t>Summary</a:t>
            </a:r>
          </a:p>
          <a:p>
            <a:pPr algn="ctr"/>
            <a:endParaRPr lang="en-GB" dirty="0"/>
          </a:p>
          <a:p>
            <a:r>
              <a:rPr lang="en-GB" dirty="0"/>
              <a:t>The core FE sector, despite austerity, accounts for approximately 44% of Welsh GVA, 49% of employment and 54% of employee compensation. The Material and Providential are particularly valuable sectors for two reasons: they produce essential services / and the infrastructure of everyday life; and are positive for the distribution of GVA to employees.  The FE</a:t>
            </a:r>
            <a:r>
              <a:rPr lang="en-GB" sz="2400" baseline="30000" dirty="0"/>
              <a:t>+</a:t>
            </a:r>
            <a:r>
              <a:rPr lang="en-GB" dirty="0"/>
              <a:t> includes the ‘overlooked’ accounts for 64% of GVA in Wales and 70% of employee compensation.</a:t>
            </a:r>
          </a:p>
          <a:p>
            <a:endParaRPr lang="en-GB" dirty="0"/>
          </a:p>
          <a:p>
            <a:r>
              <a:rPr lang="en-GB" dirty="0"/>
              <a:t>The Material FE sector in Wales generates relatively high average GVA per employee and also employee compensation. But in Wales compensation per employee is 15% below the average for Scotland and the UK.</a:t>
            </a:r>
          </a:p>
          <a:p>
            <a:endParaRPr lang="en-GB" dirty="0"/>
          </a:p>
          <a:p>
            <a:r>
              <a:rPr lang="en-GB" dirty="0"/>
              <a:t>The Providential sector in Wales generates a lower GVA per employee but a high distribution ratio to lifts labour compensation per employee. In Wales compensation per employee equivalent to Scotland and the UK</a:t>
            </a:r>
          </a:p>
          <a:p>
            <a:endParaRPr lang="en-GB" dirty="0"/>
          </a:p>
          <a:p>
            <a:r>
              <a:rPr lang="en-GB" dirty="0"/>
              <a:t>With the FE and the FE</a:t>
            </a:r>
            <a:r>
              <a:rPr lang="en-GB" sz="2400" baseline="30000" dirty="0"/>
              <a:t>+</a:t>
            </a:r>
            <a:r>
              <a:rPr lang="en-GB" dirty="0"/>
              <a:t> sectors in Wales there is a tendency for GVA growth to deliver more part-time relative to full-time jobs and in general the full-time to part-time employment ratio is declining in Wales.</a:t>
            </a:r>
          </a:p>
          <a:p>
            <a:pPr algn="ctr"/>
            <a:endParaRPr lang="en-GB" dirty="0"/>
          </a:p>
        </p:txBody>
      </p:sp>
    </p:spTree>
    <p:extLst>
      <p:ext uri="{BB962C8B-B14F-4D97-AF65-F5344CB8AC3E}">
        <p14:creationId xmlns:p14="http://schemas.microsoft.com/office/powerpoint/2010/main" val="3643778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1427</Words>
  <Application>Microsoft Office PowerPoint</Application>
  <PresentationFormat>Widescreen</PresentationFormat>
  <Paragraphs>368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“Wales through a foundational lens</vt:lpstr>
      <vt:lpstr>GDP as the representation of economic activity   Gross Domestic Product (GDP) has, for over fifty years, provided a singular representation of the economy.  Growth in GDP is necessary to generate jobs and productivity so we can pay ourselves more.   </vt:lpstr>
      <vt:lpstr>PowerPoint Presentation</vt:lpstr>
      <vt:lpstr>The Zonal Economy  = Foundational activities  + Other </vt:lpstr>
      <vt:lpstr>The Foundational Economy (FE)</vt:lpstr>
      <vt:lpstr>The Foundational Economy (FE+)</vt:lpstr>
      <vt:lpstr> The Foundational Economy in Wales:  Employment (full-time and part-time)   </vt:lpstr>
      <vt:lpstr>The Foundational Economy in Wales :  Share of GVA  </vt:lpstr>
      <vt:lpstr>The Foundational Economy in Wales:  Share of Employee Compensation </vt:lpstr>
      <vt:lpstr>The Foundational Economy in Wales:  Share of Employee Compensation out of GVA %</vt:lpstr>
      <vt:lpstr>The story so far</vt:lpstr>
      <vt:lpstr>  The FE sector in Wales: Productivity and employment   We now turn consider similarities and differences in   (a) GVA per employee (b)  Compensation per employee  (c) Composition of employment  For the FE and FE+ sectors in Wales   </vt:lpstr>
      <vt:lpstr>PowerPoint Presentation</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policy for a  de-industrialised  region: the Welsh case</dc:title>
  <dc:creator>karel williams</dc:creator>
  <cp:lastModifiedBy>Karel Williams</cp:lastModifiedBy>
  <cp:revision>52</cp:revision>
  <cp:lastPrinted>2018-07-05T21:00:35Z</cp:lastPrinted>
  <dcterms:created xsi:type="dcterms:W3CDTF">2018-07-05T19:18:47Z</dcterms:created>
  <dcterms:modified xsi:type="dcterms:W3CDTF">2019-02-20T16:57:04Z</dcterms:modified>
</cp:coreProperties>
</file>