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6"/>
  </p:notesMasterIdLst>
  <p:handoutMasterIdLst>
    <p:handoutMasterId r:id="rId47"/>
  </p:handoutMasterIdLst>
  <p:sldIdLst>
    <p:sldId id="473" r:id="rId2"/>
    <p:sldId id="359" r:id="rId3"/>
    <p:sldId id="493" r:id="rId4"/>
    <p:sldId id="385" r:id="rId5"/>
    <p:sldId id="474" r:id="rId6"/>
    <p:sldId id="292" r:id="rId7"/>
    <p:sldId id="335" r:id="rId8"/>
    <p:sldId id="356" r:id="rId9"/>
    <p:sldId id="300" r:id="rId10"/>
    <p:sldId id="358" r:id="rId11"/>
    <p:sldId id="299" r:id="rId12"/>
    <p:sldId id="313" r:id="rId13"/>
    <p:sldId id="318" r:id="rId14"/>
    <p:sldId id="439" r:id="rId15"/>
    <p:sldId id="419" r:id="rId16"/>
    <p:sldId id="396" r:id="rId17"/>
    <p:sldId id="319" r:id="rId18"/>
    <p:sldId id="320" r:id="rId19"/>
    <p:sldId id="480" r:id="rId20"/>
    <p:sldId id="481" r:id="rId21"/>
    <p:sldId id="482" r:id="rId22"/>
    <p:sldId id="483" r:id="rId23"/>
    <p:sldId id="485" r:id="rId24"/>
    <p:sldId id="321" r:id="rId25"/>
    <p:sldId id="377" r:id="rId26"/>
    <p:sldId id="486" r:id="rId27"/>
    <p:sldId id="487" r:id="rId28"/>
    <p:sldId id="462" r:id="rId29"/>
    <p:sldId id="469" r:id="rId30"/>
    <p:sldId id="466" r:id="rId31"/>
    <p:sldId id="467" r:id="rId32"/>
    <p:sldId id="322" r:id="rId33"/>
    <p:sldId id="488" r:id="rId34"/>
    <p:sldId id="489" r:id="rId35"/>
    <p:sldId id="490" r:id="rId36"/>
    <p:sldId id="463" r:id="rId37"/>
    <p:sldId id="491" r:id="rId38"/>
    <p:sldId id="464" r:id="rId39"/>
    <p:sldId id="492" r:id="rId40"/>
    <p:sldId id="475" r:id="rId41"/>
    <p:sldId id="477" r:id="rId42"/>
    <p:sldId id="478" r:id="rId43"/>
    <p:sldId id="388" r:id="rId44"/>
    <p:sldId id="479" r:id="rId45"/>
  </p:sldIdLst>
  <p:sldSz cx="9144000" cy="6858000" type="screen4x3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6071" autoAdjust="0"/>
    <p:restoredTop sz="93542" autoAdjust="0"/>
  </p:normalViewPr>
  <p:slideViewPr>
    <p:cSldViewPr snapToGrid="0">
      <p:cViewPr varScale="1">
        <p:scale>
          <a:sx n="106" d="100"/>
          <a:sy n="106" d="100"/>
        </p:scale>
        <p:origin x="13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4C03DB-658B-4E76-B53E-A0E10E35133B}" type="datetimeFigureOut">
              <a:rPr lang="es-ES" smtClean="0"/>
              <a:pPr/>
              <a:t>06/10/2019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E67859-FD2C-4308-9DBD-DC6D04B32932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C178264-6D49-4CDB-9485-3C30D8BE34DD}" type="datetimeFigureOut">
              <a:rPr lang="es-ES"/>
              <a:pPr>
                <a:defRPr/>
              </a:pPr>
              <a:t>06/10/2019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A402A4C1-D251-48E6-8B26-5913D88D0BB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Contenidor d'imatge de diapositiva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Contenidor de notes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a-ES" altLang="ca-ES"/>
          </a:p>
        </p:txBody>
      </p:sp>
      <p:sp>
        <p:nvSpPr>
          <p:cNvPr id="35844" name="Contenidor de número de diapositiva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2FDE139-7C2E-41A9-A351-006E828CFBD7}" type="slidenum">
              <a:rPr lang="ca-ES" altLang="ca-ES"/>
              <a:pPr/>
              <a:t>1</a:t>
            </a:fld>
            <a:endParaRPr lang="ca-ES" altLang="ca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02A4C1-D251-48E6-8B26-5913D88D0BB9}" type="slidenum">
              <a:rPr lang="es-ES" smtClean="0"/>
              <a:pPr>
                <a:defRPr/>
              </a:pPr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7383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Contenidor d'imatge de diapositiva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Contenidor de notes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a-ES" altLang="ca-ES"/>
          </a:p>
        </p:txBody>
      </p:sp>
      <p:sp>
        <p:nvSpPr>
          <p:cNvPr id="54276" name="Contenidor de número de diapositiva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0D3EC9B-F487-4631-9A48-6C9E29B86FB3}" type="slidenum">
              <a:rPr lang="ca-ES" altLang="ca-ES"/>
              <a:pPr/>
              <a:t>16</a:t>
            </a:fld>
            <a:endParaRPr lang="ca-ES" altLang="ca-ES"/>
          </a:p>
        </p:txBody>
      </p:sp>
    </p:spTree>
    <p:extLst>
      <p:ext uri="{BB962C8B-B14F-4D97-AF65-F5344CB8AC3E}">
        <p14:creationId xmlns:p14="http://schemas.microsoft.com/office/powerpoint/2010/main" val="977177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Contenidor d'imatge de diapositiva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Contenidor de notes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a-ES" altLang="ca-ES"/>
          </a:p>
        </p:txBody>
      </p:sp>
      <p:sp>
        <p:nvSpPr>
          <p:cNvPr id="55300" name="Contenidor de número de diapositiva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7733279-5ECD-47AC-843F-B88BB252374E}" type="slidenum">
              <a:rPr lang="ca-ES" altLang="ca-ES"/>
              <a:pPr/>
              <a:t>17</a:t>
            </a:fld>
            <a:endParaRPr lang="ca-ES" altLang="ca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Contenidor d'imatge de diapositiva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Contenidor de notes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a-ES" altLang="ca-ES"/>
          </a:p>
        </p:txBody>
      </p:sp>
      <p:sp>
        <p:nvSpPr>
          <p:cNvPr id="56324" name="Contenidor de número de diapositiva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CA8F8E5-B78E-4BE2-8A2E-88D93FCE7F93}" type="slidenum">
              <a:rPr lang="ca-ES" altLang="ca-ES"/>
              <a:pPr/>
              <a:t>18</a:t>
            </a:fld>
            <a:endParaRPr lang="ca-ES" altLang="ca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Contenidor d'imatge de diapositiva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Contenidor de notes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a-ES" altLang="ca-ES"/>
          </a:p>
        </p:txBody>
      </p:sp>
      <p:sp>
        <p:nvSpPr>
          <p:cNvPr id="57348" name="Contenidor de número de diapositiva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0272B2F-F849-43D1-8DAD-D6FB1F711F7B}" type="slidenum">
              <a:rPr lang="ca-ES" altLang="ca-ES"/>
              <a:pPr/>
              <a:t>24</a:t>
            </a:fld>
            <a:endParaRPr lang="ca-ES" altLang="ca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defTabSz="949325"/>
            <a:fld id="{9486AF4A-ED13-4838-91DA-7FF6256EAFD8}" type="slidenum">
              <a:rPr lang="ca-ES"/>
              <a:pPr defTabSz="949325"/>
              <a:t>25</a:t>
            </a:fld>
            <a:endParaRPr lang="ca-E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027" tIns="45513" rIns="91027" bIns="45513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229119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Contenidor d'imatge de diapositiva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Contenidor de notes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a-ES" altLang="ca-ES"/>
          </a:p>
        </p:txBody>
      </p:sp>
      <p:sp>
        <p:nvSpPr>
          <p:cNvPr id="58372" name="Contenidor de número de diapositiva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1D59AF8-DA6F-4C80-9DDA-4C66A1895674}" type="slidenum">
              <a:rPr lang="ca-ES" altLang="ca-ES"/>
              <a:pPr/>
              <a:t>32</a:t>
            </a:fld>
            <a:endParaRPr lang="ca-ES" altLang="ca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Contenidor d'imatge de diapositiva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Contenidor de notes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a-ES" altLang="ca-ES"/>
          </a:p>
        </p:txBody>
      </p:sp>
      <p:sp>
        <p:nvSpPr>
          <p:cNvPr id="36868" name="Contenidor de número de diapositiva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CC55A9C-2DBA-49BA-A264-2A908E802698}" type="slidenum">
              <a:rPr lang="ca-ES" altLang="ca-ES"/>
              <a:pPr/>
              <a:t>40</a:t>
            </a:fld>
            <a:endParaRPr lang="ca-ES" altLang="ca-ES"/>
          </a:p>
        </p:txBody>
      </p:sp>
    </p:spTree>
    <p:extLst>
      <p:ext uri="{BB962C8B-B14F-4D97-AF65-F5344CB8AC3E}">
        <p14:creationId xmlns:p14="http://schemas.microsoft.com/office/powerpoint/2010/main" val="61432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Contenidor d'imatge de diapositiva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Contenidor de notes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a-ES" altLang="ca-ES"/>
          </a:p>
        </p:txBody>
      </p:sp>
      <p:sp>
        <p:nvSpPr>
          <p:cNvPr id="36868" name="Contenidor de número de diapositiva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CC55A9C-2DBA-49BA-A264-2A908E802698}" type="slidenum">
              <a:rPr lang="ca-ES" altLang="ca-ES"/>
              <a:pPr/>
              <a:t>41</a:t>
            </a:fld>
            <a:endParaRPr lang="ca-ES" altLang="ca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Contenidor d'imatge de diapositiva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Contenidor de notes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a-ES" altLang="ca-ES"/>
          </a:p>
        </p:txBody>
      </p:sp>
      <p:sp>
        <p:nvSpPr>
          <p:cNvPr id="36868" name="Contenidor de número de diapositiva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CC55A9C-2DBA-49BA-A264-2A908E802698}" type="slidenum">
              <a:rPr lang="ca-ES" altLang="ca-ES"/>
              <a:pPr/>
              <a:t>43</a:t>
            </a:fld>
            <a:endParaRPr lang="ca-ES" altLang="ca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Contenidor d'imatge de diapositiva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Contenidor de notes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a-ES" altLang="ca-ES"/>
          </a:p>
        </p:txBody>
      </p:sp>
      <p:sp>
        <p:nvSpPr>
          <p:cNvPr id="35844" name="Contenidor de número de diapositiva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2FDE139-7C2E-41A9-A351-006E828CFBD7}" type="slidenum">
              <a:rPr lang="ca-ES" altLang="ca-ES"/>
              <a:pPr/>
              <a:t>44</a:t>
            </a:fld>
            <a:endParaRPr lang="ca-ES" altLang="ca-ES"/>
          </a:p>
        </p:txBody>
      </p:sp>
    </p:spTree>
    <p:extLst>
      <p:ext uri="{BB962C8B-B14F-4D97-AF65-F5344CB8AC3E}">
        <p14:creationId xmlns:p14="http://schemas.microsoft.com/office/powerpoint/2010/main" val="2563897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65418C-3512-4359-AC34-D21FF92D8621}" type="datetimeFigureOut">
              <a:rPr lang="es-ES"/>
              <a:pPr>
                <a:defRPr/>
              </a:pPr>
              <a:t>06/10/2019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3C7B0-FF67-4840-9FBB-3DE0FB45BCB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3CFBA-E9BE-4224-868B-C47942CF3201}" type="datetimeFigureOut">
              <a:rPr lang="es-ES"/>
              <a:pPr>
                <a:defRPr/>
              </a:pPr>
              <a:t>06/10/2019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3C7D1-6508-444D-93AB-9C956055582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88DA3-D7EE-45E8-A704-9EF886BBD18A}" type="datetimeFigureOut">
              <a:rPr lang="es-ES"/>
              <a:pPr>
                <a:defRPr/>
              </a:pPr>
              <a:t>06/10/2019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CFA6B-0EAD-4831-A19C-FB0E63D69268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DCCD54-4147-4539-9592-D830409A48D6}" type="datetimeFigureOut">
              <a:rPr lang="es-ES"/>
              <a:pPr>
                <a:defRPr/>
              </a:pPr>
              <a:t>06/10/2019</a:t>
            </a:fld>
            <a:endParaRPr lang="es-E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480BE5-2E1C-445D-B378-739BEEE9182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5B7B9-E24D-49FA-8FCA-82CB57499BF4}" type="datetimeFigureOut">
              <a:rPr lang="es-ES"/>
              <a:pPr>
                <a:defRPr/>
              </a:pPr>
              <a:t>06/10/2019</a:t>
            </a:fld>
            <a:endParaRPr lang="es-E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12131-0EFC-4D1D-956E-930A3978917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2BA381-BD2C-4767-9EFC-4D4CCC160551}" type="datetimeFigureOut">
              <a:rPr lang="es-ES"/>
              <a:pPr>
                <a:defRPr/>
              </a:pPr>
              <a:t>06/10/2019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9A53F-DEEC-42A7-8B56-F0E21B7C22FF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65A9C-3767-4B4C-A767-80178E49CABA}" type="datetimeFigureOut">
              <a:rPr lang="es-ES"/>
              <a:pPr>
                <a:defRPr/>
              </a:pPr>
              <a:t>06/10/2019</a:t>
            </a:fld>
            <a:endParaRPr lang="es-E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A6383-457F-4B87-9730-B1755660777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828DD-58B4-4833-80E2-DDED85736285}" type="datetimeFigureOut">
              <a:rPr lang="es-ES"/>
              <a:pPr>
                <a:defRPr/>
              </a:pPr>
              <a:t>06/10/2019</a:t>
            </a:fld>
            <a:endParaRPr lang="es-E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4B0C1-6D4E-4C19-BCC1-512BEC9256D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E2B8C-44BE-47B8-A9AB-85476F2DA3E3}" type="datetimeFigureOut">
              <a:rPr lang="es-ES"/>
              <a:pPr>
                <a:defRPr/>
              </a:pPr>
              <a:t>06/10/2019</a:t>
            </a:fld>
            <a:endParaRPr lang="es-E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FC036-D698-4F99-8E05-0BA264B5AD7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1C043-6B47-49AD-B3D0-F1DC9B5A1CDC}" type="datetimeFigureOut">
              <a:rPr lang="es-ES"/>
              <a:pPr>
                <a:defRPr/>
              </a:pPr>
              <a:t>06/10/2019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E55E1-17C9-4FA0-A2A0-AC538CA5CF38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867DB-5A69-4CA0-9A75-7DCE356B741B}" type="datetimeFigureOut">
              <a:rPr lang="es-ES"/>
              <a:pPr>
                <a:defRPr/>
              </a:pPr>
              <a:t>06/10/2019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20079-25F6-4EE1-AF86-9173B78E6D4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ca-ES"/>
              <a:t>Haga clic para modificar el estilo de título del patrón</a:t>
            </a:r>
            <a:endParaRPr lang="en-US" altLang="ca-ES"/>
          </a:p>
        </p:txBody>
      </p:sp>
      <p:sp>
        <p:nvSpPr>
          <p:cNvPr id="1027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ca-ES"/>
              <a:t>Haga clic para modificar el estilo de texto del patrón</a:t>
            </a:r>
          </a:p>
          <a:p>
            <a:pPr lvl="1"/>
            <a:r>
              <a:rPr lang="es-ES" altLang="ca-ES"/>
              <a:t>Segundo nivel</a:t>
            </a:r>
          </a:p>
          <a:p>
            <a:pPr lvl="2"/>
            <a:r>
              <a:rPr lang="es-ES" altLang="ca-ES"/>
              <a:t>Tercer nivel</a:t>
            </a:r>
          </a:p>
          <a:p>
            <a:pPr lvl="3"/>
            <a:r>
              <a:rPr lang="es-ES" altLang="ca-ES"/>
              <a:t>Cuarto nivel</a:t>
            </a:r>
          </a:p>
          <a:p>
            <a:pPr lvl="4"/>
            <a:r>
              <a:rPr lang="es-ES" altLang="ca-ES"/>
              <a:t>Quinto nivel</a:t>
            </a:r>
            <a:endParaRPr lang="en-US" altLang="ca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B35CD85-30C6-4C39-A4A4-249D340AE98C}" type="datetimeFigureOut">
              <a:rPr lang="es-ES"/>
              <a:pPr>
                <a:defRPr/>
              </a:pPr>
              <a:t>06/10/2019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1BF2947-5002-4E00-9718-8DAC6391E8C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hyperlink" Target="http://pemb.cat/public/docs/40_cm_11.pdf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pemb.cat/public/docs/41_lc_12.pdf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3.jpeg"/><Relationship Id="rId7" Type="http://schemas.openxmlformats.org/officeDocument/2006/relationships/image" Target="../media/image1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8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1.png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506413" y="769938"/>
            <a:ext cx="8150225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TOWARDS A FOUNDATIONAL STRATEGY FOR BARCELONA</a:t>
            </a:r>
            <a:endParaRPr lang="es-ES" sz="44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Títol 1"/>
          <p:cNvSpPr txBox="1">
            <a:spLocks/>
          </p:cNvSpPr>
          <p:nvPr/>
        </p:nvSpPr>
        <p:spPr>
          <a:xfrm>
            <a:off x="6898740" y="6292158"/>
            <a:ext cx="1800759" cy="36264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ca-ES" sz="1600" i="1" dirty="0" err="1">
                <a:solidFill>
                  <a:schemeClr val="accent1">
                    <a:lumMod val="75000"/>
                  </a:schemeClr>
                </a:solidFill>
              </a:rPr>
              <a:t>September</a:t>
            </a:r>
            <a:r>
              <a:rPr lang="ca-ES" sz="1600" i="1" dirty="0">
                <a:solidFill>
                  <a:schemeClr val="accent1">
                    <a:lumMod val="75000"/>
                  </a:schemeClr>
                </a:solidFill>
              </a:rPr>
              <a:t> 2019</a:t>
            </a:r>
          </a:p>
        </p:txBody>
      </p:sp>
      <p:pic>
        <p:nvPicPr>
          <p:cNvPr id="3076" name="Picture 2" descr="http://www.pemb.cat/continguts/img/logo-pemb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14738" y="3367088"/>
            <a:ext cx="176847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ítol 1"/>
          <p:cNvSpPr txBox="1">
            <a:spLocks/>
          </p:cNvSpPr>
          <p:nvPr/>
        </p:nvSpPr>
        <p:spPr>
          <a:xfrm>
            <a:off x="2016125" y="4283075"/>
            <a:ext cx="5097463" cy="1700213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ca-ES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LOCAL IDENTITY</a:t>
            </a:r>
          </a:p>
          <a:p>
            <a:pPr fontAlgn="auto">
              <a:spcAft>
                <a:spcPts val="0"/>
              </a:spcAft>
              <a:defRPr/>
            </a:pPr>
            <a:r>
              <a:rPr lang="ca-ES" sz="2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METROPOLITAN COMMITMENT</a:t>
            </a:r>
          </a:p>
          <a:p>
            <a:pPr fontAlgn="auto">
              <a:spcAft>
                <a:spcPts val="0"/>
              </a:spcAft>
              <a:defRPr/>
            </a:pPr>
            <a:r>
              <a:rPr lang="ca-ES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GLOBAL VISION</a:t>
            </a:r>
          </a:p>
        </p:txBody>
      </p:sp>
      <p:pic>
        <p:nvPicPr>
          <p:cNvPr id="3078" name="Imagen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6219825"/>
            <a:ext cx="434975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CuadroTexto 6"/>
          <p:cNvSpPr txBox="1">
            <a:spLocks noChangeArrowheads="1"/>
          </p:cNvSpPr>
          <p:nvPr/>
        </p:nvSpPr>
        <p:spPr bwMode="auto">
          <a:xfrm>
            <a:off x="771525" y="6205538"/>
            <a:ext cx="26638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ca-ES" altLang="ca-ES" sz="2400"/>
              <a:t>@pembarcelona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9 Imagen" descr="Cat_RMB_AMB_Bcn.jpg">
            <a:extLst>
              <a:ext uri="{FF2B5EF4-FFF2-40B4-BE49-F238E27FC236}">
                <a16:creationId xmlns:a16="http://schemas.microsoft.com/office/drawing/2014/main" id="{2C850101-D338-4913-AA27-5805C3E318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63770" t="25595" r="1962" b="19749"/>
          <a:stretch/>
        </p:blipFill>
        <p:spPr>
          <a:xfrm>
            <a:off x="1086407" y="1252904"/>
            <a:ext cx="3062730" cy="2868712"/>
          </a:xfrm>
          <a:prstGeom prst="rect">
            <a:avLst/>
          </a:prstGeom>
        </p:spPr>
      </p:pic>
      <p:pic>
        <p:nvPicPr>
          <p:cNvPr id="5122" name="Picture 17" descr="300px-%C3%80rea_metropolitana_de_Barcelona_respecte_%C3%80mbit_metropolit%C3%A0"/>
          <p:cNvPicPr>
            <a:picLocks noGrp="1" noChangeAspect="1" noChangeArrowheads="1"/>
          </p:cNvPicPr>
          <p:nvPr>
            <p:ph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019547" y="2852634"/>
            <a:ext cx="5951613" cy="3710322"/>
          </a:xfrm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094468" y="1361975"/>
            <a:ext cx="3817937" cy="2103333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5250" algn="r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b="1" dirty="0">
                <a:latin typeface="+mn-lt"/>
              </a:rPr>
              <a:t>RMB: Metropolitan Region</a:t>
            </a:r>
          </a:p>
          <a:p>
            <a:pPr marL="95250" algn="r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b="1" dirty="0">
                <a:latin typeface="+mn-lt"/>
              </a:rPr>
              <a:t>(no formal institution)</a:t>
            </a:r>
            <a:r>
              <a:rPr lang="en-GB" sz="2400" dirty="0">
                <a:latin typeface="+mn-lt"/>
              </a:rPr>
              <a:t> </a:t>
            </a:r>
          </a:p>
          <a:p>
            <a:pPr marL="190500" indent="-95250" algn="r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GB" sz="2400" dirty="0">
                <a:latin typeface="+mn-lt"/>
              </a:rPr>
              <a:t> 5,073,993 </a:t>
            </a:r>
            <a:r>
              <a:rPr lang="en-GB" sz="2400" dirty="0" err="1">
                <a:latin typeface="+mn-lt"/>
              </a:rPr>
              <a:t>inhab</a:t>
            </a:r>
            <a:r>
              <a:rPr lang="en-GB" sz="2400" dirty="0">
                <a:latin typeface="+mn-lt"/>
              </a:rPr>
              <a:t>. (2017)</a:t>
            </a:r>
          </a:p>
          <a:p>
            <a:pPr marL="190500" indent="-95250" algn="r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GB" sz="2400" dirty="0">
                <a:latin typeface="+mn-lt"/>
              </a:rPr>
              <a:t> 164 municipalities</a:t>
            </a:r>
          </a:p>
          <a:p>
            <a:pPr marL="190500" indent="-95250" algn="r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GB" sz="2400" dirty="0">
                <a:latin typeface="+mn-lt"/>
              </a:rPr>
              <a:t> 3.231 km</a:t>
            </a:r>
            <a:r>
              <a:rPr lang="en-GB" sz="2400" baseline="30000" dirty="0">
                <a:latin typeface="+mn-lt"/>
              </a:rPr>
              <a:t>2</a:t>
            </a:r>
          </a:p>
        </p:txBody>
      </p:sp>
      <p:pic>
        <p:nvPicPr>
          <p:cNvPr id="5124" name="Picture 2" descr="http://www.pemb.cat/continguts/img/logo-pemb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QuadreDeText 6"/>
          <p:cNvSpPr txBox="1"/>
          <p:nvPr/>
        </p:nvSpPr>
        <p:spPr>
          <a:xfrm>
            <a:off x="179388" y="188913"/>
            <a:ext cx="8785225" cy="93662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ca-E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ca-ES" sz="3600" b="1" dirty="0"/>
              <a:t>METROPOLITAN BARCELONA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5660076" y="4732145"/>
            <a:ext cx="3455988" cy="2103333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525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b="1" dirty="0">
                <a:latin typeface="+mn-lt"/>
              </a:rPr>
              <a:t>AMB: Metropolitan Area</a:t>
            </a:r>
          </a:p>
          <a:p>
            <a:pPr marL="9525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b="1" dirty="0">
                <a:latin typeface="+mn-lt"/>
              </a:rPr>
              <a:t>(formal institution)</a:t>
            </a:r>
          </a:p>
          <a:p>
            <a:pPr marL="190500" indent="-9525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GB" sz="2400" dirty="0">
                <a:latin typeface="+mn-lt"/>
              </a:rPr>
              <a:t> 3,262,065 </a:t>
            </a:r>
            <a:r>
              <a:rPr lang="en-GB" sz="2400" dirty="0" err="1">
                <a:latin typeface="+mn-lt"/>
              </a:rPr>
              <a:t>inhab</a:t>
            </a:r>
            <a:r>
              <a:rPr lang="en-GB" sz="2400" dirty="0">
                <a:latin typeface="+mn-lt"/>
              </a:rPr>
              <a:t>. (2017)</a:t>
            </a:r>
          </a:p>
          <a:p>
            <a:pPr marL="190500" indent="-9525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GB" sz="2400" dirty="0">
                <a:latin typeface="+mn-lt"/>
              </a:rPr>
              <a:t> 36 municipalities</a:t>
            </a:r>
          </a:p>
          <a:p>
            <a:pPr marL="190500" indent="-9525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GB" sz="2400" dirty="0">
                <a:latin typeface="+mn-lt"/>
              </a:rPr>
              <a:t> 628 km</a:t>
            </a:r>
            <a:r>
              <a:rPr lang="en-GB" sz="2400" baseline="30000" dirty="0">
                <a:latin typeface="+mn-lt"/>
              </a:rPr>
              <a:t>2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B642C860-CF28-4614-8A35-C88643F986F6}"/>
              </a:ext>
            </a:extLst>
          </p:cNvPr>
          <p:cNvCxnSpPr/>
          <p:nvPr/>
        </p:nvCxnSpPr>
        <p:spPr>
          <a:xfrm>
            <a:off x="4065334" y="5851372"/>
            <a:ext cx="156103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BD785C74-BA6A-40B2-8CBF-455340238162}"/>
              </a:ext>
            </a:extLst>
          </p:cNvPr>
          <p:cNvCxnSpPr/>
          <p:nvPr/>
        </p:nvCxnSpPr>
        <p:spPr>
          <a:xfrm flipV="1">
            <a:off x="4709878" y="2167505"/>
            <a:ext cx="0" cy="7511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C05F54BD-707F-4DF6-ABCE-7E5C57FCB489}"/>
              </a:ext>
            </a:extLst>
          </p:cNvPr>
          <p:cNvCxnSpPr/>
          <p:nvPr/>
        </p:nvCxnSpPr>
        <p:spPr>
          <a:xfrm>
            <a:off x="4709878" y="2167505"/>
            <a:ext cx="10978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5" descr="catalonia">
            <a:extLst>
              <a:ext uri="{FF2B5EF4-FFF2-40B4-BE49-F238E27FC236}">
                <a16:creationId xmlns:a16="http://schemas.microsoft.com/office/drawing/2014/main" id="{2278D7CD-DD08-4DDB-9D27-2323F72E4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lum bright="6000" contrast="8000"/>
            <a:grayscl/>
          </a:blip>
          <a:srcRect/>
          <a:stretch>
            <a:fillRect/>
          </a:stretch>
        </p:blipFill>
        <p:spPr bwMode="auto">
          <a:xfrm>
            <a:off x="179388" y="1218884"/>
            <a:ext cx="1189359" cy="98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20669" y="2771482"/>
            <a:ext cx="7439561" cy="1368851"/>
          </a:xfrm>
        </p:spPr>
        <p:txBody>
          <a:bodyPr anchor="t"/>
          <a:lstStyle/>
          <a:p>
            <a:pPr algn="ctr">
              <a:defRPr/>
            </a:pPr>
            <a:r>
              <a:rPr lang="en-US" sz="4400" b="1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30 YEARS OF STRATEGIC PLANNING</a:t>
            </a:r>
          </a:p>
        </p:txBody>
      </p:sp>
      <p:pic>
        <p:nvPicPr>
          <p:cNvPr id="3" name="Picture 2" descr="http://www.pemb.cat/continguts/img/logo-pemb2.png">
            <a:extLst>
              <a:ext uri="{FF2B5EF4-FFF2-40B4-BE49-F238E27FC236}">
                <a16:creationId xmlns:a16="http://schemas.microsoft.com/office/drawing/2014/main" id="{C66F329D-B8D4-463C-B4BD-E0B7EA7BE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854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388" y="115888"/>
            <a:ext cx="8785225" cy="720725"/>
          </a:xfr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/>
              <a:t>THE EVOLUTION OF BARCELONA’S STRATEGIC VISION</a:t>
            </a:r>
          </a:p>
        </p:txBody>
      </p:sp>
      <p:grpSp>
        <p:nvGrpSpPr>
          <p:cNvPr id="6147" name="32 Grupo"/>
          <p:cNvGrpSpPr>
            <a:grpSpLocks/>
          </p:cNvGrpSpPr>
          <p:nvPr/>
        </p:nvGrpSpPr>
        <p:grpSpPr bwMode="auto">
          <a:xfrm>
            <a:off x="179388" y="1084263"/>
            <a:ext cx="1716087" cy="5111750"/>
            <a:chOff x="179512" y="1083782"/>
            <a:chExt cx="1715815" cy="5112568"/>
          </a:xfrm>
        </p:grpSpPr>
        <p:sp>
          <p:nvSpPr>
            <p:cNvPr id="22" name="21 Forma libre"/>
            <p:cNvSpPr/>
            <p:nvPr/>
          </p:nvSpPr>
          <p:spPr>
            <a:xfrm>
              <a:off x="179512" y="1083782"/>
              <a:ext cx="1715815" cy="5112568"/>
            </a:xfrm>
            <a:custGeom>
              <a:avLst/>
              <a:gdLst>
                <a:gd name="connsiteX0" fmla="*/ 0 w 1715815"/>
                <a:gd name="connsiteY0" fmla="*/ 171582 h 5112568"/>
                <a:gd name="connsiteX1" fmla="*/ 50255 w 1715815"/>
                <a:gd name="connsiteY1" fmla="*/ 50255 h 5112568"/>
                <a:gd name="connsiteX2" fmla="*/ 171582 w 1715815"/>
                <a:gd name="connsiteY2" fmla="*/ 0 h 5112568"/>
                <a:gd name="connsiteX3" fmla="*/ 1544233 w 1715815"/>
                <a:gd name="connsiteY3" fmla="*/ 0 h 5112568"/>
                <a:gd name="connsiteX4" fmla="*/ 1665560 w 1715815"/>
                <a:gd name="connsiteY4" fmla="*/ 50255 h 5112568"/>
                <a:gd name="connsiteX5" fmla="*/ 1715815 w 1715815"/>
                <a:gd name="connsiteY5" fmla="*/ 171582 h 5112568"/>
                <a:gd name="connsiteX6" fmla="*/ 1715815 w 1715815"/>
                <a:gd name="connsiteY6" fmla="*/ 4940986 h 5112568"/>
                <a:gd name="connsiteX7" fmla="*/ 1665560 w 1715815"/>
                <a:gd name="connsiteY7" fmla="*/ 5062313 h 5112568"/>
                <a:gd name="connsiteX8" fmla="*/ 1544233 w 1715815"/>
                <a:gd name="connsiteY8" fmla="*/ 5112568 h 5112568"/>
                <a:gd name="connsiteX9" fmla="*/ 171582 w 1715815"/>
                <a:gd name="connsiteY9" fmla="*/ 5112568 h 5112568"/>
                <a:gd name="connsiteX10" fmla="*/ 50255 w 1715815"/>
                <a:gd name="connsiteY10" fmla="*/ 5062313 h 5112568"/>
                <a:gd name="connsiteX11" fmla="*/ 0 w 1715815"/>
                <a:gd name="connsiteY11" fmla="*/ 4940986 h 5112568"/>
                <a:gd name="connsiteX12" fmla="*/ 0 w 1715815"/>
                <a:gd name="connsiteY12" fmla="*/ 171582 h 511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15815" h="5112568">
                  <a:moveTo>
                    <a:pt x="0" y="171582"/>
                  </a:moveTo>
                  <a:cubicBezTo>
                    <a:pt x="0" y="126076"/>
                    <a:pt x="18077" y="82433"/>
                    <a:pt x="50255" y="50255"/>
                  </a:cubicBezTo>
                  <a:cubicBezTo>
                    <a:pt x="82433" y="18077"/>
                    <a:pt x="126076" y="0"/>
                    <a:pt x="171582" y="0"/>
                  </a:cubicBezTo>
                  <a:lnTo>
                    <a:pt x="1544233" y="0"/>
                  </a:lnTo>
                  <a:cubicBezTo>
                    <a:pt x="1589739" y="0"/>
                    <a:pt x="1633382" y="18077"/>
                    <a:pt x="1665560" y="50255"/>
                  </a:cubicBezTo>
                  <a:cubicBezTo>
                    <a:pt x="1697738" y="82433"/>
                    <a:pt x="1715815" y="126076"/>
                    <a:pt x="1715815" y="171582"/>
                  </a:cubicBezTo>
                  <a:lnTo>
                    <a:pt x="1715815" y="4940986"/>
                  </a:lnTo>
                  <a:cubicBezTo>
                    <a:pt x="1715815" y="4986492"/>
                    <a:pt x="1697738" y="5030135"/>
                    <a:pt x="1665560" y="5062313"/>
                  </a:cubicBezTo>
                  <a:cubicBezTo>
                    <a:pt x="1633382" y="5094491"/>
                    <a:pt x="1589740" y="5112568"/>
                    <a:pt x="1544233" y="5112568"/>
                  </a:cubicBezTo>
                  <a:lnTo>
                    <a:pt x="171582" y="5112568"/>
                  </a:lnTo>
                  <a:cubicBezTo>
                    <a:pt x="126076" y="5112568"/>
                    <a:pt x="82433" y="5094491"/>
                    <a:pt x="50255" y="5062313"/>
                  </a:cubicBezTo>
                  <a:cubicBezTo>
                    <a:pt x="18077" y="5030135"/>
                    <a:pt x="0" y="4986493"/>
                    <a:pt x="0" y="4940986"/>
                  </a:cubicBezTo>
                  <a:lnTo>
                    <a:pt x="0" y="17158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2">
                  <a:alpha val="87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bliqueBottomLeft"/>
              <a:lightRig rig="morning" dir="t">
                <a:rot lat="0" lon="0" rev="7800000"/>
              </a:lightRig>
            </a:scene3d>
            <a:sp3d prstMaterial="softEdge">
              <a:bevelT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70688" tIns="2215715" rIns="170688" bIns="1193202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400" dirty="0">
                  <a:solidFill>
                    <a:schemeClr val="accent6">
                      <a:lumMod val="50000"/>
                    </a:schemeClr>
                  </a:solidFill>
                </a:rPr>
                <a:t>1990-93</a:t>
              </a:r>
            </a:p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400" dirty="0">
                  <a:solidFill>
                    <a:schemeClr val="accent6">
                      <a:lumMod val="50000"/>
                    </a:schemeClr>
                  </a:solidFill>
                </a:rPr>
                <a:t>City in the global map</a:t>
              </a:r>
            </a:p>
          </p:txBody>
        </p:sp>
        <p:sp>
          <p:nvSpPr>
            <p:cNvPr id="23" name="22 Elipse"/>
            <p:cNvSpPr/>
            <p:nvPr/>
          </p:nvSpPr>
          <p:spPr>
            <a:xfrm>
              <a:off x="230304" y="1390218"/>
              <a:ext cx="1614231" cy="1702072"/>
            </a:xfrm>
            <a:prstGeom prst="ellipse">
              <a:avLst/>
            </a:prstGeom>
            <a:blipFill rotWithShape="0">
              <a:blip r:embed="rId2" cstate="print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16 CuadroTexto"/>
            <p:cNvSpPr txBox="1"/>
            <p:nvPr/>
          </p:nvSpPr>
          <p:spPr>
            <a:xfrm>
              <a:off x="323951" y="5394534"/>
              <a:ext cx="1439635" cy="33819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dirty="0">
                  <a:solidFill>
                    <a:schemeClr val="accent4">
                      <a:lumMod val="50000"/>
                    </a:schemeClr>
                  </a:solidFill>
                </a:rPr>
                <a:t>1</a:t>
              </a:r>
              <a:r>
                <a:rPr lang="en-US" sz="1600" baseline="30000" dirty="0">
                  <a:solidFill>
                    <a:schemeClr val="accent4">
                      <a:lumMod val="50000"/>
                    </a:schemeClr>
                  </a:solidFill>
                </a:rPr>
                <a:t>st</a:t>
              </a:r>
              <a:r>
                <a:rPr lang="en-US" sz="1600" dirty="0">
                  <a:solidFill>
                    <a:schemeClr val="accent4">
                      <a:lumMod val="50000"/>
                    </a:schemeClr>
                  </a:solidFill>
                </a:rPr>
                <a:t> City Plan</a:t>
              </a:r>
            </a:p>
          </p:txBody>
        </p:sp>
      </p:grpSp>
      <p:grpSp>
        <p:nvGrpSpPr>
          <p:cNvPr id="6148" name="33 Grupo"/>
          <p:cNvGrpSpPr>
            <a:grpSpLocks/>
          </p:cNvGrpSpPr>
          <p:nvPr/>
        </p:nvGrpSpPr>
        <p:grpSpPr bwMode="auto">
          <a:xfrm>
            <a:off x="1946275" y="1084263"/>
            <a:ext cx="1716088" cy="5111750"/>
            <a:chOff x="1946802" y="1083782"/>
            <a:chExt cx="1715815" cy="5112568"/>
          </a:xfrm>
        </p:grpSpPr>
        <p:sp>
          <p:nvSpPr>
            <p:cNvPr id="24" name="23 Forma libre"/>
            <p:cNvSpPr/>
            <p:nvPr/>
          </p:nvSpPr>
          <p:spPr>
            <a:xfrm>
              <a:off x="1946802" y="1083782"/>
              <a:ext cx="1715815" cy="5112568"/>
            </a:xfrm>
            <a:custGeom>
              <a:avLst/>
              <a:gdLst>
                <a:gd name="connsiteX0" fmla="*/ 0 w 1715815"/>
                <a:gd name="connsiteY0" fmla="*/ 171582 h 5112568"/>
                <a:gd name="connsiteX1" fmla="*/ 50255 w 1715815"/>
                <a:gd name="connsiteY1" fmla="*/ 50255 h 5112568"/>
                <a:gd name="connsiteX2" fmla="*/ 171582 w 1715815"/>
                <a:gd name="connsiteY2" fmla="*/ 0 h 5112568"/>
                <a:gd name="connsiteX3" fmla="*/ 1544233 w 1715815"/>
                <a:gd name="connsiteY3" fmla="*/ 0 h 5112568"/>
                <a:gd name="connsiteX4" fmla="*/ 1665560 w 1715815"/>
                <a:gd name="connsiteY4" fmla="*/ 50255 h 5112568"/>
                <a:gd name="connsiteX5" fmla="*/ 1715815 w 1715815"/>
                <a:gd name="connsiteY5" fmla="*/ 171582 h 5112568"/>
                <a:gd name="connsiteX6" fmla="*/ 1715815 w 1715815"/>
                <a:gd name="connsiteY6" fmla="*/ 4940986 h 5112568"/>
                <a:gd name="connsiteX7" fmla="*/ 1665560 w 1715815"/>
                <a:gd name="connsiteY7" fmla="*/ 5062313 h 5112568"/>
                <a:gd name="connsiteX8" fmla="*/ 1544233 w 1715815"/>
                <a:gd name="connsiteY8" fmla="*/ 5112568 h 5112568"/>
                <a:gd name="connsiteX9" fmla="*/ 171582 w 1715815"/>
                <a:gd name="connsiteY9" fmla="*/ 5112568 h 5112568"/>
                <a:gd name="connsiteX10" fmla="*/ 50255 w 1715815"/>
                <a:gd name="connsiteY10" fmla="*/ 5062313 h 5112568"/>
                <a:gd name="connsiteX11" fmla="*/ 0 w 1715815"/>
                <a:gd name="connsiteY11" fmla="*/ 4940986 h 5112568"/>
                <a:gd name="connsiteX12" fmla="*/ 0 w 1715815"/>
                <a:gd name="connsiteY12" fmla="*/ 171582 h 511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15815" h="5112568">
                  <a:moveTo>
                    <a:pt x="0" y="171582"/>
                  </a:moveTo>
                  <a:cubicBezTo>
                    <a:pt x="0" y="126076"/>
                    <a:pt x="18077" y="82433"/>
                    <a:pt x="50255" y="50255"/>
                  </a:cubicBezTo>
                  <a:cubicBezTo>
                    <a:pt x="82433" y="18077"/>
                    <a:pt x="126076" y="0"/>
                    <a:pt x="171582" y="0"/>
                  </a:cubicBezTo>
                  <a:lnTo>
                    <a:pt x="1544233" y="0"/>
                  </a:lnTo>
                  <a:cubicBezTo>
                    <a:pt x="1589739" y="0"/>
                    <a:pt x="1633382" y="18077"/>
                    <a:pt x="1665560" y="50255"/>
                  </a:cubicBezTo>
                  <a:cubicBezTo>
                    <a:pt x="1697738" y="82433"/>
                    <a:pt x="1715815" y="126076"/>
                    <a:pt x="1715815" y="171582"/>
                  </a:cubicBezTo>
                  <a:lnTo>
                    <a:pt x="1715815" y="4940986"/>
                  </a:lnTo>
                  <a:cubicBezTo>
                    <a:pt x="1715815" y="4986492"/>
                    <a:pt x="1697738" y="5030135"/>
                    <a:pt x="1665560" y="5062313"/>
                  </a:cubicBezTo>
                  <a:cubicBezTo>
                    <a:pt x="1633382" y="5094491"/>
                    <a:pt x="1589740" y="5112568"/>
                    <a:pt x="1544233" y="5112568"/>
                  </a:cubicBezTo>
                  <a:lnTo>
                    <a:pt x="171582" y="5112568"/>
                  </a:lnTo>
                  <a:cubicBezTo>
                    <a:pt x="126076" y="5112568"/>
                    <a:pt x="82433" y="5094491"/>
                    <a:pt x="50255" y="5062313"/>
                  </a:cubicBezTo>
                  <a:cubicBezTo>
                    <a:pt x="18077" y="5030135"/>
                    <a:pt x="0" y="4986493"/>
                    <a:pt x="0" y="4940986"/>
                  </a:cubicBezTo>
                  <a:lnTo>
                    <a:pt x="0" y="17158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2">
                  <a:alpha val="87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bliqueBottomLeft"/>
              <a:lightRig rig="morning" dir="t">
                <a:rot lat="0" lon="0" rev="7800000"/>
              </a:lightRig>
            </a:scene3d>
            <a:sp3d prstMaterial="softEdge">
              <a:bevelT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70688" tIns="2215715" rIns="170688" bIns="1193202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400" dirty="0">
                  <a:solidFill>
                    <a:schemeClr val="accent6">
                      <a:lumMod val="50000"/>
                    </a:schemeClr>
                  </a:solidFill>
                </a:rPr>
                <a:t>1994-98</a:t>
              </a:r>
            </a:p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400" dirty="0" err="1">
                  <a:solidFill>
                    <a:schemeClr val="accent6">
                      <a:lumMod val="50000"/>
                    </a:schemeClr>
                  </a:solidFill>
                </a:rPr>
                <a:t>Interna-tional</a:t>
              </a:r>
              <a:r>
                <a:rPr lang="en-US" sz="2400" dirty="0">
                  <a:solidFill>
                    <a:schemeClr val="accent6">
                      <a:lumMod val="50000"/>
                    </a:schemeClr>
                  </a:solidFill>
                </a:rPr>
                <a:t> City</a:t>
              </a:r>
            </a:p>
          </p:txBody>
        </p:sp>
        <p:sp>
          <p:nvSpPr>
            <p:cNvPr id="25" name="24 Elipse"/>
            <p:cNvSpPr/>
            <p:nvPr/>
          </p:nvSpPr>
          <p:spPr>
            <a:xfrm>
              <a:off x="1997594" y="1390218"/>
              <a:ext cx="1614231" cy="1702072"/>
            </a:xfrm>
            <a:prstGeom prst="ellipse">
              <a:avLst/>
            </a:prstGeom>
            <a:blipFill rotWithShape="0">
              <a:blip r:embed="rId3" cstate="print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17 CuadroTexto"/>
            <p:cNvSpPr txBox="1"/>
            <p:nvPr/>
          </p:nvSpPr>
          <p:spPr>
            <a:xfrm>
              <a:off x="2051560" y="5394534"/>
              <a:ext cx="1439634" cy="33819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dirty="0">
                  <a:solidFill>
                    <a:schemeClr val="accent4">
                      <a:lumMod val="50000"/>
                    </a:schemeClr>
                  </a:solidFill>
                </a:rPr>
                <a:t>2</a:t>
              </a:r>
              <a:r>
                <a:rPr lang="en-US" sz="1600" baseline="30000" dirty="0">
                  <a:solidFill>
                    <a:schemeClr val="accent4">
                      <a:lumMod val="50000"/>
                    </a:schemeClr>
                  </a:solidFill>
                </a:rPr>
                <a:t>nd</a:t>
              </a:r>
              <a:r>
                <a:rPr lang="en-US" sz="1600" dirty="0">
                  <a:solidFill>
                    <a:schemeClr val="accent4">
                      <a:lumMod val="50000"/>
                    </a:schemeClr>
                  </a:solidFill>
                </a:rPr>
                <a:t> City Plan</a:t>
              </a:r>
            </a:p>
          </p:txBody>
        </p:sp>
      </p:grpSp>
      <p:grpSp>
        <p:nvGrpSpPr>
          <p:cNvPr id="6149" name="34 Grupo"/>
          <p:cNvGrpSpPr>
            <a:grpSpLocks/>
          </p:cNvGrpSpPr>
          <p:nvPr/>
        </p:nvGrpSpPr>
        <p:grpSpPr bwMode="auto">
          <a:xfrm>
            <a:off x="3714750" y="1084263"/>
            <a:ext cx="1714500" cy="5111750"/>
            <a:chOff x="3714092" y="1083782"/>
            <a:chExt cx="1715815" cy="5112568"/>
          </a:xfrm>
        </p:grpSpPr>
        <p:sp>
          <p:nvSpPr>
            <p:cNvPr id="26" name="25 Forma libre"/>
            <p:cNvSpPr/>
            <p:nvPr/>
          </p:nvSpPr>
          <p:spPr>
            <a:xfrm>
              <a:off x="3714092" y="1083782"/>
              <a:ext cx="1715815" cy="5112568"/>
            </a:xfrm>
            <a:custGeom>
              <a:avLst/>
              <a:gdLst>
                <a:gd name="connsiteX0" fmla="*/ 0 w 1715815"/>
                <a:gd name="connsiteY0" fmla="*/ 171582 h 5112568"/>
                <a:gd name="connsiteX1" fmla="*/ 50255 w 1715815"/>
                <a:gd name="connsiteY1" fmla="*/ 50255 h 5112568"/>
                <a:gd name="connsiteX2" fmla="*/ 171582 w 1715815"/>
                <a:gd name="connsiteY2" fmla="*/ 0 h 5112568"/>
                <a:gd name="connsiteX3" fmla="*/ 1544233 w 1715815"/>
                <a:gd name="connsiteY3" fmla="*/ 0 h 5112568"/>
                <a:gd name="connsiteX4" fmla="*/ 1665560 w 1715815"/>
                <a:gd name="connsiteY4" fmla="*/ 50255 h 5112568"/>
                <a:gd name="connsiteX5" fmla="*/ 1715815 w 1715815"/>
                <a:gd name="connsiteY5" fmla="*/ 171582 h 5112568"/>
                <a:gd name="connsiteX6" fmla="*/ 1715815 w 1715815"/>
                <a:gd name="connsiteY6" fmla="*/ 4940986 h 5112568"/>
                <a:gd name="connsiteX7" fmla="*/ 1665560 w 1715815"/>
                <a:gd name="connsiteY7" fmla="*/ 5062313 h 5112568"/>
                <a:gd name="connsiteX8" fmla="*/ 1544233 w 1715815"/>
                <a:gd name="connsiteY8" fmla="*/ 5112568 h 5112568"/>
                <a:gd name="connsiteX9" fmla="*/ 171582 w 1715815"/>
                <a:gd name="connsiteY9" fmla="*/ 5112568 h 5112568"/>
                <a:gd name="connsiteX10" fmla="*/ 50255 w 1715815"/>
                <a:gd name="connsiteY10" fmla="*/ 5062313 h 5112568"/>
                <a:gd name="connsiteX11" fmla="*/ 0 w 1715815"/>
                <a:gd name="connsiteY11" fmla="*/ 4940986 h 5112568"/>
                <a:gd name="connsiteX12" fmla="*/ 0 w 1715815"/>
                <a:gd name="connsiteY12" fmla="*/ 171582 h 511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15815" h="5112568">
                  <a:moveTo>
                    <a:pt x="0" y="171582"/>
                  </a:moveTo>
                  <a:cubicBezTo>
                    <a:pt x="0" y="126076"/>
                    <a:pt x="18077" y="82433"/>
                    <a:pt x="50255" y="50255"/>
                  </a:cubicBezTo>
                  <a:cubicBezTo>
                    <a:pt x="82433" y="18077"/>
                    <a:pt x="126076" y="0"/>
                    <a:pt x="171582" y="0"/>
                  </a:cubicBezTo>
                  <a:lnTo>
                    <a:pt x="1544233" y="0"/>
                  </a:lnTo>
                  <a:cubicBezTo>
                    <a:pt x="1589739" y="0"/>
                    <a:pt x="1633382" y="18077"/>
                    <a:pt x="1665560" y="50255"/>
                  </a:cubicBezTo>
                  <a:cubicBezTo>
                    <a:pt x="1697738" y="82433"/>
                    <a:pt x="1715815" y="126076"/>
                    <a:pt x="1715815" y="171582"/>
                  </a:cubicBezTo>
                  <a:lnTo>
                    <a:pt x="1715815" y="4940986"/>
                  </a:lnTo>
                  <a:cubicBezTo>
                    <a:pt x="1715815" y="4986492"/>
                    <a:pt x="1697738" y="5030135"/>
                    <a:pt x="1665560" y="5062313"/>
                  </a:cubicBezTo>
                  <a:cubicBezTo>
                    <a:pt x="1633382" y="5094491"/>
                    <a:pt x="1589740" y="5112568"/>
                    <a:pt x="1544233" y="5112568"/>
                  </a:cubicBezTo>
                  <a:lnTo>
                    <a:pt x="171582" y="5112568"/>
                  </a:lnTo>
                  <a:cubicBezTo>
                    <a:pt x="126076" y="5112568"/>
                    <a:pt x="82433" y="5094491"/>
                    <a:pt x="50255" y="5062313"/>
                  </a:cubicBezTo>
                  <a:cubicBezTo>
                    <a:pt x="18077" y="5030135"/>
                    <a:pt x="0" y="4986493"/>
                    <a:pt x="0" y="4940986"/>
                  </a:cubicBezTo>
                  <a:lnTo>
                    <a:pt x="0" y="17158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2">
                  <a:alpha val="87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bliqueBottomLeft"/>
              <a:lightRig rig="morning" dir="t">
                <a:rot lat="0" lon="0" rev="7800000"/>
              </a:lightRig>
            </a:scene3d>
            <a:sp3d prstMaterial="softEdge">
              <a:bevelT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70688" tIns="2215715" rIns="170688" bIns="1193202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400" dirty="0">
                  <a:solidFill>
                    <a:schemeClr val="accent6">
                      <a:lumMod val="50000"/>
                    </a:schemeClr>
                  </a:solidFill>
                </a:rPr>
                <a:t>1999-03</a:t>
              </a:r>
            </a:p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400" dirty="0">
                  <a:solidFill>
                    <a:schemeClr val="accent6">
                      <a:lumMod val="50000"/>
                    </a:schemeClr>
                  </a:solidFill>
                </a:rPr>
                <a:t>Knowledge City</a:t>
              </a:r>
            </a:p>
          </p:txBody>
        </p:sp>
        <p:sp>
          <p:nvSpPr>
            <p:cNvPr id="27" name="26 Elipse"/>
            <p:cNvSpPr/>
            <p:nvPr/>
          </p:nvSpPr>
          <p:spPr>
            <a:xfrm>
              <a:off x="3764931" y="1390218"/>
              <a:ext cx="1614137" cy="1702072"/>
            </a:xfrm>
            <a:prstGeom prst="ellipse">
              <a:avLst/>
            </a:prstGeom>
            <a:blipFill rotWithShape="0">
              <a:blip r:embed="rId4" cstate="print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18 CuadroTexto"/>
            <p:cNvSpPr txBox="1"/>
            <p:nvPr/>
          </p:nvSpPr>
          <p:spPr>
            <a:xfrm>
              <a:off x="3852311" y="5394534"/>
              <a:ext cx="1439378" cy="33819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dirty="0">
                  <a:solidFill>
                    <a:schemeClr val="accent4">
                      <a:lumMod val="50000"/>
                    </a:schemeClr>
                  </a:solidFill>
                </a:rPr>
                <a:t>3</a:t>
              </a:r>
              <a:r>
                <a:rPr lang="en-US" sz="1600" baseline="30000" dirty="0">
                  <a:solidFill>
                    <a:schemeClr val="accent4">
                      <a:lumMod val="50000"/>
                    </a:schemeClr>
                  </a:solidFill>
                </a:rPr>
                <a:t>rd</a:t>
              </a:r>
              <a:r>
                <a:rPr lang="en-US" sz="1600" dirty="0">
                  <a:solidFill>
                    <a:schemeClr val="accent4">
                      <a:lumMod val="50000"/>
                    </a:schemeClr>
                  </a:solidFill>
                </a:rPr>
                <a:t> City Plan</a:t>
              </a:r>
            </a:p>
          </p:txBody>
        </p:sp>
      </p:grpSp>
      <p:grpSp>
        <p:nvGrpSpPr>
          <p:cNvPr id="6150" name="35 Grupo"/>
          <p:cNvGrpSpPr>
            <a:grpSpLocks/>
          </p:cNvGrpSpPr>
          <p:nvPr/>
        </p:nvGrpSpPr>
        <p:grpSpPr bwMode="auto">
          <a:xfrm>
            <a:off x="5481638" y="1084263"/>
            <a:ext cx="1716087" cy="5111750"/>
            <a:chOff x="5481382" y="1083782"/>
            <a:chExt cx="1715815" cy="5112568"/>
          </a:xfrm>
        </p:grpSpPr>
        <p:sp>
          <p:nvSpPr>
            <p:cNvPr id="28" name="27 Forma libre"/>
            <p:cNvSpPr/>
            <p:nvPr/>
          </p:nvSpPr>
          <p:spPr>
            <a:xfrm>
              <a:off x="5481382" y="1083782"/>
              <a:ext cx="1715815" cy="5112568"/>
            </a:xfrm>
            <a:custGeom>
              <a:avLst/>
              <a:gdLst>
                <a:gd name="connsiteX0" fmla="*/ 0 w 1715815"/>
                <a:gd name="connsiteY0" fmla="*/ 171582 h 5112568"/>
                <a:gd name="connsiteX1" fmla="*/ 50255 w 1715815"/>
                <a:gd name="connsiteY1" fmla="*/ 50255 h 5112568"/>
                <a:gd name="connsiteX2" fmla="*/ 171582 w 1715815"/>
                <a:gd name="connsiteY2" fmla="*/ 0 h 5112568"/>
                <a:gd name="connsiteX3" fmla="*/ 1544233 w 1715815"/>
                <a:gd name="connsiteY3" fmla="*/ 0 h 5112568"/>
                <a:gd name="connsiteX4" fmla="*/ 1665560 w 1715815"/>
                <a:gd name="connsiteY4" fmla="*/ 50255 h 5112568"/>
                <a:gd name="connsiteX5" fmla="*/ 1715815 w 1715815"/>
                <a:gd name="connsiteY5" fmla="*/ 171582 h 5112568"/>
                <a:gd name="connsiteX6" fmla="*/ 1715815 w 1715815"/>
                <a:gd name="connsiteY6" fmla="*/ 4940986 h 5112568"/>
                <a:gd name="connsiteX7" fmla="*/ 1665560 w 1715815"/>
                <a:gd name="connsiteY7" fmla="*/ 5062313 h 5112568"/>
                <a:gd name="connsiteX8" fmla="*/ 1544233 w 1715815"/>
                <a:gd name="connsiteY8" fmla="*/ 5112568 h 5112568"/>
                <a:gd name="connsiteX9" fmla="*/ 171582 w 1715815"/>
                <a:gd name="connsiteY9" fmla="*/ 5112568 h 5112568"/>
                <a:gd name="connsiteX10" fmla="*/ 50255 w 1715815"/>
                <a:gd name="connsiteY10" fmla="*/ 5062313 h 5112568"/>
                <a:gd name="connsiteX11" fmla="*/ 0 w 1715815"/>
                <a:gd name="connsiteY11" fmla="*/ 4940986 h 5112568"/>
                <a:gd name="connsiteX12" fmla="*/ 0 w 1715815"/>
                <a:gd name="connsiteY12" fmla="*/ 171582 h 511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15815" h="5112568">
                  <a:moveTo>
                    <a:pt x="0" y="171582"/>
                  </a:moveTo>
                  <a:cubicBezTo>
                    <a:pt x="0" y="126076"/>
                    <a:pt x="18077" y="82433"/>
                    <a:pt x="50255" y="50255"/>
                  </a:cubicBezTo>
                  <a:cubicBezTo>
                    <a:pt x="82433" y="18077"/>
                    <a:pt x="126076" y="0"/>
                    <a:pt x="171582" y="0"/>
                  </a:cubicBezTo>
                  <a:lnTo>
                    <a:pt x="1544233" y="0"/>
                  </a:lnTo>
                  <a:cubicBezTo>
                    <a:pt x="1589739" y="0"/>
                    <a:pt x="1633382" y="18077"/>
                    <a:pt x="1665560" y="50255"/>
                  </a:cubicBezTo>
                  <a:cubicBezTo>
                    <a:pt x="1697738" y="82433"/>
                    <a:pt x="1715815" y="126076"/>
                    <a:pt x="1715815" y="171582"/>
                  </a:cubicBezTo>
                  <a:lnTo>
                    <a:pt x="1715815" y="4940986"/>
                  </a:lnTo>
                  <a:cubicBezTo>
                    <a:pt x="1715815" y="4986492"/>
                    <a:pt x="1697738" y="5030135"/>
                    <a:pt x="1665560" y="5062313"/>
                  </a:cubicBezTo>
                  <a:cubicBezTo>
                    <a:pt x="1633382" y="5094491"/>
                    <a:pt x="1589740" y="5112568"/>
                    <a:pt x="1544233" y="5112568"/>
                  </a:cubicBezTo>
                  <a:lnTo>
                    <a:pt x="171582" y="5112568"/>
                  </a:lnTo>
                  <a:cubicBezTo>
                    <a:pt x="126076" y="5112568"/>
                    <a:pt x="82433" y="5094491"/>
                    <a:pt x="50255" y="5062313"/>
                  </a:cubicBezTo>
                  <a:cubicBezTo>
                    <a:pt x="18077" y="5030135"/>
                    <a:pt x="0" y="4986493"/>
                    <a:pt x="0" y="4940986"/>
                  </a:cubicBezTo>
                  <a:lnTo>
                    <a:pt x="0" y="17158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2">
                  <a:alpha val="87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bliqueBottomLeft"/>
              <a:lightRig rig="morning" dir="t">
                <a:rot lat="0" lon="0" rev="7800000"/>
              </a:lightRig>
            </a:scene3d>
            <a:sp3d prstMaterial="softEdge">
              <a:bevelT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70688" tIns="2215715" rIns="170688" bIns="1193202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400" dirty="0">
                  <a:solidFill>
                    <a:schemeClr val="accent6">
                      <a:lumMod val="50000"/>
                    </a:schemeClr>
                  </a:solidFill>
                </a:rPr>
                <a:t>2004-09</a:t>
              </a:r>
            </a:p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400" dirty="0" err="1">
                  <a:solidFill>
                    <a:schemeClr val="accent6">
                      <a:lumMod val="50000"/>
                    </a:schemeClr>
                  </a:solidFill>
                </a:rPr>
                <a:t>Metropoli</a:t>
              </a:r>
              <a:r>
                <a:rPr lang="en-US" sz="2400" dirty="0">
                  <a:solidFill>
                    <a:schemeClr val="accent6">
                      <a:lumMod val="50000"/>
                    </a:schemeClr>
                  </a:solidFill>
                </a:rPr>
                <a:t>-tan City</a:t>
              </a:r>
            </a:p>
          </p:txBody>
        </p:sp>
        <p:sp>
          <p:nvSpPr>
            <p:cNvPr id="29" name="28 Elipse"/>
            <p:cNvSpPr/>
            <p:nvPr/>
          </p:nvSpPr>
          <p:spPr>
            <a:xfrm>
              <a:off x="5532174" y="1390218"/>
              <a:ext cx="1614231" cy="1702072"/>
            </a:xfrm>
            <a:prstGeom prst="ellipse">
              <a:avLst/>
            </a:prstGeom>
            <a:blipFill rotWithShape="0">
              <a:blip r:embed="rId5" cstate="print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19 CuadroTexto"/>
            <p:cNvSpPr txBox="1"/>
            <p:nvPr/>
          </p:nvSpPr>
          <p:spPr>
            <a:xfrm>
              <a:off x="5508365" y="5148432"/>
              <a:ext cx="1655501" cy="830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dirty="0">
                  <a:solidFill>
                    <a:schemeClr val="accent4">
                      <a:lumMod val="50000"/>
                    </a:schemeClr>
                  </a:solidFill>
                </a:rPr>
                <a:t>1</a:t>
              </a:r>
              <a:r>
                <a:rPr lang="en-US" sz="1600" baseline="30000" dirty="0">
                  <a:solidFill>
                    <a:schemeClr val="accent4">
                      <a:lumMod val="50000"/>
                    </a:schemeClr>
                  </a:solidFill>
                </a:rPr>
                <a:t>st</a:t>
              </a:r>
              <a:r>
                <a:rPr lang="en-US" sz="1600" dirty="0">
                  <a:solidFill>
                    <a:schemeClr val="accent4">
                      <a:lumMod val="50000"/>
                    </a:schemeClr>
                  </a:solidFill>
                </a:rPr>
                <a:t> Metropolitan Plan</a:t>
              </a:r>
            </a:p>
          </p:txBody>
        </p:sp>
      </p:grpSp>
      <p:grpSp>
        <p:nvGrpSpPr>
          <p:cNvPr id="6151" name="36 Grupo"/>
          <p:cNvGrpSpPr>
            <a:grpSpLocks/>
          </p:cNvGrpSpPr>
          <p:nvPr/>
        </p:nvGrpSpPr>
        <p:grpSpPr bwMode="auto">
          <a:xfrm>
            <a:off x="7248525" y="1084263"/>
            <a:ext cx="1716088" cy="5111750"/>
            <a:chOff x="7248672" y="1083782"/>
            <a:chExt cx="1715815" cy="5112568"/>
          </a:xfrm>
        </p:grpSpPr>
        <p:sp>
          <p:nvSpPr>
            <p:cNvPr id="30" name="29 Forma libre"/>
            <p:cNvSpPr/>
            <p:nvPr/>
          </p:nvSpPr>
          <p:spPr>
            <a:xfrm>
              <a:off x="7248672" y="1083782"/>
              <a:ext cx="1715815" cy="5112568"/>
            </a:xfrm>
            <a:custGeom>
              <a:avLst/>
              <a:gdLst>
                <a:gd name="connsiteX0" fmla="*/ 0 w 1715815"/>
                <a:gd name="connsiteY0" fmla="*/ 171582 h 5112568"/>
                <a:gd name="connsiteX1" fmla="*/ 50255 w 1715815"/>
                <a:gd name="connsiteY1" fmla="*/ 50255 h 5112568"/>
                <a:gd name="connsiteX2" fmla="*/ 171582 w 1715815"/>
                <a:gd name="connsiteY2" fmla="*/ 0 h 5112568"/>
                <a:gd name="connsiteX3" fmla="*/ 1544233 w 1715815"/>
                <a:gd name="connsiteY3" fmla="*/ 0 h 5112568"/>
                <a:gd name="connsiteX4" fmla="*/ 1665560 w 1715815"/>
                <a:gd name="connsiteY4" fmla="*/ 50255 h 5112568"/>
                <a:gd name="connsiteX5" fmla="*/ 1715815 w 1715815"/>
                <a:gd name="connsiteY5" fmla="*/ 171582 h 5112568"/>
                <a:gd name="connsiteX6" fmla="*/ 1715815 w 1715815"/>
                <a:gd name="connsiteY6" fmla="*/ 4940986 h 5112568"/>
                <a:gd name="connsiteX7" fmla="*/ 1665560 w 1715815"/>
                <a:gd name="connsiteY7" fmla="*/ 5062313 h 5112568"/>
                <a:gd name="connsiteX8" fmla="*/ 1544233 w 1715815"/>
                <a:gd name="connsiteY8" fmla="*/ 5112568 h 5112568"/>
                <a:gd name="connsiteX9" fmla="*/ 171582 w 1715815"/>
                <a:gd name="connsiteY9" fmla="*/ 5112568 h 5112568"/>
                <a:gd name="connsiteX10" fmla="*/ 50255 w 1715815"/>
                <a:gd name="connsiteY10" fmla="*/ 5062313 h 5112568"/>
                <a:gd name="connsiteX11" fmla="*/ 0 w 1715815"/>
                <a:gd name="connsiteY11" fmla="*/ 4940986 h 5112568"/>
                <a:gd name="connsiteX12" fmla="*/ 0 w 1715815"/>
                <a:gd name="connsiteY12" fmla="*/ 171582 h 511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15815" h="5112568">
                  <a:moveTo>
                    <a:pt x="0" y="171582"/>
                  </a:moveTo>
                  <a:cubicBezTo>
                    <a:pt x="0" y="126076"/>
                    <a:pt x="18077" y="82433"/>
                    <a:pt x="50255" y="50255"/>
                  </a:cubicBezTo>
                  <a:cubicBezTo>
                    <a:pt x="82433" y="18077"/>
                    <a:pt x="126076" y="0"/>
                    <a:pt x="171582" y="0"/>
                  </a:cubicBezTo>
                  <a:lnTo>
                    <a:pt x="1544233" y="0"/>
                  </a:lnTo>
                  <a:cubicBezTo>
                    <a:pt x="1589739" y="0"/>
                    <a:pt x="1633382" y="18077"/>
                    <a:pt x="1665560" y="50255"/>
                  </a:cubicBezTo>
                  <a:cubicBezTo>
                    <a:pt x="1697738" y="82433"/>
                    <a:pt x="1715815" y="126076"/>
                    <a:pt x="1715815" y="171582"/>
                  </a:cubicBezTo>
                  <a:lnTo>
                    <a:pt x="1715815" y="4940986"/>
                  </a:lnTo>
                  <a:cubicBezTo>
                    <a:pt x="1715815" y="4986492"/>
                    <a:pt x="1697738" y="5030135"/>
                    <a:pt x="1665560" y="5062313"/>
                  </a:cubicBezTo>
                  <a:cubicBezTo>
                    <a:pt x="1633382" y="5094491"/>
                    <a:pt x="1589740" y="5112568"/>
                    <a:pt x="1544233" y="5112568"/>
                  </a:cubicBezTo>
                  <a:lnTo>
                    <a:pt x="171582" y="5112568"/>
                  </a:lnTo>
                  <a:cubicBezTo>
                    <a:pt x="126076" y="5112568"/>
                    <a:pt x="82433" y="5094491"/>
                    <a:pt x="50255" y="5062313"/>
                  </a:cubicBezTo>
                  <a:cubicBezTo>
                    <a:pt x="18077" y="5030135"/>
                    <a:pt x="0" y="4986493"/>
                    <a:pt x="0" y="4940986"/>
                  </a:cubicBezTo>
                  <a:lnTo>
                    <a:pt x="0" y="17158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2">
                  <a:alpha val="87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bliqueBottomLeft"/>
              <a:lightRig rig="morning" dir="t">
                <a:rot lat="0" lon="0" rev="7800000"/>
              </a:lightRig>
            </a:scene3d>
            <a:sp3d prstMaterial="softEdge">
              <a:bevelT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70688" tIns="2215715" rIns="170688" bIns="1193202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400" dirty="0">
                  <a:solidFill>
                    <a:schemeClr val="accent6">
                      <a:lumMod val="50000"/>
                    </a:schemeClr>
                  </a:solidFill>
                </a:rPr>
                <a:t>2010-15</a:t>
              </a:r>
            </a:p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400" dirty="0">
                  <a:solidFill>
                    <a:schemeClr val="accent6">
                      <a:lumMod val="50000"/>
                    </a:schemeClr>
                  </a:solidFill>
                </a:rPr>
                <a:t>Attractive City for Innovative Talent</a:t>
              </a:r>
            </a:p>
          </p:txBody>
        </p:sp>
        <p:sp>
          <p:nvSpPr>
            <p:cNvPr id="31" name="30 Elipse"/>
            <p:cNvSpPr/>
            <p:nvPr/>
          </p:nvSpPr>
          <p:spPr>
            <a:xfrm>
              <a:off x="7299464" y="1390218"/>
              <a:ext cx="1614231" cy="1702072"/>
            </a:xfrm>
            <a:prstGeom prst="ellipse">
              <a:avLst/>
            </a:prstGeom>
            <a:blipFill rotWithShape="0">
              <a:blip r:embed="rId6" cstate="print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20 CuadroTexto"/>
            <p:cNvSpPr txBox="1"/>
            <p:nvPr/>
          </p:nvSpPr>
          <p:spPr>
            <a:xfrm>
              <a:off x="7451840" y="5148432"/>
              <a:ext cx="1296782" cy="58429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dirty="0" err="1">
                  <a:solidFill>
                    <a:schemeClr val="accent4">
                      <a:lumMod val="50000"/>
                    </a:schemeClr>
                  </a:solidFill>
                </a:rPr>
                <a:t>Bcn</a:t>
              </a:r>
              <a:r>
                <a:rPr lang="en-US" sz="1600" dirty="0">
                  <a:solidFill>
                    <a:schemeClr val="accent4">
                      <a:lumMod val="50000"/>
                    </a:schemeClr>
                  </a:solidFill>
                </a:rPr>
                <a:t> Vision 2020</a:t>
              </a:r>
            </a:p>
          </p:txBody>
        </p:sp>
      </p:grpSp>
      <p:sp>
        <p:nvSpPr>
          <p:cNvPr id="32" name="31 Flecha derecha"/>
          <p:cNvSpPr/>
          <p:nvPr/>
        </p:nvSpPr>
        <p:spPr>
          <a:xfrm>
            <a:off x="594279" y="5836310"/>
            <a:ext cx="8082177" cy="761042"/>
          </a:xfrm>
          <a:prstGeom prst="rightArrow">
            <a:avLst/>
          </a:prstGeom>
          <a:solidFill>
            <a:srgbClr val="53548A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bliqueBottomLeft"/>
            <a:lightRig rig="morning" dir="t">
              <a:rot lat="0" lon="0" rev="7800000"/>
            </a:lightRig>
          </a:scene3d>
          <a:sp3d extrusionH="76200" contourW="12700" prstMaterial="flat">
            <a:bevelT/>
            <a:extrusionClr>
              <a:srgbClr val="53548A"/>
            </a:extrusionClr>
            <a:contourClr>
              <a:schemeClr val="bg1">
                <a:lumMod val="95000"/>
              </a:schemeClr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>
              <a:defRPr/>
            </a:pPr>
            <a:r>
              <a:rPr lang="en-US" b="1" dirty="0">
                <a:solidFill>
                  <a:schemeClr val="bg1"/>
                </a:solidFill>
              </a:rPr>
              <a:t>Evolution of the strategy and the main objectives in each plan.</a:t>
            </a:r>
          </a:p>
        </p:txBody>
      </p:sp>
      <p:pic>
        <p:nvPicPr>
          <p:cNvPr id="33" name="Picture 2" descr="http://www.pemb.cat/continguts/img/logo-pemb2.png">
            <a:extLst>
              <a:ext uri="{FF2B5EF4-FFF2-40B4-BE49-F238E27FC236}">
                <a16:creationId xmlns:a16="http://schemas.microsoft.com/office/drawing/2014/main" id="{82A405EC-AE28-4526-A3AA-8E6B2F97A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tge 2">
            <a:extLst>
              <a:ext uri="{FF2B5EF4-FFF2-40B4-BE49-F238E27FC236}">
                <a16:creationId xmlns:a16="http://schemas.microsoft.com/office/drawing/2014/main" id="{CD0B1050-9676-442D-8E10-044195B66C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32" t="22738" r="28660" b="8900"/>
          <a:stretch/>
        </p:blipFill>
        <p:spPr>
          <a:xfrm>
            <a:off x="1331535" y="1074559"/>
            <a:ext cx="6558699" cy="5783441"/>
          </a:xfrm>
          <a:prstGeom prst="rect">
            <a:avLst/>
          </a:prstGeom>
        </p:spPr>
      </p:pic>
      <p:pic>
        <p:nvPicPr>
          <p:cNvPr id="4" name="Imatge 3">
            <a:extLst>
              <a:ext uri="{FF2B5EF4-FFF2-40B4-BE49-F238E27FC236}">
                <a16:creationId xmlns:a16="http://schemas.microsoft.com/office/drawing/2014/main" id="{15E8DD62-98EA-4063-9A96-E64582D50C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32" t="41432" r="38763" b="42623"/>
          <a:stretch/>
        </p:blipFill>
        <p:spPr>
          <a:xfrm>
            <a:off x="367644" y="14414"/>
            <a:ext cx="6748287" cy="1131217"/>
          </a:xfrm>
          <a:prstGeom prst="rect">
            <a:avLst/>
          </a:prstGeom>
        </p:spPr>
      </p:pic>
      <p:pic>
        <p:nvPicPr>
          <p:cNvPr id="5" name="Picture 2" descr="http://www.pemb.cat/continguts/img/logo-pemb2.png">
            <a:extLst>
              <a:ext uri="{FF2B5EF4-FFF2-40B4-BE49-F238E27FC236}">
                <a16:creationId xmlns:a16="http://schemas.microsoft.com/office/drawing/2014/main" id="{A6669EA9-6179-46F6-8429-D29211A29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tge 5">
            <a:extLst>
              <a:ext uri="{FF2B5EF4-FFF2-40B4-BE49-F238E27FC236}">
                <a16:creationId xmlns:a16="http://schemas.microsoft.com/office/drawing/2014/main" id="{C5C78429-F7E9-4D16-8A9D-9869DC55DD9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6494" t="41798" r="10000" b="50000"/>
          <a:stretch/>
        </p:blipFill>
        <p:spPr>
          <a:xfrm>
            <a:off x="7714431" y="627157"/>
            <a:ext cx="1234911" cy="421850"/>
          </a:xfrm>
          <a:prstGeom prst="rect">
            <a:avLst/>
          </a:prstGeom>
        </p:spPr>
      </p:pic>
      <p:pic>
        <p:nvPicPr>
          <p:cNvPr id="1026" name="Picture 2" descr="Resultat d'imatges de barcelona global">
            <a:extLst>
              <a:ext uri="{FF2B5EF4-FFF2-40B4-BE49-F238E27FC236}">
                <a16:creationId xmlns:a16="http://schemas.microsoft.com/office/drawing/2014/main" id="{72F70574-ADC5-4A49-BC89-ABD2F840C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7806" y="120764"/>
            <a:ext cx="1331536" cy="561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3220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aidin.com.es/wp-content/uploads/2013/07/Terminal-TCB-del-puerto-de-Barcelon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4851064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www.shbarcelona.com/blog/en/wp-content/uploads/2014/05/ricardo_bofill_taller_arquitectura_new_barcelona_airport_terminal_1_spain_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764878"/>
            <a:ext cx="4598763" cy="2904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www.barcelonabusturistic.cat/image/image_gallery?uuid=54f6911e-0da3-4a9e-a073-0959d3241131&amp;groupId=10136&amp;t=140118905605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57409"/>
            <a:ext cx="3835358" cy="255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lcabcn2012uo.files.wordpress.com/2012/07/image_gallery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380" y="1268761"/>
            <a:ext cx="3781932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QuadreDeText 3">
            <a:extLst>
              <a:ext uri="{FF2B5EF4-FFF2-40B4-BE49-F238E27FC236}">
                <a16:creationId xmlns:a16="http://schemas.microsoft.com/office/drawing/2014/main" id="{4279405D-AF12-43EE-AC03-E0A1C59C18C2}"/>
              </a:ext>
            </a:extLst>
          </p:cNvPr>
          <p:cNvSpPr txBox="1"/>
          <p:nvPr/>
        </p:nvSpPr>
        <p:spPr>
          <a:xfrm>
            <a:off x="179512" y="188640"/>
            <a:ext cx="8784976" cy="9361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ES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36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ca-ES" dirty="0"/>
              <a:t>THE DIFFERENT FACES OF SUCCESS</a:t>
            </a:r>
          </a:p>
        </p:txBody>
      </p:sp>
      <p:pic>
        <p:nvPicPr>
          <p:cNvPr id="9" name="Picture 2" descr="http://www.pemb.cat/continguts/img/logo-pemb2.png">
            <a:extLst>
              <a:ext uri="{FF2B5EF4-FFF2-40B4-BE49-F238E27FC236}">
                <a16:creationId xmlns:a16="http://schemas.microsoft.com/office/drawing/2014/main" id="{1703D23B-82C7-4C8B-B3D1-07B25FF31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4877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mobileworldcapital.com/system/contents/raw_images/article_155_contents_1033_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01" y="1268760"/>
            <a:ext cx="8837295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QuadreDeText 3">
            <a:extLst>
              <a:ext uri="{FF2B5EF4-FFF2-40B4-BE49-F238E27FC236}">
                <a16:creationId xmlns:a16="http://schemas.microsoft.com/office/drawing/2014/main" id="{31AF9687-ECC2-4FE2-A253-459A3D5ADA0D}"/>
              </a:ext>
            </a:extLst>
          </p:cNvPr>
          <p:cNvSpPr txBox="1"/>
          <p:nvPr/>
        </p:nvSpPr>
        <p:spPr>
          <a:xfrm>
            <a:off x="179512" y="188640"/>
            <a:ext cx="8784976" cy="9361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ES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36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ca-ES" dirty="0"/>
              <a:t>THE DIFFERENT FACES OF SUCCESS</a:t>
            </a:r>
          </a:p>
        </p:txBody>
      </p:sp>
      <p:pic>
        <p:nvPicPr>
          <p:cNvPr id="6" name="Picture 2" descr="http://www.pemb.cat/continguts/img/logo-pemb2.png">
            <a:extLst>
              <a:ext uri="{FF2B5EF4-FFF2-40B4-BE49-F238E27FC236}">
                <a16:creationId xmlns:a16="http://schemas.microsoft.com/office/drawing/2014/main" id="{54CF3EC8-9640-4619-AEE5-CE05CA060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50252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sultat d'imatges de cruceros barcelo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8742491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QuadreDeText 3">
            <a:extLst>
              <a:ext uri="{FF2B5EF4-FFF2-40B4-BE49-F238E27FC236}">
                <a16:creationId xmlns:a16="http://schemas.microsoft.com/office/drawing/2014/main" id="{E91E7190-50D2-4C11-AB01-2615228A0F7A}"/>
              </a:ext>
            </a:extLst>
          </p:cNvPr>
          <p:cNvSpPr txBox="1"/>
          <p:nvPr/>
        </p:nvSpPr>
        <p:spPr>
          <a:xfrm>
            <a:off x="179512" y="188640"/>
            <a:ext cx="8784976" cy="9361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ES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36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ca-ES" dirty="0"/>
              <a:t>THE DIFFERENT FACES OF SUCCESS</a:t>
            </a:r>
          </a:p>
        </p:txBody>
      </p:sp>
      <p:pic>
        <p:nvPicPr>
          <p:cNvPr id="5" name="Picture 2" descr="http://www.pemb.cat/continguts/img/logo-pemb2.png">
            <a:extLst>
              <a:ext uri="{FF2B5EF4-FFF2-40B4-BE49-F238E27FC236}">
                <a16:creationId xmlns:a16="http://schemas.microsoft.com/office/drawing/2014/main" id="{D470CDE7-2AE5-44ED-BC5C-D64C6ECD0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62117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ep00.epimg.net/ccaa/imagenes/2016/05/22/catalunya/1463937327_480033_1463937458_noticia_norma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38" y="4131454"/>
            <a:ext cx="4040762" cy="2317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6" name="Picture 6" descr="http://www.hoy.es/RC/201408/21/media/cortadas/botellon--575x3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11" y="1445145"/>
            <a:ext cx="4344417" cy="244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static.deia.com/images/2015/04/10/turistasss_707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447" y="4131454"/>
            <a:ext cx="4561041" cy="256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://www.despedidasbig.com/blog/wp-content/uploads/2014/04/fotosdifrazpos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34737"/>
            <a:ext cx="3790104" cy="2526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QuadreDeText 3">
            <a:extLst>
              <a:ext uri="{FF2B5EF4-FFF2-40B4-BE49-F238E27FC236}">
                <a16:creationId xmlns:a16="http://schemas.microsoft.com/office/drawing/2014/main" id="{D1A8AA2F-6D83-45D7-9FEA-50DFC4848E2A}"/>
              </a:ext>
            </a:extLst>
          </p:cNvPr>
          <p:cNvSpPr txBox="1"/>
          <p:nvPr/>
        </p:nvSpPr>
        <p:spPr>
          <a:xfrm>
            <a:off x="179512" y="188640"/>
            <a:ext cx="8784976" cy="9361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ES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36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ca-ES" dirty="0"/>
              <a:t>THE DIFFERENT FACES OF SUCCESS</a:t>
            </a:r>
          </a:p>
        </p:txBody>
      </p:sp>
      <p:pic>
        <p:nvPicPr>
          <p:cNvPr id="8" name="Picture 2" descr="http://www.pemb.cat/continguts/img/logo-pemb2.png">
            <a:extLst>
              <a:ext uri="{FF2B5EF4-FFF2-40B4-BE49-F238E27FC236}">
                <a16:creationId xmlns:a16="http://schemas.microsoft.com/office/drawing/2014/main" id="{49477F88-B117-4473-A9EE-32F9CDFF3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61470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tge 1"/>
          <p:cNvPicPr>
            <a:picLocks noChangeAspect="1"/>
          </p:cNvPicPr>
          <p:nvPr/>
        </p:nvPicPr>
        <p:blipFill rotWithShape="1">
          <a:blip r:embed="rId2"/>
          <a:srcRect l="19027" t="8000" r="39923" b="13881"/>
          <a:stretch/>
        </p:blipFill>
        <p:spPr>
          <a:xfrm>
            <a:off x="395536" y="188640"/>
            <a:ext cx="5112568" cy="5472608"/>
          </a:xfrm>
          <a:prstGeom prst="rect">
            <a:avLst/>
          </a:prstGeom>
        </p:spPr>
      </p:pic>
      <p:pic>
        <p:nvPicPr>
          <p:cNvPr id="3" name="Imatge 2"/>
          <p:cNvPicPr>
            <a:picLocks noChangeAspect="1"/>
          </p:cNvPicPr>
          <p:nvPr/>
        </p:nvPicPr>
        <p:blipFill rotWithShape="1">
          <a:blip r:embed="rId3"/>
          <a:srcRect l="26848" t="10000" r="28265" b="10000"/>
          <a:stretch/>
        </p:blipFill>
        <p:spPr>
          <a:xfrm>
            <a:off x="4358907" y="1772816"/>
            <a:ext cx="4785093" cy="4797152"/>
          </a:xfrm>
          <a:prstGeom prst="rect">
            <a:avLst/>
          </a:prstGeom>
        </p:spPr>
      </p:pic>
      <p:pic>
        <p:nvPicPr>
          <p:cNvPr id="3074" name="Picture 2" descr="Resultat d'imatges de le mond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124744"/>
            <a:ext cx="2328193" cy="93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QuadreDeText 3">
            <a:extLst>
              <a:ext uri="{FF2B5EF4-FFF2-40B4-BE49-F238E27FC236}">
                <a16:creationId xmlns:a16="http://schemas.microsoft.com/office/drawing/2014/main" id="{E7A8E4BD-EFE5-4E17-98A6-50548450E562}"/>
              </a:ext>
            </a:extLst>
          </p:cNvPr>
          <p:cNvSpPr txBox="1"/>
          <p:nvPr/>
        </p:nvSpPr>
        <p:spPr>
          <a:xfrm>
            <a:off x="179512" y="188640"/>
            <a:ext cx="8784976" cy="9361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ES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36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ca-ES" dirty="0"/>
              <a:t>THE DIFFERENT FACES OF SUCCESS</a:t>
            </a:r>
          </a:p>
        </p:txBody>
      </p:sp>
      <p:pic>
        <p:nvPicPr>
          <p:cNvPr id="6" name="Picture 2" descr="http://www.pemb.cat/continguts/img/logo-pemb2.png">
            <a:extLst>
              <a:ext uri="{FF2B5EF4-FFF2-40B4-BE49-F238E27FC236}">
                <a16:creationId xmlns:a16="http://schemas.microsoft.com/office/drawing/2014/main" id="{2205E430-2657-4EB9-A8B5-501718A54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55414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2" name="Picture 6" descr="http://estaticos.elperiodico.com/resources/jpg/0/5/selfie-turistes-manifestacio-primer-maig-barcelona-13990310316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40768"/>
            <a:ext cx="7416824" cy="5079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QuadreDeText 3"/>
          <p:cNvSpPr txBox="1"/>
          <p:nvPr/>
        </p:nvSpPr>
        <p:spPr>
          <a:xfrm>
            <a:off x="179512" y="188640"/>
            <a:ext cx="8784976" cy="9361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ES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36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ca-ES" dirty="0"/>
              <a:t>THE DIFFERENT FACES OF SUCCESS</a:t>
            </a:r>
          </a:p>
        </p:txBody>
      </p:sp>
      <p:pic>
        <p:nvPicPr>
          <p:cNvPr id="5" name="Picture 2" descr="http://www.pemb.cat/continguts/img/logo-pemb2.png">
            <a:extLst>
              <a:ext uri="{FF2B5EF4-FFF2-40B4-BE49-F238E27FC236}">
                <a16:creationId xmlns:a16="http://schemas.microsoft.com/office/drawing/2014/main" id="{C08E0E85-5CF9-4C85-BA77-94C7F5DBB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42314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2" descr="http://www.pemb.cat/continguts/img/logo-pemb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QuadreDeText 6"/>
          <p:cNvSpPr txBox="1"/>
          <p:nvPr/>
        </p:nvSpPr>
        <p:spPr>
          <a:xfrm>
            <a:off x="179388" y="188913"/>
            <a:ext cx="8785225" cy="936625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ES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36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ca-ES" b="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INEQUALITY (</a:t>
            </a:r>
            <a:r>
              <a:rPr lang="ca-ES" b="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Income</a:t>
            </a:r>
            <a:r>
              <a:rPr lang="ca-ES" b="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: </a:t>
            </a:r>
            <a:r>
              <a:rPr lang="ca-ES" b="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Gini</a:t>
            </a:r>
            <a:r>
              <a:rPr lang="ca-ES" b="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ca-ES" b="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Index</a:t>
            </a:r>
            <a:r>
              <a:rPr lang="ca-ES" b="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)</a:t>
            </a:r>
          </a:p>
        </p:txBody>
      </p:sp>
      <p:pic>
        <p:nvPicPr>
          <p:cNvPr id="6" name="Imagen 3">
            <a:extLst>
              <a:ext uri="{FF2B5EF4-FFF2-40B4-BE49-F238E27FC236}">
                <a16:creationId xmlns:a16="http://schemas.microsoft.com/office/drawing/2014/main" id="{0112F74D-FD50-4236-BBC3-C80E40A931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l="24115" t="14755" r="31093" b="82385"/>
          <a:stretch/>
        </p:blipFill>
        <p:spPr bwMode="auto">
          <a:xfrm>
            <a:off x="1152525" y="1270119"/>
            <a:ext cx="4963886" cy="1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uadroTexto 4">
            <a:extLst>
              <a:ext uri="{FF2B5EF4-FFF2-40B4-BE49-F238E27FC236}">
                <a16:creationId xmlns:a16="http://schemas.microsoft.com/office/drawing/2014/main" id="{32C5F99B-DC4B-43DF-8E25-FE136287A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2525" y="6108700"/>
            <a:ext cx="63351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s-ES" altLang="ca-ES" sz="1200" dirty="0"/>
              <a:t>Sarasa, S. (2014): </a:t>
            </a:r>
            <a:r>
              <a:rPr lang="es-ES" altLang="ca-ES" sz="1200" i="1" dirty="0" err="1"/>
              <a:t>Desigualtat</a:t>
            </a:r>
            <a:r>
              <a:rPr lang="es-ES" altLang="ca-ES" sz="1200" i="1" dirty="0"/>
              <a:t>, </a:t>
            </a:r>
            <a:r>
              <a:rPr lang="es-ES" altLang="ca-ES" sz="1200" i="1" dirty="0" err="1"/>
              <a:t>pobresa</a:t>
            </a:r>
            <a:r>
              <a:rPr lang="es-ES" altLang="ca-ES" sz="1200" i="1" dirty="0"/>
              <a:t> i </a:t>
            </a:r>
            <a:r>
              <a:rPr lang="es-ES" altLang="ca-ES" sz="1200" i="1" dirty="0" err="1"/>
              <a:t>cohesió</a:t>
            </a:r>
            <a:r>
              <a:rPr lang="es-ES" altLang="ca-ES" sz="1200" i="1" dirty="0"/>
              <a:t> social</a:t>
            </a:r>
            <a:r>
              <a:rPr lang="es-ES" altLang="ca-ES" sz="1200" dirty="0"/>
              <a:t>. </a:t>
            </a:r>
            <a:r>
              <a:rPr lang="es-ES" altLang="ca-ES" sz="1200" dirty="0" err="1"/>
              <a:t>Paper</a:t>
            </a:r>
            <a:r>
              <a:rPr lang="es-ES" altLang="ca-ES" sz="1200" dirty="0"/>
              <a:t> de </a:t>
            </a:r>
            <a:r>
              <a:rPr lang="es-ES" altLang="ca-ES" sz="1200" dirty="0" err="1"/>
              <a:t>treball</a:t>
            </a:r>
            <a:r>
              <a:rPr lang="es-ES" altLang="ca-ES" sz="1200" dirty="0"/>
              <a:t> Pla 2025</a:t>
            </a:r>
          </a:p>
          <a:p>
            <a:pPr eaLnBrk="1" hangingPunct="1"/>
            <a:r>
              <a:rPr lang="es-ES" altLang="ca-ES" sz="1200" dirty="0">
                <a:hlinkClick r:id="rId4"/>
              </a:rPr>
              <a:t>http://pemb.cat/public/docs/40_cm_11.pdf</a:t>
            </a:r>
            <a:r>
              <a:rPr lang="es-ES" altLang="ca-ES" sz="1200" dirty="0"/>
              <a:t>, </a:t>
            </a:r>
            <a:r>
              <a:rPr lang="es-ES" altLang="ca-ES" sz="1200" dirty="0" err="1"/>
              <a:t>actualitzat</a:t>
            </a:r>
            <a:r>
              <a:rPr lang="es-ES" altLang="ca-ES" sz="1200" dirty="0"/>
              <a:t> per </a:t>
            </a:r>
            <a:r>
              <a:rPr lang="es-ES" altLang="ca-ES" sz="1200" dirty="0" err="1"/>
              <a:t>l’IERMB</a:t>
            </a:r>
            <a:r>
              <a:rPr lang="es-ES" altLang="ca-ES" sz="1200" dirty="0"/>
              <a:t> </a:t>
            </a:r>
            <a:r>
              <a:rPr lang="es-ES" altLang="ca-ES" sz="1200" dirty="0" err="1"/>
              <a:t>amd</a:t>
            </a:r>
            <a:r>
              <a:rPr lang="es-ES" altLang="ca-ES" sz="1200" dirty="0"/>
              <a:t> </a:t>
            </a:r>
            <a:r>
              <a:rPr lang="es-ES" altLang="ca-ES" sz="1200" dirty="0" err="1"/>
              <a:t>dades</a:t>
            </a:r>
            <a:r>
              <a:rPr lang="es-ES" altLang="ca-ES" sz="1200" dirty="0"/>
              <a:t> ECV 2016 (</a:t>
            </a:r>
            <a:r>
              <a:rPr lang="es-ES" altLang="ca-ES" sz="1200" dirty="0" err="1"/>
              <a:t>Idescat</a:t>
            </a:r>
            <a:r>
              <a:rPr lang="es-ES" altLang="ca-ES" sz="1200" dirty="0"/>
              <a:t>)</a:t>
            </a:r>
          </a:p>
        </p:txBody>
      </p:sp>
      <p:pic>
        <p:nvPicPr>
          <p:cNvPr id="9" name="Picture 2" descr="http://lleiengel.cat/wp-content/uploads/2018/06/Captura-1.png">
            <a:extLst>
              <a:ext uri="{FF2B5EF4-FFF2-40B4-BE49-F238E27FC236}">
                <a16:creationId xmlns:a16="http://schemas.microsoft.com/office/drawing/2014/main" id="{5CD0DD97-2771-4D29-A6BD-F9C340C44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25" y="1497839"/>
            <a:ext cx="7571056" cy="4610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3942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Imagen 3"/>
          <p:cNvPicPr>
            <a:picLocks noChangeAspect="1" noChangeArrowheads="1"/>
          </p:cNvPicPr>
          <p:nvPr/>
        </p:nvPicPr>
        <p:blipFill>
          <a:blip r:embed="rId2" cstate="print"/>
          <a:srcRect l="14693" t="8942" r="13078" b="2"/>
          <a:stretch>
            <a:fillRect/>
          </a:stretch>
        </p:blipFill>
        <p:spPr bwMode="auto">
          <a:xfrm>
            <a:off x="1106488" y="1311275"/>
            <a:ext cx="7011987" cy="497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2" descr="http://www.pemb.cat/continguts/img/logo-pemb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CuadroTexto 4"/>
          <p:cNvSpPr txBox="1">
            <a:spLocks noChangeArrowheads="1"/>
          </p:cNvSpPr>
          <p:nvPr/>
        </p:nvSpPr>
        <p:spPr bwMode="auto">
          <a:xfrm>
            <a:off x="1000125" y="6281738"/>
            <a:ext cx="72834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s-ES" altLang="ca-ES" sz="1200"/>
              <a:t>Nel·lo, O.; Blanco, I. (2015): </a:t>
            </a:r>
            <a:r>
              <a:rPr lang="es-ES" altLang="ca-ES" sz="1200" i="1"/>
              <a:t>La segregació urbana a la regió metropolitana de Barcelona</a:t>
            </a:r>
            <a:r>
              <a:rPr lang="es-ES" altLang="ca-ES" sz="1200"/>
              <a:t>. Paper de treball Pla 2025</a:t>
            </a:r>
          </a:p>
          <a:p>
            <a:pPr eaLnBrk="1" hangingPunct="1"/>
            <a:r>
              <a:rPr lang="es-ES" altLang="ca-ES" sz="1200">
                <a:hlinkClick r:id="rId4"/>
              </a:rPr>
              <a:t>http://pemb.cat/public/docs/41_lc_12.pdf</a:t>
            </a:r>
            <a:r>
              <a:rPr lang="es-ES" altLang="ca-ES" sz="1200"/>
              <a:t> </a:t>
            </a:r>
          </a:p>
        </p:txBody>
      </p:sp>
      <p:sp>
        <p:nvSpPr>
          <p:cNvPr id="6" name="QuadreDeText 6"/>
          <p:cNvSpPr txBox="1"/>
          <p:nvPr/>
        </p:nvSpPr>
        <p:spPr>
          <a:xfrm>
            <a:off x="179388" y="188913"/>
            <a:ext cx="8785225" cy="936625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ES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36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ca-ES" b="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SEGREGATION (</a:t>
            </a:r>
            <a:r>
              <a:rPr lang="ca-ES" b="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Low</a:t>
            </a:r>
            <a:r>
              <a:rPr lang="ca-ES" b="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ca-ES" b="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income</a:t>
            </a:r>
            <a:r>
              <a:rPr lang="ca-ES" b="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779489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Picture 16" descr="Resultat d'imatges de 22@">
            <a:extLst>
              <a:ext uri="{FF2B5EF4-FFF2-40B4-BE49-F238E27FC236}">
                <a16:creationId xmlns:a16="http://schemas.microsoft.com/office/drawing/2014/main" id="{52125B10-A465-4899-A1DE-57EB8FE474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6"/>
          <a:stretch/>
        </p:blipFill>
        <p:spPr bwMode="auto">
          <a:xfrm>
            <a:off x="0" y="13038"/>
            <a:ext cx="9130178" cy="6831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Freeform 72">
            <a:extLst>
              <a:ext uri="{FF2B5EF4-FFF2-40B4-BE49-F238E27FC236}">
                <a16:creationId xmlns:a16="http://schemas.microsoft.com/office/drawing/2014/main" id="{41A04820-C326-4300-90B5-5BD134F54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039"/>
            <a:ext cx="2697126" cy="2933942"/>
          </a:xfrm>
          <a:custGeom>
            <a:avLst/>
            <a:gdLst>
              <a:gd name="connsiteX0" fmla="*/ 0 w 3131115"/>
              <a:gd name="connsiteY0" fmla="*/ 0 h 3406036"/>
              <a:gd name="connsiteX1" fmla="*/ 2726532 w 3131115"/>
              <a:gd name="connsiteY1" fmla="*/ 0 h 3406036"/>
              <a:gd name="connsiteX2" fmla="*/ 2763423 w 3131115"/>
              <a:gd name="connsiteY2" fmla="*/ 49334 h 3406036"/>
              <a:gd name="connsiteX3" fmla="*/ 3131115 w 3131115"/>
              <a:gd name="connsiteY3" fmla="*/ 1253075 h 3406036"/>
              <a:gd name="connsiteX4" fmla="*/ 978154 w 3131115"/>
              <a:gd name="connsiteY4" fmla="*/ 3406036 h 3406036"/>
              <a:gd name="connsiteX5" fmla="*/ 140125 w 3131115"/>
              <a:gd name="connsiteY5" fmla="*/ 3236846 h 3406036"/>
              <a:gd name="connsiteX6" fmla="*/ 0 w 3131115"/>
              <a:gd name="connsiteY6" fmla="*/ 3169345 h 3406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31115" h="3406036">
                <a:moveTo>
                  <a:pt x="0" y="0"/>
                </a:moveTo>
                <a:lnTo>
                  <a:pt x="2726532" y="0"/>
                </a:lnTo>
                <a:lnTo>
                  <a:pt x="2763423" y="49334"/>
                </a:lnTo>
                <a:cubicBezTo>
                  <a:pt x="2995565" y="392949"/>
                  <a:pt x="3131115" y="807182"/>
                  <a:pt x="3131115" y="1253075"/>
                </a:cubicBezTo>
                <a:cubicBezTo>
                  <a:pt x="3131115" y="2442123"/>
                  <a:pt x="2167202" y="3406036"/>
                  <a:pt x="978154" y="3406036"/>
                </a:cubicBezTo>
                <a:cubicBezTo>
                  <a:pt x="680892" y="3406036"/>
                  <a:pt x="397701" y="3345792"/>
                  <a:pt x="140125" y="3236846"/>
                </a:cubicBezTo>
                <a:lnTo>
                  <a:pt x="0" y="3169345"/>
                </a:ln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026" name="Picture 2" descr="Resultat d'imatges de pobresa energetica barcelona">
            <a:extLst>
              <a:ext uri="{FF2B5EF4-FFF2-40B4-BE49-F238E27FC236}">
                <a16:creationId xmlns:a16="http://schemas.microsoft.com/office/drawing/2014/main" id="{6402753C-366C-4CD2-B92D-679CACCBA4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47" r="14650" b="-3"/>
          <a:stretch/>
        </p:blipFill>
        <p:spPr bwMode="auto">
          <a:xfrm>
            <a:off x="20" y="13040"/>
            <a:ext cx="2585783" cy="2829690"/>
          </a:xfrm>
          <a:custGeom>
            <a:avLst/>
            <a:gdLst>
              <a:gd name="connsiteX0" fmla="*/ 0 w 3001878"/>
              <a:gd name="connsiteY0" fmla="*/ 0 h 3285009"/>
              <a:gd name="connsiteX1" fmla="*/ 2567363 w 3001878"/>
              <a:gd name="connsiteY1" fmla="*/ 0 h 3285009"/>
              <a:gd name="connsiteX2" fmla="*/ 2654855 w 3001878"/>
              <a:gd name="connsiteY2" fmla="*/ 117001 h 3285009"/>
              <a:gd name="connsiteX3" fmla="*/ 3001878 w 3001878"/>
              <a:gd name="connsiteY3" fmla="*/ 1253075 h 3285009"/>
              <a:gd name="connsiteX4" fmla="*/ 969943 w 3001878"/>
              <a:gd name="connsiteY4" fmla="*/ 3285009 h 3285009"/>
              <a:gd name="connsiteX5" fmla="*/ 1403 w 3001878"/>
              <a:gd name="connsiteY5" fmla="*/ 3039766 h 3285009"/>
              <a:gd name="connsiteX6" fmla="*/ 0 w 3001878"/>
              <a:gd name="connsiteY6" fmla="*/ 3038914 h 3285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1878" h="3285009">
                <a:moveTo>
                  <a:pt x="0" y="0"/>
                </a:moveTo>
                <a:lnTo>
                  <a:pt x="2567363" y="0"/>
                </a:lnTo>
                <a:lnTo>
                  <a:pt x="2654855" y="117001"/>
                </a:lnTo>
                <a:cubicBezTo>
                  <a:pt x="2873947" y="441300"/>
                  <a:pt x="3001878" y="832248"/>
                  <a:pt x="3001878" y="1253075"/>
                </a:cubicBezTo>
                <a:cubicBezTo>
                  <a:pt x="3001878" y="2375281"/>
                  <a:pt x="2092150" y="3285009"/>
                  <a:pt x="969943" y="3285009"/>
                </a:cubicBezTo>
                <a:cubicBezTo>
                  <a:pt x="619254" y="3285009"/>
                  <a:pt x="289314" y="3196169"/>
                  <a:pt x="1403" y="3039766"/>
                </a:cubicBezTo>
                <a:lnTo>
                  <a:pt x="0" y="3038914"/>
                </a:ln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Oval 78">
            <a:extLst>
              <a:ext uri="{FF2B5EF4-FFF2-40B4-BE49-F238E27FC236}">
                <a16:creationId xmlns:a16="http://schemas.microsoft.com/office/drawing/2014/main" id="{0DEFC014-FFA5-4205-8F77-FA7CD0954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02266" y="1202867"/>
            <a:ext cx="2742116" cy="2742116"/>
          </a:xfrm>
          <a:prstGeom prst="ellipse">
            <a:avLst/>
          </a:pr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028" name="Picture 4" descr="Resultat d'imatges de desnonaments">
            <a:extLst>
              <a:ext uri="{FF2B5EF4-FFF2-40B4-BE49-F238E27FC236}">
                <a16:creationId xmlns:a16="http://schemas.microsoft.com/office/drawing/2014/main" id="{D1F7B0B7-FF9E-4199-A265-BA26BDDF3D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3" r="21368" b="2"/>
          <a:stretch/>
        </p:blipFill>
        <p:spPr bwMode="auto">
          <a:xfrm>
            <a:off x="2930660" y="1312107"/>
            <a:ext cx="2523635" cy="2523635"/>
          </a:xfrm>
          <a:custGeom>
            <a:avLst/>
            <a:gdLst>
              <a:gd name="connsiteX0" fmla="*/ 3028805 w 6057610"/>
              <a:gd name="connsiteY0" fmla="*/ 0 h 6057610"/>
              <a:gd name="connsiteX1" fmla="*/ 6057610 w 6057610"/>
              <a:gd name="connsiteY1" fmla="*/ 3028805 h 6057610"/>
              <a:gd name="connsiteX2" fmla="*/ 3028805 w 6057610"/>
              <a:gd name="connsiteY2" fmla="*/ 6057610 h 6057610"/>
              <a:gd name="connsiteX3" fmla="*/ 0 w 6057610"/>
              <a:gd name="connsiteY3" fmla="*/ 3028805 h 6057610"/>
              <a:gd name="connsiteX4" fmla="*/ 3028805 w 6057610"/>
              <a:gd name="connsiteY4" fmla="*/ 0 h 605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Freeform 68">
            <a:extLst>
              <a:ext uri="{FF2B5EF4-FFF2-40B4-BE49-F238E27FC236}">
                <a16:creationId xmlns:a16="http://schemas.microsoft.com/office/drawing/2014/main" id="{4420FB57-1484-4DE9-B68A-2F3C9738CB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47274" y="0"/>
            <a:ext cx="3415094" cy="2058706"/>
          </a:xfrm>
          <a:custGeom>
            <a:avLst/>
            <a:gdLst>
              <a:gd name="connsiteX0" fmla="*/ 38628 w 3614334"/>
              <a:gd name="connsiteY0" fmla="*/ 0 h 2178813"/>
              <a:gd name="connsiteX1" fmla="*/ 3575706 w 3614334"/>
              <a:gd name="connsiteY1" fmla="*/ 0 h 2178813"/>
              <a:gd name="connsiteX2" fmla="*/ 3577619 w 3614334"/>
              <a:gd name="connsiteY2" fmla="*/ 7439 h 2178813"/>
              <a:gd name="connsiteX3" fmla="*/ 3614334 w 3614334"/>
              <a:gd name="connsiteY3" fmla="*/ 371646 h 2178813"/>
              <a:gd name="connsiteX4" fmla="*/ 1807167 w 3614334"/>
              <a:gd name="connsiteY4" fmla="*/ 2178813 h 2178813"/>
              <a:gd name="connsiteX5" fmla="*/ 0 w 3614334"/>
              <a:gd name="connsiteY5" fmla="*/ 371646 h 2178813"/>
              <a:gd name="connsiteX6" fmla="*/ 36715 w 3614334"/>
              <a:gd name="connsiteY6" fmla="*/ 7439 h 21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14334" h="2178813">
                <a:moveTo>
                  <a:pt x="38628" y="0"/>
                </a:moveTo>
                <a:lnTo>
                  <a:pt x="3575706" y="0"/>
                </a:lnTo>
                <a:lnTo>
                  <a:pt x="3577619" y="7439"/>
                </a:lnTo>
                <a:cubicBezTo>
                  <a:pt x="3601692" y="125081"/>
                  <a:pt x="3614334" y="246887"/>
                  <a:pt x="3614334" y="371646"/>
                </a:cubicBezTo>
                <a:cubicBezTo>
                  <a:pt x="3614334" y="1369717"/>
                  <a:pt x="2805238" y="2178813"/>
                  <a:pt x="1807167" y="2178813"/>
                </a:cubicBezTo>
                <a:cubicBezTo>
                  <a:pt x="809096" y="2178813"/>
                  <a:pt x="0" y="1369717"/>
                  <a:pt x="0" y="371646"/>
                </a:cubicBezTo>
                <a:cubicBezTo>
                  <a:pt x="0" y="246887"/>
                  <a:pt x="12642" y="125081"/>
                  <a:pt x="36715" y="7439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6" name="Picture 4" descr="Resultat d'imatges de contaminaciÃ³ atmosfÃ¨rica barcelona">
            <a:extLst>
              <a:ext uri="{FF2B5EF4-FFF2-40B4-BE49-F238E27FC236}">
                <a16:creationId xmlns:a16="http://schemas.microsoft.com/office/drawing/2014/main" id="{61120D14-C7EA-41CE-A1E6-76CC0083E7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3" r="1770" b="-1"/>
          <a:stretch/>
        </p:blipFill>
        <p:spPr bwMode="auto">
          <a:xfrm>
            <a:off x="5374558" y="10"/>
            <a:ext cx="3160525" cy="1931411"/>
          </a:xfrm>
          <a:custGeom>
            <a:avLst/>
            <a:gdLst>
              <a:gd name="connsiteX0" fmla="*/ 42872 w 3344914"/>
              <a:gd name="connsiteY0" fmla="*/ 0 h 2044103"/>
              <a:gd name="connsiteX1" fmla="*/ 3302042 w 3344914"/>
              <a:gd name="connsiteY1" fmla="*/ 0 h 2044103"/>
              <a:gd name="connsiteX2" fmla="*/ 3310936 w 3344914"/>
              <a:gd name="connsiteY2" fmla="*/ 34588 h 2044103"/>
              <a:gd name="connsiteX3" fmla="*/ 3344914 w 3344914"/>
              <a:gd name="connsiteY3" fmla="*/ 371646 h 2044103"/>
              <a:gd name="connsiteX4" fmla="*/ 1672457 w 3344914"/>
              <a:gd name="connsiteY4" fmla="*/ 2044103 h 2044103"/>
              <a:gd name="connsiteX5" fmla="*/ 0 w 3344914"/>
              <a:gd name="connsiteY5" fmla="*/ 371646 h 2044103"/>
              <a:gd name="connsiteX6" fmla="*/ 33979 w 3344914"/>
              <a:gd name="connsiteY6" fmla="*/ 34588 h 2044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44914" h="2044103">
                <a:moveTo>
                  <a:pt x="42872" y="0"/>
                </a:moveTo>
                <a:lnTo>
                  <a:pt x="3302042" y="0"/>
                </a:lnTo>
                <a:lnTo>
                  <a:pt x="3310936" y="34588"/>
                </a:lnTo>
                <a:cubicBezTo>
                  <a:pt x="3333214" y="143461"/>
                  <a:pt x="3344914" y="256187"/>
                  <a:pt x="3344914" y="371646"/>
                </a:cubicBezTo>
                <a:cubicBezTo>
                  <a:pt x="3344914" y="1295319"/>
                  <a:pt x="2596130" y="2044103"/>
                  <a:pt x="1672457" y="2044103"/>
                </a:cubicBezTo>
                <a:cubicBezTo>
                  <a:pt x="748785" y="2044103"/>
                  <a:pt x="0" y="1295319"/>
                  <a:pt x="0" y="371646"/>
                </a:cubicBezTo>
                <a:cubicBezTo>
                  <a:pt x="0" y="256187"/>
                  <a:pt x="11700" y="143461"/>
                  <a:pt x="33979" y="34588"/>
                </a:cubicBez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Freeform 64">
            <a:extLst>
              <a:ext uri="{FF2B5EF4-FFF2-40B4-BE49-F238E27FC236}">
                <a16:creationId xmlns:a16="http://schemas.microsoft.com/office/drawing/2014/main" id="{9641EB8E-6586-4EF4-9AAB-4199379B9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8905" y="2881071"/>
            <a:ext cx="3415094" cy="3976929"/>
          </a:xfrm>
          <a:custGeom>
            <a:avLst/>
            <a:gdLst>
              <a:gd name="connsiteX0" fmla="*/ 2890837 w 3807993"/>
              <a:gd name="connsiteY0" fmla="*/ 0 h 4434467"/>
              <a:gd name="connsiteX1" fmla="*/ 3750483 w 3807993"/>
              <a:gd name="connsiteY1" fmla="*/ 129967 h 4434467"/>
              <a:gd name="connsiteX2" fmla="*/ 3807993 w 3807993"/>
              <a:gd name="connsiteY2" fmla="*/ 151015 h 4434467"/>
              <a:gd name="connsiteX3" fmla="*/ 3807993 w 3807993"/>
              <a:gd name="connsiteY3" fmla="*/ 4434467 h 4434467"/>
              <a:gd name="connsiteX4" fmla="*/ 449566 w 3807993"/>
              <a:gd name="connsiteY4" fmla="*/ 4434467 h 4434467"/>
              <a:gd name="connsiteX5" fmla="*/ 348908 w 3807993"/>
              <a:gd name="connsiteY5" fmla="*/ 4268781 h 4434467"/>
              <a:gd name="connsiteX6" fmla="*/ 0 w 3807993"/>
              <a:gd name="connsiteY6" fmla="*/ 2890836 h 4434467"/>
              <a:gd name="connsiteX7" fmla="*/ 2890837 w 3807993"/>
              <a:gd name="connsiteY7" fmla="*/ 0 h 4434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07993" h="4434467">
                <a:moveTo>
                  <a:pt x="2890837" y="0"/>
                </a:moveTo>
                <a:cubicBezTo>
                  <a:pt x="3190193" y="0"/>
                  <a:pt x="3478921" y="45502"/>
                  <a:pt x="3750483" y="129967"/>
                </a:cubicBezTo>
                <a:lnTo>
                  <a:pt x="3807993" y="151015"/>
                </a:lnTo>
                <a:lnTo>
                  <a:pt x="3807993" y="4434467"/>
                </a:lnTo>
                <a:lnTo>
                  <a:pt x="449566" y="4434467"/>
                </a:lnTo>
                <a:lnTo>
                  <a:pt x="348908" y="4268781"/>
                </a:lnTo>
                <a:cubicBezTo>
                  <a:pt x="126394" y="3859169"/>
                  <a:pt x="0" y="3389763"/>
                  <a:pt x="0" y="2890836"/>
                </a:cubicBezTo>
                <a:cubicBezTo>
                  <a:pt x="0" y="1294271"/>
                  <a:pt x="1294272" y="0"/>
                  <a:pt x="2890837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032" name="Picture 8" descr="Resultat d'imatges de fuita d'aigua barcelona">
            <a:extLst>
              <a:ext uri="{FF2B5EF4-FFF2-40B4-BE49-F238E27FC236}">
                <a16:creationId xmlns:a16="http://schemas.microsoft.com/office/drawing/2014/main" id="{A85B1EFA-3F5C-406E-A1E1-CD2081CADC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0" r="30054" b="-2"/>
          <a:stretch/>
        </p:blipFill>
        <p:spPr bwMode="auto">
          <a:xfrm>
            <a:off x="5882599" y="3034765"/>
            <a:ext cx="3261398" cy="3823235"/>
          </a:xfrm>
          <a:custGeom>
            <a:avLst/>
            <a:gdLst>
              <a:gd name="connsiteX0" fmla="*/ 2719458 w 3636614"/>
              <a:gd name="connsiteY0" fmla="*/ 0 h 4263089"/>
              <a:gd name="connsiteX1" fmla="*/ 3528142 w 3636614"/>
              <a:gd name="connsiteY1" fmla="*/ 122262 h 4263089"/>
              <a:gd name="connsiteX2" fmla="*/ 3636614 w 3636614"/>
              <a:gd name="connsiteY2" fmla="*/ 161963 h 4263089"/>
              <a:gd name="connsiteX3" fmla="*/ 3636614 w 3636614"/>
              <a:gd name="connsiteY3" fmla="*/ 4263089 h 4263089"/>
              <a:gd name="connsiteX4" fmla="*/ 481756 w 3636614"/>
              <a:gd name="connsiteY4" fmla="*/ 4263089 h 4263089"/>
              <a:gd name="connsiteX5" fmla="*/ 464441 w 3636614"/>
              <a:gd name="connsiteY5" fmla="*/ 4239933 h 4263089"/>
              <a:gd name="connsiteX6" fmla="*/ 0 w 3636614"/>
              <a:gd name="connsiteY6" fmla="*/ 2719458 h 4263089"/>
              <a:gd name="connsiteX7" fmla="*/ 2719458 w 3636614"/>
              <a:gd name="connsiteY7" fmla="*/ 0 h 4263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6614" h="4263089">
                <a:moveTo>
                  <a:pt x="2719458" y="0"/>
                </a:moveTo>
                <a:cubicBezTo>
                  <a:pt x="3001067" y="0"/>
                  <a:pt x="3272679" y="42805"/>
                  <a:pt x="3528142" y="122262"/>
                </a:cubicBezTo>
                <a:lnTo>
                  <a:pt x="3636614" y="161963"/>
                </a:lnTo>
                <a:lnTo>
                  <a:pt x="3636614" y="4263089"/>
                </a:lnTo>
                <a:lnTo>
                  <a:pt x="481756" y="4263089"/>
                </a:lnTo>
                <a:lnTo>
                  <a:pt x="464441" y="4239933"/>
                </a:lnTo>
                <a:cubicBezTo>
                  <a:pt x="171217" y="3805905"/>
                  <a:pt x="0" y="3282677"/>
                  <a:pt x="0" y="2719458"/>
                </a:cubicBezTo>
                <a:cubicBezTo>
                  <a:pt x="0" y="1217543"/>
                  <a:pt x="1217543" y="0"/>
                  <a:pt x="2719458" y="0"/>
                </a:cubicBez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www.pemb.cat/continguts/img/logo-pemb2.png">
            <a:extLst>
              <a:ext uri="{FF2B5EF4-FFF2-40B4-BE49-F238E27FC236}">
                <a16:creationId xmlns:a16="http://schemas.microsoft.com/office/drawing/2014/main" id="{90A7F430-7991-4342-AEDE-ADB08977F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5DD13BEF-8E8D-4F7D-9EAD-A3795BAD7C79}"/>
              </a:ext>
            </a:extLst>
          </p:cNvPr>
          <p:cNvSpPr/>
          <p:nvPr/>
        </p:nvSpPr>
        <p:spPr>
          <a:xfrm>
            <a:off x="2452391" y="4367463"/>
            <a:ext cx="2697126" cy="241632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1048" name="Picture 24" descr="Resultat d'imatges de banc dels aliments">
            <a:extLst>
              <a:ext uri="{FF2B5EF4-FFF2-40B4-BE49-F238E27FC236}">
                <a16:creationId xmlns:a16="http://schemas.microsoft.com/office/drawing/2014/main" id="{2B2F9690-AD6C-41D7-8FC4-C57A0D3B8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5803" y="4490049"/>
            <a:ext cx="2461024" cy="218387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46181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20669" y="2771482"/>
            <a:ext cx="7439561" cy="1368851"/>
          </a:xfrm>
        </p:spPr>
        <p:txBody>
          <a:bodyPr anchor="t"/>
          <a:lstStyle/>
          <a:p>
            <a:pPr algn="ctr">
              <a:defRPr/>
            </a:pPr>
            <a:r>
              <a:rPr lang="en-US" sz="4400" b="1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A NEW STRATEGIC PLAN: FOUNDATIONAL STRATEGY</a:t>
            </a:r>
          </a:p>
        </p:txBody>
      </p:sp>
      <p:pic>
        <p:nvPicPr>
          <p:cNvPr id="3" name="Picture 2" descr="http://www.pemb.cat/continguts/img/logo-pemb2.png">
            <a:extLst>
              <a:ext uri="{FF2B5EF4-FFF2-40B4-BE49-F238E27FC236}">
                <a16:creationId xmlns:a16="http://schemas.microsoft.com/office/drawing/2014/main" id="{C66F329D-B8D4-463C-B4BD-E0B7EA7BE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703198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QuadreDeText 6"/>
          <p:cNvSpPr txBox="1"/>
          <p:nvPr/>
        </p:nvSpPr>
        <p:spPr>
          <a:xfrm>
            <a:off x="179388" y="188913"/>
            <a:ext cx="8785225" cy="93662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ES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36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THE NEW MAIN CHALLENGE</a:t>
            </a:r>
            <a:endParaRPr lang="ca-ES" dirty="0"/>
          </a:p>
        </p:txBody>
      </p:sp>
      <p:sp>
        <p:nvSpPr>
          <p:cNvPr id="8" name="Contenidor de contingut 2"/>
          <p:cNvSpPr txBox="1">
            <a:spLocks/>
          </p:cNvSpPr>
          <p:nvPr/>
        </p:nvSpPr>
        <p:spPr>
          <a:xfrm>
            <a:off x="743621" y="1926975"/>
            <a:ext cx="7632700" cy="3785652"/>
          </a:xfrm>
          <a:prstGeom prst="rect">
            <a:avLst/>
          </a:prstGeom>
          <a:noFill/>
          <a:ln w="25400">
            <a:noFill/>
          </a:ln>
        </p:spPr>
        <p:txBody>
          <a:bodyPr>
            <a:spAutoFit/>
          </a:bodyPr>
          <a:lstStyle>
            <a:defPPr>
              <a:defRPr lang="ca-ES"/>
            </a:defPPr>
            <a:lvl1pPr algn="ctr">
              <a:defRPr sz="3200"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To boost social and economic progress to reduce metropolitan inequalities and urban segregation through innovation and sustainability</a:t>
            </a:r>
            <a:endParaRPr lang="ca-ES" sz="48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25604" name="Picture 2" descr="http://www.pemb.cat/continguts/img/logo-pemb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914941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www.pemb.cat/continguts/img/logo-pemb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lipse 1"/>
          <p:cNvSpPr/>
          <p:nvPr/>
        </p:nvSpPr>
        <p:spPr>
          <a:xfrm>
            <a:off x="3651250" y="1710416"/>
            <a:ext cx="1974850" cy="1895475"/>
          </a:xfrm>
          <a:prstGeom prst="ellips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/>
              <a:t>RESILIENCE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2000" b="1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b="1" dirty="0"/>
          </a:p>
        </p:txBody>
      </p:sp>
      <p:sp>
        <p:nvSpPr>
          <p:cNvPr id="5" name="Elipse 4"/>
          <p:cNvSpPr/>
          <p:nvPr/>
        </p:nvSpPr>
        <p:spPr>
          <a:xfrm>
            <a:off x="1547813" y="4812391"/>
            <a:ext cx="2097087" cy="1895475"/>
          </a:xfrm>
          <a:prstGeom prst="ellips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/>
              <a:t>PROSPERITY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b="1" dirty="0"/>
          </a:p>
        </p:txBody>
      </p:sp>
      <p:sp>
        <p:nvSpPr>
          <p:cNvPr id="6" name="Elipse 5"/>
          <p:cNvSpPr/>
          <p:nvPr/>
        </p:nvSpPr>
        <p:spPr>
          <a:xfrm>
            <a:off x="5618163" y="4812391"/>
            <a:ext cx="1974850" cy="1895475"/>
          </a:xfrm>
          <a:prstGeom prst="ellips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/>
              <a:t>COHESION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b="1" dirty="0"/>
          </a:p>
        </p:txBody>
      </p:sp>
      <p:sp>
        <p:nvSpPr>
          <p:cNvPr id="9" name="Flecha izquierda y derecha 8"/>
          <p:cNvSpPr/>
          <p:nvPr/>
        </p:nvSpPr>
        <p:spPr>
          <a:xfrm>
            <a:off x="3856038" y="5653766"/>
            <a:ext cx="1563687" cy="411163"/>
          </a:xfrm>
          <a:prstGeom prst="left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2" name="Flecha izquierda y derecha 11"/>
          <p:cNvSpPr/>
          <p:nvPr/>
        </p:nvSpPr>
        <p:spPr>
          <a:xfrm rot="18054449">
            <a:off x="2861469" y="4003560"/>
            <a:ext cx="1565275" cy="411163"/>
          </a:xfrm>
          <a:prstGeom prst="left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3" name="Flecha izquierda y derecha 12"/>
          <p:cNvSpPr/>
          <p:nvPr/>
        </p:nvSpPr>
        <p:spPr>
          <a:xfrm rot="3545551" flipV="1">
            <a:off x="4883150" y="4010704"/>
            <a:ext cx="1563688" cy="411162"/>
          </a:xfrm>
          <a:prstGeom prst="left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4" name="QuadreDeText 6"/>
          <p:cNvSpPr txBox="1"/>
          <p:nvPr/>
        </p:nvSpPr>
        <p:spPr>
          <a:xfrm>
            <a:off x="179388" y="188913"/>
            <a:ext cx="8785225" cy="93662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ES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36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ca-ES" dirty="0"/>
              <a:t>MAIN PILLARS OF THE STRATEGY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E46D8A0-0081-445E-996E-7FACC6A27455}"/>
              </a:ext>
            </a:extLst>
          </p:cNvPr>
          <p:cNvSpPr txBox="1"/>
          <p:nvPr/>
        </p:nvSpPr>
        <p:spPr>
          <a:xfrm>
            <a:off x="3650456" y="2531823"/>
            <a:ext cx="1974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1600" dirty="0"/>
              <a:t>BASIC NEEDS</a:t>
            </a:r>
          </a:p>
          <a:p>
            <a:pPr algn="ctr"/>
            <a:r>
              <a:rPr lang="ca-ES" sz="1600" dirty="0"/>
              <a:t>(FOUNDATIONAL)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00C0B54-888E-44F4-869A-6CB3F67C8670}"/>
              </a:ext>
            </a:extLst>
          </p:cNvPr>
          <p:cNvSpPr txBox="1"/>
          <p:nvPr/>
        </p:nvSpPr>
        <p:spPr>
          <a:xfrm>
            <a:off x="1790177" y="5861726"/>
            <a:ext cx="16123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1600" dirty="0"/>
              <a:t>OPPORTUNITIES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A8D2846E-A6ED-40F3-8F7C-35608C116866}"/>
              </a:ext>
            </a:extLst>
          </p:cNvPr>
          <p:cNvSpPr txBox="1"/>
          <p:nvPr/>
        </p:nvSpPr>
        <p:spPr>
          <a:xfrm>
            <a:off x="5799409" y="5859345"/>
            <a:ext cx="16123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1600" dirty="0"/>
              <a:t>SOCIAL JUSTICE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2" descr="Resultado de imagen de vegetabl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48113" y="4546600"/>
            <a:ext cx="1338262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8" descr="Imagen relacionad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1725" y="3259138"/>
            <a:ext cx="1117600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QuadreDeText 6"/>
          <p:cNvSpPr txBox="1"/>
          <p:nvPr/>
        </p:nvSpPr>
        <p:spPr>
          <a:xfrm>
            <a:off x="179388" y="188913"/>
            <a:ext cx="8785225" cy="93662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ES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36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ca-ES" dirty="0"/>
              <a:t>RESILIENCE ELEMENTS</a:t>
            </a:r>
          </a:p>
        </p:txBody>
      </p:sp>
      <p:sp>
        <p:nvSpPr>
          <p:cNvPr id="12" name="Contenidor de contingut 2"/>
          <p:cNvSpPr txBox="1">
            <a:spLocks/>
          </p:cNvSpPr>
          <p:nvPr/>
        </p:nvSpPr>
        <p:spPr>
          <a:xfrm>
            <a:off x="1981200" y="2601913"/>
            <a:ext cx="2736850" cy="733425"/>
          </a:xfrm>
          <a:prstGeom prst="rect">
            <a:avLst/>
          </a:prstGeom>
        </p:spPr>
        <p:txBody>
          <a:bodyPr/>
          <a:lstStyle>
            <a:defPPr>
              <a:defRPr lang="es-ES"/>
            </a:defPPr>
            <a:lvl1pPr indent="0" algn="ctr">
              <a:lnSpc>
                <a:spcPct val="150000"/>
              </a:lnSpc>
              <a:spcBef>
                <a:spcPct val="20000"/>
              </a:spcBef>
              <a:buFont typeface="Courier New" panose="02070309020205020404" pitchFamily="49" charset="0"/>
              <a:buNone/>
              <a:defRPr sz="3600"/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ca-ES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Air</a:t>
            </a:r>
          </a:p>
        </p:txBody>
      </p:sp>
      <p:sp>
        <p:nvSpPr>
          <p:cNvPr id="13" name="Contenidor de contingut 2"/>
          <p:cNvSpPr txBox="1">
            <a:spLocks/>
          </p:cNvSpPr>
          <p:nvPr/>
        </p:nvSpPr>
        <p:spPr>
          <a:xfrm>
            <a:off x="4270375" y="2601913"/>
            <a:ext cx="2516188" cy="733425"/>
          </a:xfrm>
          <a:prstGeom prst="rect">
            <a:avLst/>
          </a:prstGeom>
        </p:spPr>
        <p:txBody>
          <a:bodyPr/>
          <a:lstStyle>
            <a:defPPr>
              <a:defRPr lang="es-ES"/>
            </a:defPPr>
            <a:lvl1pPr indent="0" algn="ctr">
              <a:lnSpc>
                <a:spcPct val="150000"/>
              </a:lnSpc>
              <a:spcBef>
                <a:spcPct val="20000"/>
              </a:spcBef>
              <a:buFont typeface="Courier New" panose="02070309020205020404" pitchFamily="49" charset="0"/>
              <a:buNone/>
              <a:defRPr sz="3600"/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ca-ES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ca-ES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Water</a:t>
            </a:r>
            <a:endParaRPr lang="ca-ES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4" name="Contenidor de contingut 2"/>
          <p:cNvSpPr txBox="1">
            <a:spLocks/>
          </p:cNvSpPr>
          <p:nvPr/>
        </p:nvSpPr>
        <p:spPr>
          <a:xfrm>
            <a:off x="3481388" y="5495925"/>
            <a:ext cx="2149475" cy="1163638"/>
          </a:xfrm>
          <a:prstGeom prst="rect">
            <a:avLst/>
          </a:prstGeom>
        </p:spPr>
        <p:txBody>
          <a:bodyPr/>
          <a:lstStyle>
            <a:defPPr>
              <a:defRPr lang="ca-ES"/>
            </a:defPPr>
            <a:lvl1pPr indent="0" algn="just">
              <a:lnSpc>
                <a:spcPct val="150000"/>
              </a:lnSpc>
              <a:spcBef>
                <a:spcPct val="20000"/>
              </a:spcBef>
              <a:buFont typeface="Courier New" panose="02070309020205020404" pitchFamily="49" charset="0"/>
              <a:buChar char="o"/>
              <a:defRPr sz="3200"/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 eaLnBrk="1" fontAlgn="auto" hangingPunct="1">
              <a:spcAft>
                <a:spcPts val="0"/>
              </a:spcAft>
              <a:buFont typeface="Courier New" panose="02070309020205020404" pitchFamily="49" charset="0"/>
              <a:buNone/>
              <a:defRPr/>
            </a:pPr>
            <a:r>
              <a:rPr lang="ca-ES" sz="36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Food</a:t>
            </a:r>
            <a:endParaRPr lang="ca-ES" sz="36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0728" name="Contenidor de contingut 2"/>
          <p:cNvSpPr txBox="1">
            <a:spLocks noChangeArrowheads="1"/>
          </p:cNvSpPr>
          <p:nvPr/>
        </p:nvSpPr>
        <p:spPr bwMode="auto">
          <a:xfrm>
            <a:off x="333375" y="1153213"/>
            <a:ext cx="8472488" cy="120032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ca-ES" altLang="ca-ES" sz="3600" dirty="0" err="1"/>
              <a:t>Strategies</a:t>
            </a:r>
            <a:r>
              <a:rPr lang="ca-ES" altLang="ca-ES" sz="3600" dirty="0"/>
              <a:t> to </a:t>
            </a:r>
            <a:r>
              <a:rPr lang="ca-ES" altLang="ca-ES" sz="3600" dirty="0" err="1"/>
              <a:t>meet</a:t>
            </a:r>
            <a:r>
              <a:rPr lang="ca-ES" altLang="ca-ES" sz="3600" dirty="0"/>
              <a:t> basic </a:t>
            </a:r>
            <a:r>
              <a:rPr lang="ca-ES" altLang="ca-ES" sz="3600" dirty="0" err="1"/>
              <a:t>needs</a:t>
            </a:r>
            <a:r>
              <a:rPr lang="ca-ES" altLang="ca-ES" sz="3600" dirty="0"/>
              <a:t> for all, </a:t>
            </a:r>
            <a:r>
              <a:rPr lang="ca-ES" altLang="ca-ES" sz="3600" dirty="0" err="1"/>
              <a:t>everywhere</a:t>
            </a:r>
            <a:r>
              <a:rPr lang="ca-ES" altLang="ca-ES" sz="3600" dirty="0"/>
              <a:t> </a:t>
            </a:r>
            <a:r>
              <a:rPr lang="ca-ES" altLang="ca-ES" sz="3600" dirty="0" err="1"/>
              <a:t>and</a:t>
            </a:r>
            <a:r>
              <a:rPr lang="ca-ES" altLang="ca-ES" sz="3600" dirty="0"/>
              <a:t> </a:t>
            </a:r>
            <a:r>
              <a:rPr lang="ca-ES" altLang="ca-ES" sz="3600" dirty="0" err="1"/>
              <a:t>at</a:t>
            </a:r>
            <a:r>
              <a:rPr lang="ca-ES" altLang="ca-ES" sz="3600" dirty="0"/>
              <a:t> all </a:t>
            </a:r>
            <a:r>
              <a:rPr lang="ca-ES" altLang="ca-ES" sz="3600" dirty="0" err="1"/>
              <a:t>times</a:t>
            </a:r>
            <a:endParaRPr lang="ca-ES" altLang="ca-ES" sz="3600" dirty="0"/>
          </a:p>
        </p:txBody>
      </p:sp>
      <p:sp>
        <p:nvSpPr>
          <p:cNvPr id="10" name="Contenidor de contingut 2"/>
          <p:cNvSpPr txBox="1">
            <a:spLocks/>
          </p:cNvSpPr>
          <p:nvPr/>
        </p:nvSpPr>
        <p:spPr>
          <a:xfrm>
            <a:off x="255588" y="4194175"/>
            <a:ext cx="2735262" cy="733425"/>
          </a:xfrm>
          <a:prstGeom prst="rect">
            <a:avLst/>
          </a:prstGeom>
        </p:spPr>
        <p:txBody>
          <a:bodyPr/>
          <a:lstStyle>
            <a:defPPr>
              <a:defRPr lang="es-ES"/>
            </a:defPPr>
            <a:lvl1pPr indent="0" algn="ctr">
              <a:lnSpc>
                <a:spcPct val="150000"/>
              </a:lnSpc>
              <a:spcBef>
                <a:spcPct val="20000"/>
              </a:spcBef>
              <a:buFont typeface="Courier New" panose="02070309020205020404" pitchFamily="49" charset="0"/>
              <a:buNone/>
              <a:defRPr sz="3600"/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ca-ES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ca-ES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Energy</a:t>
            </a:r>
            <a:endParaRPr lang="ca-ES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1" name="Contenidor de contingut 2"/>
          <p:cNvSpPr txBox="1">
            <a:spLocks/>
          </p:cNvSpPr>
          <p:nvPr/>
        </p:nvSpPr>
        <p:spPr>
          <a:xfrm>
            <a:off x="5992813" y="4194175"/>
            <a:ext cx="2735262" cy="733425"/>
          </a:xfrm>
          <a:prstGeom prst="rect">
            <a:avLst/>
          </a:prstGeom>
        </p:spPr>
        <p:txBody>
          <a:bodyPr/>
          <a:lstStyle>
            <a:defPPr>
              <a:defRPr lang="es-ES"/>
            </a:defPPr>
            <a:lvl1pPr indent="0" algn="ctr">
              <a:lnSpc>
                <a:spcPct val="150000"/>
              </a:lnSpc>
              <a:spcBef>
                <a:spcPct val="20000"/>
              </a:spcBef>
              <a:buFont typeface="Courier New" panose="02070309020205020404" pitchFamily="49" charset="0"/>
              <a:buNone/>
              <a:defRPr sz="3600"/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ca-ES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ca-ES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Housing</a:t>
            </a:r>
            <a:endParaRPr lang="ca-ES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" name="Elipse 1"/>
          <p:cNvSpPr/>
          <p:nvPr/>
        </p:nvSpPr>
        <p:spPr>
          <a:xfrm>
            <a:off x="2770188" y="2601913"/>
            <a:ext cx="1290637" cy="1068387"/>
          </a:xfrm>
          <a:prstGeom prst="ellipse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Elipse 14"/>
          <p:cNvSpPr/>
          <p:nvPr/>
        </p:nvSpPr>
        <p:spPr>
          <a:xfrm>
            <a:off x="4933950" y="2601913"/>
            <a:ext cx="1290638" cy="1068387"/>
          </a:xfrm>
          <a:prstGeom prst="ellipse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Elipse 15"/>
          <p:cNvSpPr/>
          <p:nvPr/>
        </p:nvSpPr>
        <p:spPr>
          <a:xfrm>
            <a:off x="674688" y="4194175"/>
            <a:ext cx="1949450" cy="1068388"/>
          </a:xfrm>
          <a:prstGeom prst="ellipse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Elipse 16"/>
          <p:cNvSpPr/>
          <p:nvPr/>
        </p:nvSpPr>
        <p:spPr>
          <a:xfrm>
            <a:off x="6346825" y="4194175"/>
            <a:ext cx="2128838" cy="1068388"/>
          </a:xfrm>
          <a:prstGeom prst="ellipse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Elipse 17"/>
          <p:cNvSpPr/>
          <p:nvPr/>
        </p:nvSpPr>
        <p:spPr>
          <a:xfrm>
            <a:off x="3481388" y="5470525"/>
            <a:ext cx="2147887" cy="1068388"/>
          </a:xfrm>
          <a:prstGeom prst="ellipse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411163" y="2401888"/>
            <a:ext cx="8316912" cy="425767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pic>
        <p:nvPicPr>
          <p:cNvPr id="30737" name="Picture 2" descr="http://www.pemb.cat/continguts/img/logo-pemb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8" name="Picture 10" descr="Resultado de imagen de water drop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11738" y="3779838"/>
            <a:ext cx="665162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9" name="Picture 16" descr="Resultado de imagen de building"/>
          <p:cNvPicPr>
            <a:picLocks noChangeAspect="1" noChangeArrowheads="1"/>
          </p:cNvPicPr>
          <p:nvPr/>
        </p:nvPicPr>
        <p:blipFill>
          <a:blip r:embed="rId7" cstate="print"/>
          <a:srcRect l="6081" t="23140" r="25066" b="4312"/>
          <a:stretch>
            <a:fillRect/>
          </a:stretch>
        </p:blipFill>
        <p:spPr bwMode="auto">
          <a:xfrm>
            <a:off x="5513388" y="4468813"/>
            <a:ext cx="7397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0" name="Picture 18" descr="Fuente de energía natural Icono Gratis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14625" y="4211638"/>
            <a:ext cx="1073150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Resultat d'imatges de zona baixes emissions">
            <a:extLst>
              <a:ext uri="{FF2B5EF4-FFF2-40B4-BE49-F238E27FC236}">
                <a16:creationId xmlns:a16="http://schemas.microsoft.com/office/drawing/2014/main" id="{B752AA94-CF9D-4CEC-A3D3-188816D3B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www.pemb.cat/continguts/img/logo-pemb2.png">
            <a:extLst>
              <a:ext uri="{FF2B5EF4-FFF2-40B4-BE49-F238E27FC236}">
                <a16:creationId xmlns:a16="http://schemas.microsoft.com/office/drawing/2014/main" id="{F94D4764-0D10-40AA-8C88-0AA770019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989665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456B18C-8935-426A-A42E-A6035C925EE2}"/>
              </a:ext>
            </a:extLst>
          </p:cNvPr>
          <p:cNvSpPr/>
          <p:nvPr/>
        </p:nvSpPr>
        <p:spPr>
          <a:xfrm>
            <a:off x="1145478" y="4180344"/>
            <a:ext cx="774833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+mn-lt"/>
              </a:rPr>
              <a:t>AGBAR would claim € 1bn to Barcelona in case of </a:t>
            </a:r>
            <a:r>
              <a:rPr lang="en-US" sz="2800" dirty="0" err="1">
                <a:solidFill>
                  <a:srgbClr val="000000"/>
                </a:solidFill>
                <a:latin typeface="+mn-lt"/>
              </a:rPr>
              <a:t>municipalisation</a:t>
            </a:r>
            <a:r>
              <a:rPr lang="en-US" sz="2800" dirty="0">
                <a:solidFill>
                  <a:srgbClr val="000000"/>
                </a:solidFill>
                <a:latin typeface="+mn-lt"/>
              </a:rPr>
              <a:t>. The company estimates that the City Council and the Metropolitan Area should compensate for a possible cancellation of the supply contract with 470 million for the assets and 500 for loss of profit</a:t>
            </a:r>
            <a:endParaRPr lang="es-ES" sz="2800" i="0" dirty="0">
              <a:solidFill>
                <a:srgbClr val="333333"/>
              </a:solidFill>
              <a:effectLst/>
              <a:latin typeface="+mn-lt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ECD87E6-6744-4AA7-86DF-5C5A99C96C74}"/>
              </a:ext>
            </a:extLst>
          </p:cNvPr>
          <p:cNvSpPr txBox="1"/>
          <p:nvPr/>
        </p:nvSpPr>
        <p:spPr>
          <a:xfrm>
            <a:off x="495300" y="3956387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dirty="0"/>
              <a:t>05/11/2017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26642D3-596A-4695-9203-54FF596B82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39" t="44952" r="30877" b="14037"/>
          <a:stretch/>
        </p:blipFill>
        <p:spPr>
          <a:xfrm>
            <a:off x="175549" y="899937"/>
            <a:ext cx="8788999" cy="314267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D777058-EF95-4068-89F1-FEC976CB17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39" t="30107" r="41109" b="63518"/>
          <a:stretch/>
        </p:blipFill>
        <p:spPr>
          <a:xfrm>
            <a:off x="111382" y="284257"/>
            <a:ext cx="8576298" cy="566614"/>
          </a:xfrm>
          <a:prstGeom prst="rect">
            <a:avLst/>
          </a:prstGeom>
        </p:spPr>
      </p:pic>
      <p:pic>
        <p:nvPicPr>
          <p:cNvPr id="6" name="Picture 2" descr="http://www.pemb.cat/continguts/img/logo-pemb2.png">
            <a:extLst>
              <a:ext uri="{FF2B5EF4-FFF2-40B4-BE49-F238E27FC236}">
                <a16:creationId xmlns:a16="http://schemas.microsoft.com/office/drawing/2014/main" id="{F979ACD5-0D11-4260-A126-9F45E154CD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796256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727E78E7-72CA-4C67-84D0-1CA815161526}"/>
              </a:ext>
            </a:extLst>
          </p:cNvPr>
          <p:cNvSpPr/>
          <p:nvPr/>
        </p:nvSpPr>
        <p:spPr>
          <a:xfrm>
            <a:off x="374754" y="3190507"/>
            <a:ext cx="8394492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2400" dirty="0"/>
              <a:t>Barcelona </a:t>
            </a:r>
            <a:r>
              <a:rPr lang="ca-ES" sz="2400" dirty="0" err="1"/>
              <a:t>Energía</a:t>
            </a:r>
            <a:r>
              <a:rPr lang="ca-ES" sz="2400" dirty="0"/>
              <a:t>, </a:t>
            </a:r>
            <a:r>
              <a:rPr lang="ca-ES" sz="2400" dirty="0" err="1"/>
              <a:t>the</a:t>
            </a:r>
            <a:r>
              <a:rPr lang="ca-ES" sz="2400" dirty="0"/>
              <a:t> </a:t>
            </a:r>
            <a:r>
              <a:rPr lang="ca-ES" sz="2400" dirty="0" err="1"/>
              <a:t>public</a:t>
            </a:r>
            <a:r>
              <a:rPr lang="ca-ES" sz="2400" dirty="0"/>
              <a:t> </a:t>
            </a:r>
            <a:r>
              <a:rPr lang="ca-ES" sz="2400" dirty="0" err="1"/>
              <a:t>commercialiser</a:t>
            </a:r>
            <a:r>
              <a:rPr lang="ca-ES" sz="2400" dirty="0"/>
              <a:t> of </a:t>
            </a:r>
            <a:r>
              <a:rPr lang="ca-ES" sz="2400" dirty="0" err="1"/>
              <a:t>electric</a:t>
            </a:r>
            <a:r>
              <a:rPr lang="ca-ES" sz="2400" dirty="0"/>
              <a:t> </a:t>
            </a:r>
            <a:r>
              <a:rPr lang="ca-ES" sz="2400" dirty="0" err="1"/>
              <a:t>power</a:t>
            </a:r>
            <a:r>
              <a:rPr lang="ca-ES" sz="2400" dirty="0"/>
              <a:t>, </a:t>
            </a:r>
            <a:r>
              <a:rPr lang="ca-ES" sz="2400" dirty="0" err="1"/>
              <a:t>begins</a:t>
            </a:r>
            <a:r>
              <a:rPr lang="ca-ES" sz="2400" dirty="0"/>
              <a:t> </a:t>
            </a:r>
            <a:r>
              <a:rPr lang="ca-ES" sz="2400" dirty="0" err="1"/>
              <a:t>operating</a:t>
            </a:r>
            <a:r>
              <a:rPr lang="ca-ES" sz="2400" dirty="0"/>
              <a:t> in </a:t>
            </a:r>
            <a:r>
              <a:rPr lang="ca-ES" sz="2400" dirty="0" err="1"/>
              <a:t>the</a:t>
            </a:r>
            <a:r>
              <a:rPr lang="ca-ES" sz="2400" dirty="0"/>
              <a:t> </a:t>
            </a:r>
            <a:r>
              <a:rPr lang="ca-ES" sz="2400" dirty="0" err="1"/>
              <a:t>electricity</a:t>
            </a:r>
            <a:r>
              <a:rPr lang="ca-ES" sz="2400" dirty="0"/>
              <a:t> </a:t>
            </a:r>
            <a:r>
              <a:rPr lang="ca-ES" sz="2400" dirty="0" err="1"/>
              <a:t>market</a:t>
            </a:r>
            <a:endParaRPr lang="ca-ES" sz="2400" dirty="0"/>
          </a:p>
          <a:p>
            <a:endParaRPr lang="ca-ES" sz="1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a-ES" sz="2400" dirty="0" err="1"/>
              <a:t>From</a:t>
            </a:r>
            <a:r>
              <a:rPr lang="ca-ES" sz="2400" dirty="0"/>
              <a:t> </a:t>
            </a:r>
            <a:r>
              <a:rPr lang="ca-ES" sz="2400" dirty="0" err="1"/>
              <a:t>February</a:t>
            </a:r>
            <a:r>
              <a:rPr lang="ca-ES" sz="2400" dirty="0"/>
              <a:t> 1, </a:t>
            </a:r>
            <a:r>
              <a:rPr lang="ca-ES" sz="2400" dirty="0" err="1"/>
              <a:t>it</a:t>
            </a:r>
            <a:r>
              <a:rPr lang="ca-ES" sz="2400" dirty="0"/>
              <a:t> </a:t>
            </a:r>
            <a:r>
              <a:rPr lang="ca-ES" sz="2400" dirty="0" err="1"/>
              <a:t>manages</a:t>
            </a:r>
            <a:r>
              <a:rPr lang="ca-ES" sz="2400" dirty="0"/>
              <a:t> 45 MW of </a:t>
            </a:r>
            <a:r>
              <a:rPr lang="ca-ES" sz="2400" dirty="0" err="1"/>
              <a:t>public</a:t>
            </a:r>
            <a:r>
              <a:rPr lang="ca-ES" sz="2400" dirty="0"/>
              <a:t> </a:t>
            </a:r>
            <a:r>
              <a:rPr lang="ca-ES" sz="2400" dirty="0" err="1"/>
              <a:t>power</a:t>
            </a:r>
            <a:r>
              <a:rPr lang="ca-ES" sz="2400" dirty="0"/>
              <a:t> </a:t>
            </a:r>
            <a:r>
              <a:rPr lang="ca-ES" sz="2400" dirty="0" err="1"/>
              <a:t>generation</a:t>
            </a:r>
            <a:r>
              <a:rPr lang="ca-ES" sz="2400" dirty="0"/>
              <a:t>, equivalent to </a:t>
            </a:r>
            <a:r>
              <a:rPr lang="ca-ES" sz="2400" dirty="0" err="1"/>
              <a:t>around</a:t>
            </a:r>
            <a:r>
              <a:rPr lang="ca-ES" sz="2400" dirty="0"/>
              <a:t> 200,000 </a:t>
            </a:r>
            <a:r>
              <a:rPr lang="ca-ES" sz="2400" dirty="0" err="1"/>
              <a:t>MWh</a:t>
            </a:r>
            <a:r>
              <a:rPr lang="ca-ES" sz="2400" dirty="0"/>
              <a:t> of green </a:t>
            </a:r>
            <a:r>
              <a:rPr lang="ca-ES" sz="2400" dirty="0" err="1"/>
              <a:t>and</a:t>
            </a:r>
            <a:r>
              <a:rPr lang="ca-ES" sz="2400" dirty="0"/>
              <a:t> local </a:t>
            </a:r>
            <a:r>
              <a:rPr lang="ca-ES" sz="2400" dirty="0" err="1"/>
              <a:t>energy</a:t>
            </a:r>
            <a:endParaRPr lang="ca-E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a-ES" sz="2400" dirty="0" err="1"/>
              <a:t>The</a:t>
            </a:r>
            <a:r>
              <a:rPr lang="ca-ES" sz="2400" dirty="0"/>
              <a:t> </a:t>
            </a:r>
            <a:r>
              <a:rPr lang="ca-ES" sz="2400" dirty="0" err="1"/>
              <a:t>public</a:t>
            </a:r>
            <a:r>
              <a:rPr lang="ca-ES" sz="2400" dirty="0"/>
              <a:t> </a:t>
            </a:r>
            <a:r>
              <a:rPr lang="ca-ES" sz="2400" dirty="0" err="1"/>
              <a:t>commercialiser</a:t>
            </a:r>
            <a:r>
              <a:rPr lang="ca-ES" sz="2400" dirty="0"/>
              <a:t> of </a:t>
            </a:r>
            <a:r>
              <a:rPr lang="ca-ES" sz="2400" dirty="0" err="1"/>
              <a:t>electric</a:t>
            </a:r>
            <a:r>
              <a:rPr lang="ca-ES" sz="2400" dirty="0"/>
              <a:t> </a:t>
            </a:r>
            <a:r>
              <a:rPr lang="ca-ES" sz="2400" dirty="0" err="1"/>
              <a:t>power</a:t>
            </a:r>
            <a:r>
              <a:rPr lang="ca-ES" sz="2400" dirty="0"/>
              <a:t> is a </a:t>
            </a:r>
            <a:r>
              <a:rPr lang="ca-ES" sz="2400" dirty="0" err="1"/>
              <a:t>priority</a:t>
            </a:r>
            <a:r>
              <a:rPr lang="ca-ES" sz="2400" dirty="0"/>
              <a:t> of </a:t>
            </a:r>
            <a:r>
              <a:rPr lang="ca-ES" sz="2400" dirty="0" err="1"/>
              <a:t>the</a:t>
            </a:r>
            <a:r>
              <a:rPr lang="ca-ES" sz="2400" dirty="0"/>
              <a:t> Municipal </a:t>
            </a:r>
            <a:r>
              <a:rPr lang="ca-ES" sz="2400" dirty="0" err="1"/>
              <a:t>Government</a:t>
            </a:r>
            <a:r>
              <a:rPr lang="ca-ES" sz="2400" dirty="0"/>
              <a:t> as </a:t>
            </a:r>
            <a:r>
              <a:rPr lang="ca-ES" sz="2400" dirty="0" err="1"/>
              <a:t>an</a:t>
            </a:r>
            <a:r>
              <a:rPr lang="ca-ES" sz="2400" dirty="0"/>
              <a:t> instrument for </a:t>
            </a:r>
            <a:r>
              <a:rPr lang="ca-ES" sz="2400" dirty="0" err="1"/>
              <a:t>the</a:t>
            </a:r>
            <a:r>
              <a:rPr lang="ca-ES" sz="2400" dirty="0"/>
              <a:t> </a:t>
            </a:r>
            <a:r>
              <a:rPr lang="ca-ES" sz="2400" dirty="0" err="1"/>
              <a:t>promotion</a:t>
            </a:r>
            <a:r>
              <a:rPr lang="ca-ES" sz="2400" dirty="0"/>
              <a:t> </a:t>
            </a:r>
            <a:r>
              <a:rPr lang="ca-ES" sz="2400" dirty="0" err="1"/>
              <a:t>and</a:t>
            </a:r>
            <a:r>
              <a:rPr lang="ca-ES" sz="2400" dirty="0"/>
              <a:t> </a:t>
            </a:r>
            <a:r>
              <a:rPr lang="ca-ES" sz="2400" dirty="0" err="1"/>
              <a:t>stimulation</a:t>
            </a:r>
            <a:r>
              <a:rPr lang="ca-ES" sz="2400" dirty="0"/>
              <a:t> of local </a:t>
            </a:r>
            <a:r>
              <a:rPr lang="ca-ES" sz="2400" dirty="0" err="1"/>
              <a:t>and</a:t>
            </a:r>
            <a:r>
              <a:rPr lang="ca-ES" sz="2400" dirty="0"/>
              <a:t> </a:t>
            </a:r>
            <a:r>
              <a:rPr lang="ca-ES" sz="2400" dirty="0" err="1"/>
              <a:t>renewable</a:t>
            </a:r>
            <a:r>
              <a:rPr lang="ca-ES" sz="2400" dirty="0"/>
              <a:t> </a:t>
            </a:r>
            <a:r>
              <a:rPr lang="ca-ES" sz="2400" dirty="0" err="1"/>
              <a:t>energy</a:t>
            </a:r>
            <a:r>
              <a:rPr lang="ca-ES" sz="2400" dirty="0"/>
              <a:t> </a:t>
            </a:r>
            <a:r>
              <a:rPr lang="ca-ES" sz="2400" dirty="0" err="1"/>
              <a:t>generation</a:t>
            </a:r>
            <a:r>
              <a:rPr lang="ca-ES" sz="2400" dirty="0"/>
              <a:t> </a:t>
            </a:r>
            <a:r>
              <a:rPr lang="ca-ES" sz="2400" dirty="0" err="1"/>
              <a:t>both</a:t>
            </a:r>
            <a:r>
              <a:rPr lang="ca-ES" sz="2400" dirty="0"/>
              <a:t> </a:t>
            </a:r>
            <a:r>
              <a:rPr lang="ca-ES" sz="2400" dirty="0" err="1"/>
              <a:t>at</a:t>
            </a:r>
            <a:r>
              <a:rPr lang="ca-ES" sz="2400" dirty="0"/>
              <a:t> </a:t>
            </a:r>
            <a:r>
              <a:rPr lang="ca-ES" sz="2400" dirty="0" err="1"/>
              <a:t>the</a:t>
            </a:r>
            <a:r>
              <a:rPr lang="ca-ES" sz="2400" dirty="0"/>
              <a:t> </a:t>
            </a:r>
            <a:r>
              <a:rPr lang="ca-ES" sz="2400" dirty="0" err="1"/>
              <a:t>level</a:t>
            </a:r>
            <a:r>
              <a:rPr lang="ca-ES" sz="2400" dirty="0"/>
              <a:t> of municipal </a:t>
            </a:r>
            <a:r>
              <a:rPr lang="ca-ES" sz="2400" dirty="0" err="1"/>
              <a:t>facilities</a:t>
            </a:r>
            <a:r>
              <a:rPr lang="ca-ES" sz="2400" dirty="0"/>
              <a:t> </a:t>
            </a:r>
            <a:r>
              <a:rPr lang="ca-ES" sz="2400" dirty="0" err="1"/>
              <a:t>and</a:t>
            </a:r>
            <a:r>
              <a:rPr lang="ca-ES" sz="2400" dirty="0"/>
              <a:t> </a:t>
            </a:r>
            <a:r>
              <a:rPr lang="ca-ES" sz="2400" dirty="0" err="1"/>
              <a:t>also</a:t>
            </a:r>
            <a:r>
              <a:rPr lang="ca-ES" sz="2400" dirty="0"/>
              <a:t> for </a:t>
            </a:r>
            <a:r>
              <a:rPr lang="ca-ES" sz="2400" dirty="0" err="1"/>
              <a:t>citizens</a:t>
            </a:r>
            <a:endParaRPr lang="ca-ES" sz="24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F01CF31-0952-4A88-9E36-1AAC323848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171" y="113923"/>
            <a:ext cx="5277658" cy="29669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65278E84-92BF-4BC9-B884-2400FD0C3DBE}"/>
              </a:ext>
            </a:extLst>
          </p:cNvPr>
          <p:cNvSpPr/>
          <p:nvPr/>
        </p:nvSpPr>
        <p:spPr>
          <a:xfrm>
            <a:off x="374754" y="2766333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dirty="0"/>
              <a:t>02/07/2018</a:t>
            </a:r>
          </a:p>
        </p:txBody>
      </p:sp>
      <p:pic>
        <p:nvPicPr>
          <p:cNvPr id="5" name="Picture 2" descr="http://www.pemb.cat/continguts/img/logo-pemb2.png">
            <a:extLst>
              <a:ext uri="{FF2B5EF4-FFF2-40B4-BE49-F238E27FC236}">
                <a16:creationId xmlns:a16="http://schemas.microsoft.com/office/drawing/2014/main" id="{81294D06-CA10-4420-B818-7E15629E1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260326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Resultat d'imatges de habitatge metropolis barcelona">
            <a:extLst>
              <a:ext uri="{FF2B5EF4-FFF2-40B4-BE49-F238E27FC236}">
                <a16:creationId xmlns:a16="http://schemas.microsoft.com/office/drawing/2014/main" id="{7D7255B8-0477-4F94-A517-B7CB0976D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450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5A133A74-AE41-48AB-9350-EC91A85F62D5}"/>
              </a:ext>
            </a:extLst>
          </p:cNvPr>
          <p:cNvSpPr/>
          <p:nvPr/>
        </p:nvSpPr>
        <p:spPr>
          <a:xfrm>
            <a:off x="329783" y="560065"/>
            <a:ext cx="85443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2800" dirty="0" err="1"/>
              <a:t>The</a:t>
            </a:r>
            <a:r>
              <a:rPr lang="ca-ES" sz="2800" dirty="0"/>
              <a:t> </a:t>
            </a:r>
            <a:r>
              <a:rPr lang="ca-ES" sz="2800" dirty="0" err="1"/>
              <a:t>creation</a:t>
            </a:r>
            <a:r>
              <a:rPr lang="ca-ES" sz="2800" dirty="0"/>
              <a:t> of a </a:t>
            </a:r>
            <a:r>
              <a:rPr lang="ca-ES" sz="2800" dirty="0" err="1"/>
              <a:t>public-private</a:t>
            </a:r>
            <a:r>
              <a:rPr lang="ca-ES" sz="2800" dirty="0"/>
              <a:t> </a:t>
            </a:r>
            <a:r>
              <a:rPr lang="ca-ES" sz="2800" dirty="0" err="1"/>
              <a:t>metropolitan</a:t>
            </a:r>
            <a:r>
              <a:rPr lang="ca-ES" sz="2800" dirty="0"/>
              <a:t> </a:t>
            </a:r>
            <a:r>
              <a:rPr lang="ca-ES" sz="2800" dirty="0" err="1"/>
              <a:t>operator</a:t>
            </a:r>
            <a:r>
              <a:rPr lang="ca-ES" sz="2800" dirty="0"/>
              <a:t> for </a:t>
            </a:r>
            <a:r>
              <a:rPr lang="ca-ES" sz="2800" dirty="0" err="1"/>
              <a:t>affordable</a:t>
            </a:r>
            <a:r>
              <a:rPr lang="ca-ES" sz="2800" dirty="0"/>
              <a:t> rent </a:t>
            </a:r>
            <a:r>
              <a:rPr lang="ca-ES" sz="2800" dirty="0" err="1"/>
              <a:t>housing</a:t>
            </a:r>
            <a:r>
              <a:rPr lang="ca-ES" sz="2800" dirty="0"/>
              <a:t> </a:t>
            </a:r>
            <a:r>
              <a:rPr lang="ca-ES" sz="2800" dirty="0" err="1"/>
              <a:t>advances</a:t>
            </a:r>
            <a:r>
              <a:rPr lang="ca-ES" sz="2800" dirty="0"/>
              <a:t> as </a:t>
            </a:r>
            <a:r>
              <a:rPr lang="ca-ES" sz="2800" dirty="0" err="1"/>
              <a:t>planned</a:t>
            </a:r>
            <a:r>
              <a:rPr lang="ca-ES" sz="2800" dirty="0"/>
              <a:t>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FA51B86-33FA-4962-A31C-08DBB9E0BBB5}"/>
              </a:ext>
            </a:extLst>
          </p:cNvPr>
          <p:cNvSpPr/>
          <p:nvPr/>
        </p:nvSpPr>
        <p:spPr>
          <a:xfrm>
            <a:off x="329783" y="190733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dirty="0"/>
              <a:t>03/23/2018</a:t>
            </a:r>
          </a:p>
        </p:txBody>
      </p:sp>
      <p:pic>
        <p:nvPicPr>
          <p:cNvPr id="6" name="Picture 2" descr="http://www.pemb.cat/continguts/img/logo-pemb2.png">
            <a:extLst>
              <a:ext uri="{FF2B5EF4-FFF2-40B4-BE49-F238E27FC236}">
                <a16:creationId xmlns:a16="http://schemas.microsoft.com/office/drawing/2014/main" id="{D600FAF4-67CD-4E11-9421-6E8AA03AB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415535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sultat d'imatges de circuits curts alimentaris">
            <a:extLst>
              <a:ext uri="{FF2B5EF4-FFF2-40B4-BE49-F238E27FC236}">
                <a16:creationId xmlns:a16="http://schemas.microsoft.com/office/drawing/2014/main" id="{87849B67-2908-4944-A29B-5D04A52413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525" y="107118"/>
            <a:ext cx="6076950" cy="43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796A6DE1-2261-4C68-8182-E0D378188198}"/>
              </a:ext>
            </a:extLst>
          </p:cNvPr>
          <p:cNvSpPr/>
          <p:nvPr/>
        </p:nvSpPr>
        <p:spPr>
          <a:xfrm>
            <a:off x="1053059" y="4972430"/>
            <a:ext cx="703788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2800" dirty="0" err="1"/>
              <a:t>The</a:t>
            </a:r>
            <a:r>
              <a:rPr lang="ca-ES" sz="2800" dirty="0"/>
              <a:t> </a:t>
            </a:r>
            <a:r>
              <a:rPr lang="ca-ES" sz="2800" dirty="0" err="1"/>
              <a:t>Metropolitan</a:t>
            </a:r>
            <a:r>
              <a:rPr lang="ca-ES" sz="2800" dirty="0"/>
              <a:t> </a:t>
            </a:r>
            <a:r>
              <a:rPr lang="ca-ES" sz="2800" dirty="0" err="1"/>
              <a:t>Food</a:t>
            </a:r>
            <a:r>
              <a:rPr lang="ca-ES" sz="2800" dirty="0"/>
              <a:t> Charter is </a:t>
            </a:r>
            <a:r>
              <a:rPr lang="ca-ES" sz="2800" dirty="0" err="1"/>
              <a:t>the</a:t>
            </a:r>
            <a:r>
              <a:rPr lang="ca-ES" sz="2800" dirty="0"/>
              <a:t> territorial </a:t>
            </a:r>
            <a:r>
              <a:rPr lang="ca-ES" sz="2800" dirty="0" err="1"/>
              <a:t>adaptation</a:t>
            </a:r>
            <a:r>
              <a:rPr lang="ca-ES" sz="2800" dirty="0"/>
              <a:t> to </a:t>
            </a:r>
            <a:r>
              <a:rPr lang="ca-ES" sz="2800" dirty="0" err="1"/>
              <a:t>metropolitan</a:t>
            </a:r>
            <a:r>
              <a:rPr lang="ca-ES" sz="2800" dirty="0"/>
              <a:t> Barcelona of </a:t>
            </a:r>
            <a:r>
              <a:rPr lang="ca-ES" sz="2800" dirty="0" err="1"/>
              <a:t>the</a:t>
            </a:r>
            <a:r>
              <a:rPr lang="ca-ES" sz="2800" dirty="0"/>
              <a:t> </a:t>
            </a:r>
            <a:r>
              <a:rPr lang="ca-ES" sz="2800" dirty="0" err="1"/>
              <a:t>Milano</a:t>
            </a:r>
            <a:r>
              <a:rPr lang="ca-ES" sz="2800" dirty="0"/>
              <a:t> </a:t>
            </a:r>
            <a:r>
              <a:rPr lang="ca-ES" sz="2800" dirty="0" err="1"/>
              <a:t>Urban</a:t>
            </a:r>
            <a:r>
              <a:rPr lang="ca-ES" sz="2800" dirty="0"/>
              <a:t> </a:t>
            </a:r>
            <a:r>
              <a:rPr lang="ca-ES" sz="2800" dirty="0" err="1"/>
              <a:t>Food</a:t>
            </a:r>
            <a:r>
              <a:rPr lang="ca-ES" sz="2800" dirty="0"/>
              <a:t> </a:t>
            </a:r>
            <a:r>
              <a:rPr lang="ca-ES" sz="2800" dirty="0" err="1"/>
              <a:t>Policy</a:t>
            </a:r>
            <a:r>
              <a:rPr lang="ca-ES" sz="2800" dirty="0"/>
              <a:t> </a:t>
            </a:r>
            <a:r>
              <a:rPr lang="ca-ES" sz="2800" dirty="0" err="1"/>
              <a:t>Pact</a:t>
            </a:r>
            <a:r>
              <a:rPr lang="ca-ES" sz="2800" dirty="0"/>
              <a:t>.</a:t>
            </a:r>
          </a:p>
        </p:txBody>
      </p:sp>
      <p:pic>
        <p:nvPicPr>
          <p:cNvPr id="5" name="Picture 2" descr="http://www.pemb.cat/continguts/img/logo-pemb2.png">
            <a:extLst>
              <a:ext uri="{FF2B5EF4-FFF2-40B4-BE49-F238E27FC236}">
                <a16:creationId xmlns:a16="http://schemas.microsoft.com/office/drawing/2014/main" id="{2403E074-18F2-40FB-9AA1-9A093EDED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908797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QuadreDeText 6"/>
          <p:cNvSpPr txBox="1"/>
          <p:nvPr/>
        </p:nvSpPr>
        <p:spPr>
          <a:xfrm>
            <a:off x="179388" y="188913"/>
            <a:ext cx="8785225" cy="93662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ES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36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ca-ES" dirty="0"/>
              <a:t>PROSPERITY ELEMENTS</a:t>
            </a:r>
          </a:p>
        </p:txBody>
      </p:sp>
      <p:sp>
        <p:nvSpPr>
          <p:cNvPr id="31751" name="Contenidor de contingut 2"/>
          <p:cNvSpPr txBox="1">
            <a:spLocks noChangeArrowheads="1"/>
          </p:cNvSpPr>
          <p:nvPr/>
        </p:nvSpPr>
        <p:spPr bwMode="auto">
          <a:xfrm>
            <a:off x="533400" y="1258888"/>
            <a:ext cx="8066088" cy="120032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ca-ES" altLang="ca-ES" sz="3600" dirty="0" err="1"/>
              <a:t>Strategies</a:t>
            </a:r>
            <a:r>
              <a:rPr lang="ca-ES" altLang="ca-ES" sz="3600" dirty="0"/>
              <a:t> to </a:t>
            </a:r>
            <a:r>
              <a:rPr lang="ca-ES" altLang="ca-ES" sz="3600" dirty="0" err="1"/>
              <a:t>boost</a:t>
            </a:r>
            <a:r>
              <a:rPr lang="ca-ES" altLang="ca-ES" sz="3600" dirty="0"/>
              <a:t> </a:t>
            </a:r>
            <a:r>
              <a:rPr lang="ca-ES" altLang="ca-ES" sz="3600" dirty="0" err="1"/>
              <a:t>progress</a:t>
            </a:r>
            <a:r>
              <a:rPr lang="ca-ES" altLang="ca-ES" sz="3600" dirty="0"/>
              <a:t> &amp; </a:t>
            </a:r>
            <a:r>
              <a:rPr lang="ca-ES" altLang="ca-ES" sz="3600" dirty="0" err="1"/>
              <a:t>wellbeing</a:t>
            </a:r>
            <a:r>
              <a:rPr lang="ca-ES" altLang="ca-ES" sz="3600" dirty="0"/>
              <a:t>: </a:t>
            </a:r>
            <a:r>
              <a:rPr lang="ca-ES" altLang="ca-ES" sz="3600" dirty="0" err="1"/>
              <a:t>the</a:t>
            </a:r>
            <a:r>
              <a:rPr lang="ca-ES" altLang="ca-ES" sz="3600" dirty="0"/>
              <a:t> best </a:t>
            </a:r>
            <a:r>
              <a:rPr lang="ca-ES" altLang="ca-ES" sz="3600" dirty="0" err="1"/>
              <a:t>place</a:t>
            </a:r>
            <a:r>
              <a:rPr lang="ca-ES" altLang="ca-ES" sz="3600" dirty="0"/>
              <a:t> to </a:t>
            </a:r>
            <a:r>
              <a:rPr lang="ca-ES" altLang="ca-ES" sz="3600" dirty="0" err="1"/>
              <a:t>live</a:t>
            </a:r>
            <a:r>
              <a:rPr lang="ca-ES" altLang="ca-ES" sz="3600" dirty="0"/>
              <a:t>, </a:t>
            </a:r>
            <a:r>
              <a:rPr lang="ca-ES" altLang="ca-ES" sz="3600" dirty="0" err="1"/>
              <a:t>work</a:t>
            </a:r>
            <a:r>
              <a:rPr lang="ca-ES" altLang="ca-ES" sz="3600" dirty="0"/>
              <a:t> </a:t>
            </a:r>
            <a:r>
              <a:rPr lang="ca-ES" altLang="ca-ES" sz="3600" dirty="0" err="1"/>
              <a:t>and</a:t>
            </a:r>
            <a:r>
              <a:rPr lang="ca-ES" altLang="ca-ES" sz="3600" dirty="0"/>
              <a:t> network</a:t>
            </a:r>
          </a:p>
        </p:txBody>
      </p:sp>
      <p:pic>
        <p:nvPicPr>
          <p:cNvPr id="31762" name="Picture 2" descr="http://www.pemb.cat/continguts/img/logo-pemb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Contenidor de contingut 2">
            <a:extLst>
              <a:ext uri="{FF2B5EF4-FFF2-40B4-BE49-F238E27FC236}">
                <a16:creationId xmlns:a16="http://schemas.microsoft.com/office/drawing/2014/main" id="{A712EBF0-0E13-495C-AB74-EB3ECB5588C8}"/>
              </a:ext>
            </a:extLst>
          </p:cNvPr>
          <p:cNvSpPr txBox="1">
            <a:spLocks/>
          </p:cNvSpPr>
          <p:nvPr/>
        </p:nvSpPr>
        <p:spPr>
          <a:xfrm>
            <a:off x="1523511" y="4814963"/>
            <a:ext cx="1504665" cy="1153804"/>
          </a:xfrm>
          <a:prstGeom prst="rect">
            <a:avLst/>
          </a:prstGeom>
        </p:spPr>
        <p:txBody>
          <a:bodyPr/>
          <a:lstStyle>
            <a:defPPr>
              <a:defRPr lang="ca-ES"/>
            </a:defPPr>
            <a:lvl1pPr indent="0" algn="just">
              <a:lnSpc>
                <a:spcPct val="150000"/>
              </a:lnSpc>
              <a:spcBef>
                <a:spcPct val="20000"/>
              </a:spcBef>
              <a:buFont typeface="Courier New" panose="02070309020205020404" pitchFamily="49" charset="0"/>
              <a:buChar char="o"/>
              <a:defRPr sz="3200"/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None/>
              <a:defRPr/>
            </a:pPr>
            <a:r>
              <a:rPr lang="ca-ES" sz="22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Science</a:t>
            </a:r>
            <a:r>
              <a:rPr lang="ca-ES" sz="22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, art &amp; </a:t>
            </a:r>
            <a:r>
              <a:rPr lang="ca-ES" sz="22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creativity</a:t>
            </a:r>
            <a:r>
              <a:rPr lang="ca-ES" sz="22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in </a:t>
            </a:r>
            <a:r>
              <a:rPr lang="ca-ES" sz="22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action</a:t>
            </a:r>
            <a:endParaRPr lang="en-GB" sz="22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3" name="Elipse 14">
            <a:extLst>
              <a:ext uri="{FF2B5EF4-FFF2-40B4-BE49-F238E27FC236}">
                <a16:creationId xmlns:a16="http://schemas.microsoft.com/office/drawing/2014/main" id="{EFF06BC0-E553-4E9A-9273-7D560B428927}"/>
              </a:ext>
            </a:extLst>
          </p:cNvPr>
          <p:cNvSpPr/>
          <p:nvPr/>
        </p:nvSpPr>
        <p:spPr>
          <a:xfrm>
            <a:off x="1371223" y="4648706"/>
            <a:ext cx="1792167" cy="1371627"/>
          </a:xfrm>
          <a:prstGeom prst="ellipse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4" name="Elipse 15">
            <a:extLst>
              <a:ext uri="{FF2B5EF4-FFF2-40B4-BE49-F238E27FC236}">
                <a16:creationId xmlns:a16="http://schemas.microsoft.com/office/drawing/2014/main" id="{27C75CE4-33CF-413C-A0F5-444F984121C2}"/>
              </a:ext>
            </a:extLst>
          </p:cNvPr>
          <p:cNvSpPr/>
          <p:nvPr/>
        </p:nvSpPr>
        <p:spPr>
          <a:xfrm>
            <a:off x="5352435" y="2613048"/>
            <a:ext cx="1792167" cy="1371627"/>
          </a:xfrm>
          <a:prstGeom prst="ellipse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5" name="Contenidor de contingut 2">
            <a:extLst>
              <a:ext uri="{FF2B5EF4-FFF2-40B4-BE49-F238E27FC236}">
                <a16:creationId xmlns:a16="http://schemas.microsoft.com/office/drawing/2014/main" id="{91016478-CEF8-4970-B108-3F0BC20CF657}"/>
              </a:ext>
            </a:extLst>
          </p:cNvPr>
          <p:cNvSpPr txBox="1">
            <a:spLocks/>
          </p:cNvSpPr>
          <p:nvPr/>
        </p:nvSpPr>
        <p:spPr>
          <a:xfrm>
            <a:off x="1507046" y="2741650"/>
            <a:ext cx="1656344" cy="1174383"/>
          </a:xfrm>
          <a:prstGeom prst="rect">
            <a:avLst/>
          </a:prstGeom>
        </p:spPr>
        <p:txBody>
          <a:bodyPr/>
          <a:lstStyle>
            <a:defPPr>
              <a:defRPr lang="ca-ES"/>
            </a:defPPr>
            <a:lvl1pPr indent="0" algn="just">
              <a:lnSpc>
                <a:spcPct val="150000"/>
              </a:lnSpc>
              <a:spcBef>
                <a:spcPct val="20000"/>
              </a:spcBef>
              <a:buFont typeface="Courier New" panose="02070309020205020404" pitchFamily="49" charset="0"/>
              <a:buChar char="o"/>
              <a:defRPr sz="3200"/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None/>
              <a:defRPr/>
            </a:pPr>
            <a:r>
              <a:rPr lang="ca-ES" sz="24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Quality</a:t>
            </a:r>
            <a:r>
              <a:rPr lang="ca-E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ca-ES" sz="24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urban</a:t>
            </a:r>
            <a:r>
              <a:rPr lang="ca-E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ca-ES" sz="24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fabric</a:t>
            </a:r>
            <a:endParaRPr lang="ca-ES" sz="24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6" name="Elipse 20">
            <a:extLst>
              <a:ext uri="{FF2B5EF4-FFF2-40B4-BE49-F238E27FC236}">
                <a16:creationId xmlns:a16="http://schemas.microsoft.com/office/drawing/2014/main" id="{A65AE28F-6D9B-451F-A655-AADE9108716C}"/>
              </a:ext>
            </a:extLst>
          </p:cNvPr>
          <p:cNvSpPr/>
          <p:nvPr/>
        </p:nvSpPr>
        <p:spPr>
          <a:xfrm>
            <a:off x="1359390" y="2583068"/>
            <a:ext cx="1890228" cy="1468461"/>
          </a:xfrm>
          <a:prstGeom prst="ellipse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a-ES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8" name="Elipse 23">
            <a:extLst>
              <a:ext uri="{FF2B5EF4-FFF2-40B4-BE49-F238E27FC236}">
                <a16:creationId xmlns:a16="http://schemas.microsoft.com/office/drawing/2014/main" id="{1B24CC21-B351-4C83-A953-D007D61B1BB6}"/>
              </a:ext>
            </a:extLst>
          </p:cNvPr>
          <p:cNvSpPr/>
          <p:nvPr/>
        </p:nvSpPr>
        <p:spPr>
          <a:xfrm>
            <a:off x="5189517" y="4648706"/>
            <a:ext cx="2373333" cy="1320061"/>
          </a:xfrm>
          <a:prstGeom prst="ellipse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a-ES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9" name="Contenidor de contingut 2">
            <a:extLst>
              <a:ext uri="{FF2B5EF4-FFF2-40B4-BE49-F238E27FC236}">
                <a16:creationId xmlns:a16="http://schemas.microsoft.com/office/drawing/2014/main" id="{A0101988-DB13-4F58-A57C-2FDDFDD427E9}"/>
              </a:ext>
            </a:extLst>
          </p:cNvPr>
          <p:cNvSpPr txBox="1">
            <a:spLocks/>
          </p:cNvSpPr>
          <p:nvPr/>
        </p:nvSpPr>
        <p:spPr>
          <a:xfrm>
            <a:off x="5307023" y="4912027"/>
            <a:ext cx="2138319" cy="855340"/>
          </a:xfrm>
          <a:prstGeom prst="rect">
            <a:avLst/>
          </a:prstGeom>
        </p:spPr>
        <p:txBody>
          <a:bodyPr/>
          <a:lstStyle>
            <a:defPPr>
              <a:defRPr lang="ca-ES"/>
            </a:defPPr>
            <a:lvl1pPr indent="0" algn="just">
              <a:lnSpc>
                <a:spcPct val="150000"/>
              </a:lnSpc>
              <a:spcBef>
                <a:spcPct val="20000"/>
              </a:spcBef>
              <a:buFont typeface="Courier New" panose="02070309020205020404" pitchFamily="49" charset="0"/>
              <a:buChar char="o"/>
              <a:defRPr sz="3200"/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None/>
              <a:defRPr/>
            </a:pPr>
            <a:r>
              <a:rPr lang="ca-E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Decent </a:t>
            </a:r>
            <a:r>
              <a:rPr lang="ca-ES" sz="24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work</a:t>
            </a:r>
            <a:r>
              <a:rPr lang="ca-E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of all </a:t>
            </a:r>
            <a:r>
              <a:rPr lang="ca-ES" sz="24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types</a:t>
            </a:r>
            <a:endParaRPr lang="ca-ES" sz="24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0" name="Elipse 25">
            <a:extLst>
              <a:ext uri="{FF2B5EF4-FFF2-40B4-BE49-F238E27FC236}">
                <a16:creationId xmlns:a16="http://schemas.microsoft.com/office/drawing/2014/main" id="{7D31D370-ACC6-435E-BDA6-05A93F8B7EA0}"/>
              </a:ext>
            </a:extLst>
          </p:cNvPr>
          <p:cNvSpPr/>
          <p:nvPr/>
        </p:nvSpPr>
        <p:spPr>
          <a:xfrm>
            <a:off x="3133531" y="3634875"/>
            <a:ext cx="2373332" cy="1468461"/>
          </a:xfrm>
          <a:prstGeom prst="ellipse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a-ES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" name="Contenidor de contingut 2">
            <a:extLst>
              <a:ext uri="{FF2B5EF4-FFF2-40B4-BE49-F238E27FC236}">
                <a16:creationId xmlns:a16="http://schemas.microsoft.com/office/drawing/2014/main" id="{A295F4DC-D84B-4EF0-A46C-5D7F00BC52C6}"/>
              </a:ext>
            </a:extLst>
          </p:cNvPr>
          <p:cNvSpPr txBox="1">
            <a:spLocks/>
          </p:cNvSpPr>
          <p:nvPr/>
        </p:nvSpPr>
        <p:spPr>
          <a:xfrm>
            <a:off x="5410406" y="2680620"/>
            <a:ext cx="1676224" cy="1023018"/>
          </a:xfrm>
          <a:prstGeom prst="rect">
            <a:avLst/>
          </a:prstGeom>
        </p:spPr>
        <p:txBody>
          <a:bodyPr/>
          <a:lstStyle>
            <a:defPPr>
              <a:defRPr lang="ca-ES"/>
            </a:defPPr>
            <a:lvl1pPr indent="0" algn="just">
              <a:lnSpc>
                <a:spcPct val="150000"/>
              </a:lnSpc>
              <a:spcBef>
                <a:spcPct val="20000"/>
              </a:spcBef>
              <a:buFont typeface="Courier New" panose="02070309020205020404" pitchFamily="49" charset="0"/>
              <a:buChar char="o"/>
              <a:defRPr sz="3200"/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None/>
              <a:defRPr/>
            </a:pPr>
            <a:r>
              <a:rPr lang="ca-ES" sz="24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Urban</a:t>
            </a:r>
            <a:r>
              <a:rPr lang="ca-E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ca-ES" sz="24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innovation</a:t>
            </a:r>
            <a:r>
              <a:rPr lang="ca-E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ca-ES" sz="24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clusters</a:t>
            </a:r>
            <a:endParaRPr lang="en-GB" sz="24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6" name="Contenidor de contingut 2">
            <a:extLst>
              <a:ext uri="{FF2B5EF4-FFF2-40B4-BE49-F238E27FC236}">
                <a16:creationId xmlns:a16="http://schemas.microsoft.com/office/drawing/2014/main" id="{780E057B-6938-49C6-AA69-56B64FDDA0F0}"/>
              </a:ext>
            </a:extLst>
          </p:cNvPr>
          <p:cNvSpPr txBox="1">
            <a:spLocks/>
          </p:cNvSpPr>
          <p:nvPr/>
        </p:nvSpPr>
        <p:spPr>
          <a:xfrm>
            <a:off x="3379330" y="3769332"/>
            <a:ext cx="1920329" cy="1194929"/>
          </a:xfrm>
          <a:prstGeom prst="rect">
            <a:avLst/>
          </a:prstGeom>
        </p:spPr>
        <p:txBody>
          <a:bodyPr/>
          <a:lstStyle>
            <a:defPPr>
              <a:defRPr lang="ca-ES"/>
            </a:defPPr>
            <a:lvl1pPr indent="0" algn="just">
              <a:lnSpc>
                <a:spcPct val="150000"/>
              </a:lnSpc>
              <a:spcBef>
                <a:spcPct val="20000"/>
              </a:spcBef>
              <a:buFont typeface="Courier New" panose="02070309020205020404" pitchFamily="49" charset="0"/>
              <a:buChar char="o"/>
              <a:defRPr sz="3200"/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None/>
              <a:defRPr/>
            </a:pPr>
            <a:r>
              <a:rPr lang="ca-ES" sz="24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Multipolarity</a:t>
            </a:r>
            <a:r>
              <a:rPr lang="ca-E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ca-ES" sz="24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and</a:t>
            </a:r>
            <a:r>
              <a:rPr lang="ca-E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ca-ES" sz="24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connectivity</a:t>
            </a:r>
            <a:endParaRPr lang="en-GB" sz="24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tge relacionada">
            <a:extLst>
              <a:ext uri="{FF2B5EF4-FFF2-40B4-BE49-F238E27FC236}">
                <a16:creationId xmlns:a16="http://schemas.microsoft.com/office/drawing/2014/main" id="{D941F0CD-4D0A-4F42-B9D2-D330479BC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0945"/>
            <a:ext cx="9144000" cy="530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pemb.cat/continguts/img/logo-pemb2.png">
            <a:extLst>
              <a:ext uri="{FF2B5EF4-FFF2-40B4-BE49-F238E27FC236}">
                <a16:creationId xmlns:a16="http://schemas.microsoft.com/office/drawing/2014/main" id="{44F6B420-E88F-4035-8DC0-B2B3D46F9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878497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t d'imatges de superilles">
            <a:extLst>
              <a:ext uri="{FF2B5EF4-FFF2-40B4-BE49-F238E27FC236}">
                <a16:creationId xmlns:a16="http://schemas.microsoft.com/office/drawing/2014/main" id="{6C717BEA-DE7A-4361-A084-46E8F88BA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3803"/>
            <a:ext cx="9144000" cy="646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QuadreDeText 1">
            <a:extLst>
              <a:ext uri="{FF2B5EF4-FFF2-40B4-BE49-F238E27FC236}">
                <a16:creationId xmlns:a16="http://schemas.microsoft.com/office/drawing/2014/main" id="{ABA76E21-B78E-4C34-98A3-3F25F64A9EFB}"/>
              </a:ext>
            </a:extLst>
          </p:cNvPr>
          <p:cNvSpPr txBox="1"/>
          <p:nvPr/>
        </p:nvSpPr>
        <p:spPr>
          <a:xfrm>
            <a:off x="3149847" y="60637"/>
            <a:ext cx="28443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3600" dirty="0"/>
              <a:t>SUPERBLOCKS</a:t>
            </a:r>
          </a:p>
        </p:txBody>
      </p:sp>
      <p:pic>
        <p:nvPicPr>
          <p:cNvPr id="4" name="Picture 2" descr="http://www.pemb.cat/continguts/img/logo-pemb2.png">
            <a:extLst>
              <a:ext uri="{FF2B5EF4-FFF2-40B4-BE49-F238E27FC236}">
                <a16:creationId xmlns:a16="http://schemas.microsoft.com/office/drawing/2014/main" id="{8F28E800-6AE0-488A-BC0C-EA0F1E922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120112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esultat d'imatges de superilles">
            <a:extLst>
              <a:ext uri="{FF2B5EF4-FFF2-40B4-BE49-F238E27FC236}">
                <a16:creationId xmlns:a16="http://schemas.microsoft.com/office/drawing/2014/main" id="{DA87B938-AA83-4F4B-A2B9-806755920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149" y="390414"/>
            <a:ext cx="5880002" cy="3307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Resultat d'imatges de superilla poblenou">
            <a:extLst>
              <a:ext uri="{FF2B5EF4-FFF2-40B4-BE49-F238E27FC236}">
                <a16:creationId xmlns:a16="http://schemas.microsoft.com/office/drawing/2014/main" id="{0E5037C4-2076-46DC-AEA5-6F5AA5822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276" y="3882518"/>
            <a:ext cx="4729748" cy="2660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www.pemb.cat/continguts/img/logo-pemb2.png">
            <a:extLst>
              <a:ext uri="{FF2B5EF4-FFF2-40B4-BE49-F238E27FC236}">
                <a16:creationId xmlns:a16="http://schemas.microsoft.com/office/drawing/2014/main" id="{F3801C85-67F0-4448-BED1-B7FB8D06F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432515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t d'imatges de pla buits barcelona">
            <a:extLst>
              <a:ext uri="{FF2B5EF4-FFF2-40B4-BE49-F238E27FC236}">
                <a16:creationId xmlns:a16="http://schemas.microsoft.com/office/drawing/2014/main" id="{50FE8A5B-A434-4FBC-AB7A-ACA4526DE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169" y="13226"/>
            <a:ext cx="5957662" cy="215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t d'imatges de pla buits barcelona">
            <a:extLst>
              <a:ext uri="{FF2B5EF4-FFF2-40B4-BE49-F238E27FC236}">
                <a16:creationId xmlns:a16="http://schemas.microsoft.com/office/drawing/2014/main" id="{9484DFDC-171D-402F-8411-9A4765E86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19" y="1909011"/>
            <a:ext cx="8569592" cy="4875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www.pemb.cat/continguts/img/logo-pemb2.png">
            <a:extLst>
              <a:ext uri="{FF2B5EF4-FFF2-40B4-BE49-F238E27FC236}">
                <a16:creationId xmlns:a16="http://schemas.microsoft.com/office/drawing/2014/main" id="{809FD7E0-5249-463C-8BD9-548664384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995008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esultat d'imatges de pla desenvolupament districte barcelona">
            <a:extLst>
              <a:ext uri="{FF2B5EF4-FFF2-40B4-BE49-F238E27FC236}">
                <a16:creationId xmlns:a16="http://schemas.microsoft.com/office/drawing/2014/main" id="{C49D68D0-C402-4922-9C2D-9813AEDC3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82" y="818147"/>
            <a:ext cx="9009900" cy="521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www.pemb.cat/continguts/img/logo-pemb2.png">
            <a:extLst>
              <a:ext uri="{FF2B5EF4-FFF2-40B4-BE49-F238E27FC236}">
                <a16:creationId xmlns:a16="http://schemas.microsoft.com/office/drawing/2014/main" id="{B43DD867-45A6-402C-9688-842BE554D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52884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sultat d'imatges de mobile week barcelona">
            <a:extLst>
              <a:ext uri="{FF2B5EF4-FFF2-40B4-BE49-F238E27FC236}">
                <a16:creationId xmlns:a16="http://schemas.microsoft.com/office/drawing/2014/main" id="{09833DE0-724A-419E-BAC5-F67E6832E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1" y="1108420"/>
            <a:ext cx="9089899" cy="4746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www.pemb.cat/continguts/img/logo-pemb2.png">
            <a:extLst>
              <a:ext uri="{FF2B5EF4-FFF2-40B4-BE49-F238E27FC236}">
                <a16:creationId xmlns:a16="http://schemas.microsoft.com/office/drawing/2014/main" id="{BCB1BBB0-AF01-47BC-925D-7D1C72D96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206395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esultat d'imatges de pla ciencia barcelona">
            <a:extLst>
              <a:ext uri="{FF2B5EF4-FFF2-40B4-BE49-F238E27FC236}">
                <a16:creationId xmlns:a16="http://schemas.microsoft.com/office/drawing/2014/main" id="{92CB1A5C-B3AD-43A5-B2C2-583FF0EEA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71" y="643467"/>
            <a:ext cx="4610056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www.pemb.cat/continguts/img/logo-pemb2.png">
            <a:extLst>
              <a:ext uri="{FF2B5EF4-FFF2-40B4-BE49-F238E27FC236}">
                <a16:creationId xmlns:a16="http://schemas.microsoft.com/office/drawing/2014/main" id="{4B8F9352-24DA-4713-A3D3-DFDD4FDB8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454791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idor de contingut 2">
            <a:extLst>
              <a:ext uri="{FF2B5EF4-FFF2-40B4-BE49-F238E27FC236}">
                <a16:creationId xmlns:a16="http://schemas.microsoft.com/office/drawing/2014/main" id="{43E7A7C8-86C2-4150-8771-5B7CA13D0B80}"/>
              </a:ext>
            </a:extLst>
          </p:cNvPr>
          <p:cNvSpPr txBox="1">
            <a:spLocks/>
          </p:cNvSpPr>
          <p:nvPr/>
        </p:nvSpPr>
        <p:spPr>
          <a:xfrm>
            <a:off x="1426490" y="2847671"/>
            <a:ext cx="2313403" cy="1588745"/>
          </a:xfrm>
          <a:prstGeom prst="rect">
            <a:avLst/>
          </a:prstGeom>
        </p:spPr>
        <p:txBody>
          <a:bodyPr/>
          <a:lstStyle>
            <a:defPPr>
              <a:defRPr lang="ca-ES"/>
            </a:defPPr>
            <a:lvl1pPr indent="0" algn="just">
              <a:lnSpc>
                <a:spcPct val="150000"/>
              </a:lnSpc>
              <a:spcBef>
                <a:spcPct val="20000"/>
              </a:spcBef>
              <a:buFont typeface="Courier New" panose="02070309020205020404" pitchFamily="49" charset="0"/>
              <a:buChar char="o"/>
              <a:defRPr sz="3200"/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None/>
              <a:defRPr/>
            </a:pPr>
            <a:r>
              <a:rPr lang="ca-E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New </a:t>
            </a:r>
            <a:r>
              <a:rPr lang="ca-ES" sz="24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metropolitan</a:t>
            </a:r>
            <a:r>
              <a:rPr lang="ca-E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ca-ES" sz="24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governance</a:t>
            </a:r>
            <a:r>
              <a:rPr lang="ca-E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model</a:t>
            </a:r>
          </a:p>
        </p:txBody>
      </p:sp>
      <p:sp>
        <p:nvSpPr>
          <p:cNvPr id="7" name="QuadreDeText 6"/>
          <p:cNvSpPr txBox="1"/>
          <p:nvPr/>
        </p:nvSpPr>
        <p:spPr>
          <a:xfrm>
            <a:off x="179388" y="188913"/>
            <a:ext cx="8785225" cy="93662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ES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36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ca-ES" dirty="0"/>
              <a:t>COHESION ELEMENTS</a:t>
            </a:r>
          </a:p>
        </p:txBody>
      </p:sp>
      <p:sp>
        <p:nvSpPr>
          <p:cNvPr id="32775" name="Contenidor de contingut 2"/>
          <p:cNvSpPr txBox="1">
            <a:spLocks noChangeArrowheads="1"/>
          </p:cNvSpPr>
          <p:nvPr/>
        </p:nvSpPr>
        <p:spPr bwMode="auto">
          <a:xfrm>
            <a:off x="0" y="1262063"/>
            <a:ext cx="9144000" cy="120032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ca-ES" altLang="ca-ES" sz="3600" dirty="0" err="1"/>
              <a:t>Strategies</a:t>
            </a:r>
            <a:r>
              <a:rPr lang="ca-ES" altLang="ca-ES" sz="3600" dirty="0"/>
              <a:t> to </a:t>
            </a:r>
            <a:r>
              <a:rPr lang="ca-ES" altLang="ca-ES" sz="3600" dirty="0" err="1"/>
              <a:t>strenghten</a:t>
            </a:r>
            <a:r>
              <a:rPr lang="ca-ES" altLang="ca-ES" sz="3600" dirty="0"/>
              <a:t> </a:t>
            </a:r>
            <a:r>
              <a:rPr lang="ca-ES" altLang="ca-ES" sz="3600" dirty="0" err="1"/>
              <a:t>predistribution</a:t>
            </a:r>
            <a:r>
              <a:rPr lang="ca-ES" altLang="ca-ES" sz="3600" dirty="0"/>
              <a:t> </a:t>
            </a:r>
            <a:r>
              <a:rPr lang="ca-ES" altLang="ca-ES" sz="3600" dirty="0" err="1"/>
              <a:t>and</a:t>
            </a:r>
            <a:r>
              <a:rPr lang="ca-ES" altLang="ca-ES" sz="3600" dirty="0"/>
              <a:t> </a:t>
            </a:r>
            <a:r>
              <a:rPr lang="ca-ES" altLang="ca-ES" sz="3600" dirty="0" err="1"/>
              <a:t>redistribution</a:t>
            </a:r>
            <a:r>
              <a:rPr lang="ca-ES" altLang="ca-ES" sz="3600" dirty="0"/>
              <a:t>: no </a:t>
            </a:r>
            <a:r>
              <a:rPr lang="ca-ES" altLang="ca-ES" sz="3600" dirty="0" err="1"/>
              <a:t>one</a:t>
            </a:r>
            <a:r>
              <a:rPr lang="ca-ES" altLang="ca-ES" sz="3600" dirty="0"/>
              <a:t> </a:t>
            </a:r>
            <a:r>
              <a:rPr lang="ca-ES" altLang="ca-ES" sz="3600" dirty="0" err="1"/>
              <a:t>left</a:t>
            </a:r>
            <a:r>
              <a:rPr lang="ca-ES" altLang="ca-ES" sz="3600" dirty="0"/>
              <a:t> </a:t>
            </a:r>
            <a:r>
              <a:rPr lang="ca-ES" altLang="ca-ES" sz="3600" dirty="0" err="1"/>
              <a:t>behind</a:t>
            </a:r>
            <a:endParaRPr lang="ca-ES" altLang="ca-ES" sz="3600" dirty="0"/>
          </a:p>
        </p:txBody>
      </p:sp>
      <p:pic>
        <p:nvPicPr>
          <p:cNvPr id="32786" name="Picture 2" descr="http://www.pemb.cat/continguts/img/logo-pemb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Contenidor de contingut 2">
            <a:extLst>
              <a:ext uri="{FF2B5EF4-FFF2-40B4-BE49-F238E27FC236}">
                <a16:creationId xmlns:a16="http://schemas.microsoft.com/office/drawing/2014/main" id="{416CC3E8-2FE6-420D-A129-5892DA13D2E1}"/>
              </a:ext>
            </a:extLst>
          </p:cNvPr>
          <p:cNvSpPr txBox="1">
            <a:spLocks/>
          </p:cNvSpPr>
          <p:nvPr/>
        </p:nvSpPr>
        <p:spPr>
          <a:xfrm>
            <a:off x="5339480" y="3234857"/>
            <a:ext cx="1782385" cy="884409"/>
          </a:xfrm>
          <a:prstGeom prst="rect">
            <a:avLst/>
          </a:prstGeom>
        </p:spPr>
        <p:txBody>
          <a:bodyPr/>
          <a:lstStyle>
            <a:defPPr>
              <a:defRPr lang="ca-ES"/>
            </a:defPPr>
            <a:lvl1pPr indent="0" algn="just">
              <a:lnSpc>
                <a:spcPct val="150000"/>
              </a:lnSpc>
              <a:spcBef>
                <a:spcPct val="20000"/>
              </a:spcBef>
              <a:buFont typeface="Courier New" panose="02070309020205020404" pitchFamily="49" charset="0"/>
              <a:buChar char="o"/>
              <a:defRPr sz="3200"/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None/>
              <a:defRPr/>
            </a:pPr>
            <a:r>
              <a:rPr lang="ca-E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New local </a:t>
            </a:r>
            <a:r>
              <a:rPr lang="ca-ES" sz="24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welfare</a:t>
            </a:r>
            <a:endParaRPr lang="ca-ES" sz="28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7" name="Contenidor de contingut 2">
            <a:extLst>
              <a:ext uri="{FF2B5EF4-FFF2-40B4-BE49-F238E27FC236}">
                <a16:creationId xmlns:a16="http://schemas.microsoft.com/office/drawing/2014/main" id="{D80DD561-DCB9-4475-8D25-A2E7DA05917E}"/>
              </a:ext>
            </a:extLst>
          </p:cNvPr>
          <p:cNvSpPr txBox="1">
            <a:spLocks/>
          </p:cNvSpPr>
          <p:nvPr/>
        </p:nvSpPr>
        <p:spPr>
          <a:xfrm>
            <a:off x="5223975" y="5108345"/>
            <a:ext cx="2530612" cy="1148502"/>
          </a:xfrm>
          <a:prstGeom prst="rect">
            <a:avLst/>
          </a:prstGeom>
        </p:spPr>
        <p:txBody>
          <a:bodyPr/>
          <a:lstStyle>
            <a:defPPr>
              <a:defRPr lang="ca-ES"/>
            </a:defPPr>
            <a:lvl1pPr indent="0" algn="just">
              <a:lnSpc>
                <a:spcPct val="150000"/>
              </a:lnSpc>
              <a:spcBef>
                <a:spcPct val="20000"/>
              </a:spcBef>
              <a:buFont typeface="Courier New" panose="02070309020205020404" pitchFamily="49" charset="0"/>
              <a:buChar char="o"/>
              <a:defRPr sz="3200"/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  <a:defRPr/>
            </a:pPr>
            <a:r>
              <a:rPr lang="ca-ES" sz="24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From</a:t>
            </a:r>
            <a:r>
              <a:rPr lang="ca-E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ca-ES" sz="24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neighborhoods</a:t>
            </a:r>
            <a:r>
              <a:rPr lang="ca-E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to global </a:t>
            </a:r>
            <a:r>
              <a:rPr lang="ca-ES" sz="24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metropolis</a:t>
            </a:r>
            <a:endParaRPr lang="ca-ES" sz="24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8" name="Elipse 21">
            <a:extLst>
              <a:ext uri="{FF2B5EF4-FFF2-40B4-BE49-F238E27FC236}">
                <a16:creationId xmlns:a16="http://schemas.microsoft.com/office/drawing/2014/main" id="{8900A050-4413-4323-859D-5270424EDBB8}"/>
              </a:ext>
            </a:extLst>
          </p:cNvPr>
          <p:cNvSpPr/>
          <p:nvPr/>
        </p:nvSpPr>
        <p:spPr>
          <a:xfrm>
            <a:off x="5116831" y="5147243"/>
            <a:ext cx="2744634" cy="1371627"/>
          </a:xfrm>
          <a:prstGeom prst="ellipse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a-ES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9" name="Elipse 25">
            <a:extLst>
              <a:ext uri="{FF2B5EF4-FFF2-40B4-BE49-F238E27FC236}">
                <a16:creationId xmlns:a16="http://schemas.microsoft.com/office/drawing/2014/main" id="{A2AD7343-6BF7-437F-A7FC-0902FE666829}"/>
              </a:ext>
            </a:extLst>
          </p:cNvPr>
          <p:cNvSpPr/>
          <p:nvPr/>
        </p:nvSpPr>
        <p:spPr>
          <a:xfrm>
            <a:off x="5306060" y="2963794"/>
            <a:ext cx="1807971" cy="1371627"/>
          </a:xfrm>
          <a:prstGeom prst="ellipse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a-ES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1" name="Elipse 26">
            <a:extLst>
              <a:ext uri="{FF2B5EF4-FFF2-40B4-BE49-F238E27FC236}">
                <a16:creationId xmlns:a16="http://schemas.microsoft.com/office/drawing/2014/main" id="{D0529242-21E4-4318-B34C-1A3587BFD4A2}"/>
              </a:ext>
            </a:extLst>
          </p:cNvPr>
          <p:cNvSpPr/>
          <p:nvPr/>
        </p:nvSpPr>
        <p:spPr>
          <a:xfrm>
            <a:off x="1569359" y="2874109"/>
            <a:ext cx="2070047" cy="1502251"/>
          </a:xfrm>
          <a:prstGeom prst="ellipse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2" name="Contenidor de contingut 2">
            <a:extLst>
              <a:ext uri="{FF2B5EF4-FFF2-40B4-BE49-F238E27FC236}">
                <a16:creationId xmlns:a16="http://schemas.microsoft.com/office/drawing/2014/main" id="{222C7564-F650-44A0-87C7-3F03E1AB9CE8}"/>
              </a:ext>
            </a:extLst>
          </p:cNvPr>
          <p:cNvSpPr txBox="1">
            <a:spLocks/>
          </p:cNvSpPr>
          <p:nvPr/>
        </p:nvSpPr>
        <p:spPr>
          <a:xfrm>
            <a:off x="1745080" y="5126643"/>
            <a:ext cx="1676224" cy="1023018"/>
          </a:xfrm>
          <a:prstGeom prst="rect">
            <a:avLst/>
          </a:prstGeom>
        </p:spPr>
        <p:txBody>
          <a:bodyPr/>
          <a:lstStyle>
            <a:defPPr>
              <a:defRPr lang="ca-ES"/>
            </a:defPPr>
            <a:lvl1pPr indent="0" algn="just">
              <a:lnSpc>
                <a:spcPct val="150000"/>
              </a:lnSpc>
              <a:spcBef>
                <a:spcPct val="20000"/>
              </a:spcBef>
              <a:buFont typeface="Courier New" panose="02070309020205020404" pitchFamily="49" charset="0"/>
              <a:buChar char="o"/>
              <a:defRPr sz="3200"/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None/>
              <a:defRPr/>
            </a:pPr>
            <a:r>
              <a:rPr lang="ca-E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Plural &amp; </a:t>
            </a:r>
            <a:r>
              <a:rPr lang="ca-ES" sz="24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diverse</a:t>
            </a:r>
            <a:r>
              <a:rPr lang="ca-E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ca-ES" sz="24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economy</a:t>
            </a:r>
            <a:endParaRPr lang="en-GB" sz="24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3" name="Elipse 31">
            <a:extLst>
              <a:ext uri="{FF2B5EF4-FFF2-40B4-BE49-F238E27FC236}">
                <a16:creationId xmlns:a16="http://schemas.microsoft.com/office/drawing/2014/main" id="{CE44B39E-59D9-44CC-8A8E-295825DE956A}"/>
              </a:ext>
            </a:extLst>
          </p:cNvPr>
          <p:cNvSpPr/>
          <p:nvPr/>
        </p:nvSpPr>
        <p:spPr>
          <a:xfrm>
            <a:off x="1687109" y="5018030"/>
            <a:ext cx="1792167" cy="1371627"/>
          </a:xfrm>
          <a:prstGeom prst="ellipse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4" name="Contenidor de contingut 2">
            <a:extLst>
              <a:ext uri="{FF2B5EF4-FFF2-40B4-BE49-F238E27FC236}">
                <a16:creationId xmlns:a16="http://schemas.microsoft.com/office/drawing/2014/main" id="{15139892-0357-4D3C-8A77-4CA58B7A53E0}"/>
              </a:ext>
            </a:extLst>
          </p:cNvPr>
          <p:cNvSpPr txBox="1">
            <a:spLocks/>
          </p:cNvSpPr>
          <p:nvPr/>
        </p:nvSpPr>
        <p:spPr>
          <a:xfrm>
            <a:off x="3364493" y="4312396"/>
            <a:ext cx="2157608" cy="1148502"/>
          </a:xfrm>
          <a:prstGeom prst="rect">
            <a:avLst/>
          </a:prstGeom>
        </p:spPr>
        <p:txBody>
          <a:bodyPr/>
          <a:lstStyle>
            <a:defPPr>
              <a:defRPr lang="ca-ES"/>
            </a:defPPr>
            <a:lvl1pPr indent="0" algn="just">
              <a:lnSpc>
                <a:spcPct val="150000"/>
              </a:lnSpc>
              <a:spcBef>
                <a:spcPct val="20000"/>
              </a:spcBef>
              <a:buFont typeface="Courier New" panose="02070309020205020404" pitchFamily="49" charset="0"/>
              <a:buChar char="o"/>
              <a:defRPr sz="3200"/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  <a:defRPr/>
            </a:pPr>
            <a:r>
              <a:rPr lang="ca-ES" sz="24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Education</a:t>
            </a:r>
            <a:r>
              <a:rPr lang="ca-E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ca-ES" sz="24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and</a:t>
            </a:r>
            <a:r>
              <a:rPr lang="ca-E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ca-ES" sz="2400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training</a:t>
            </a:r>
            <a:endParaRPr lang="ca-ES" sz="24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5" name="Elipse 21">
            <a:extLst>
              <a:ext uri="{FF2B5EF4-FFF2-40B4-BE49-F238E27FC236}">
                <a16:creationId xmlns:a16="http://schemas.microsoft.com/office/drawing/2014/main" id="{C3A1ACC1-BDFA-41D9-B2DA-63C96D1A5BD7}"/>
              </a:ext>
            </a:extLst>
          </p:cNvPr>
          <p:cNvSpPr/>
          <p:nvPr/>
        </p:nvSpPr>
        <p:spPr>
          <a:xfrm>
            <a:off x="3468440" y="3933544"/>
            <a:ext cx="1938878" cy="1492451"/>
          </a:xfrm>
          <a:prstGeom prst="ellipse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a-ES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t d'imatges de superilles SOCIALS">
            <a:extLst>
              <a:ext uri="{FF2B5EF4-FFF2-40B4-BE49-F238E27FC236}">
                <a16:creationId xmlns:a16="http://schemas.microsoft.com/office/drawing/2014/main" id="{FA38867E-190E-42CB-93BE-F9755EEA24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39"/>
          <a:stretch/>
        </p:blipFill>
        <p:spPr bwMode="auto">
          <a:xfrm>
            <a:off x="4769963" y="3842302"/>
            <a:ext cx="4374037" cy="2974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t d'imatges de superilles SOCIALS">
            <a:extLst>
              <a:ext uri="{FF2B5EF4-FFF2-40B4-BE49-F238E27FC236}">
                <a16:creationId xmlns:a16="http://schemas.microsoft.com/office/drawing/2014/main" id="{CAE1310F-8EC0-44E0-960D-B29001653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30" y="928886"/>
            <a:ext cx="8184920" cy="4793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QuadreDeText 3">
            <a:extLst>
              <a:ext uri="{FF2B5EF4-FFF2-40B4-BE49-F238E27FC236}">
                <a16:creationId xmlns:a16="http://schemas.microsoft.com/office/drawing/2014/main" id="{7FDDAE40-7CF1-405C-8E76-F413DDD16063}"/>
              </a:ext>
            </a:extLst>
          </p:cNvPr>
          <p:cNvSpPr txBox="1"/>
          <p:nvPr/>
        </p:nvSpPr>
        <p:spPr>
          <a:xfrm>
            <a:off x="2353182" y="155887"/>
            <a:ext cx="42918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3600" dirty="0"/>
              <a:t>SOCIAL SUPERBLOCKS</a:t>
            </a:r>
          </a:p>
        </p:txBody>
      </p:sp>
      <p:pic>
        <p:nvPicPr>
          <p:cNvPr id="5" name="Picture 2" descr="http://www.pemb.cat/continguts/img/logo-pemb2.png">
            <a:extLst>
              <a:ext uri="{FF2B5EF4-FFF2-40B4-BE49-F238E27FC236}">
                <a16:creationId xmlns:a16="http://schemas.microsoft.com/office/drawing/2014/main" id="{F527C312-9621-4E1C-B342-D476DA88D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910938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Resultat d'imatges de pla ciencia barcelona">
            <a:extLst>
              <a:ext uri="{FF2B5EF4-FFF2-40B4-BE49-F238E27FC236}">
                <a16:creationId xmlns:a16="http://schemas.microsoft.com/office/drawing/2014/main" id="{9AD138ED-1B46-4E0A-B6FC-15C29E260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91440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www.pemb.cat/continguts/img/logo-pemb2.png">
            <a:extLst>
              <a:ext uri="{FF2B5EF4-FFF2-40B4-BE49-F238E27FC236}">
                <a16:creationId xmlns:a16="http://schemas.microsoft.com/office/drawing/2014/main" id="{814AACBE-9A50-430A-8B72-FE88CFC05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396341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83CBE3D-DF54-4948-8D13-98A2DDAD60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459" r="1803" b="14062"/>
          <a:stretch/>
        </p:blipFill>
        <p:spPr>
          <a:xfrm>
            <a:off x="-19993" y="119926"/>
            <a:ext cx="9183985" cy="3863715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2B7E9B85-46C9-4A0B-AD38-0F71F9663187}"/>
              </a:ext>
            </a:extLst>
          </p:cNvPr>
          <p:cNvSpPr/>
          <p:nvPr/>
        </p:nvSpPr>
        <p:spPr>
          <a:xfrm>
            <a:off x="1155288" y="4045430"/>
            <a:ext cx="794373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333333"/>
                </a:solidFill>
                <a:latin typeface="+mn-lt"/>
              </a:rPr>
              <a:t>“B-MINCOME is a pilot project for combating poverty and inequality in Barcelona’s deprived areas; It is part of the EU's Urban Innovative Actions </a:t>
            </a:r>
            <a:r>
              <a:rPr lang="en-US" sz="2400" dirty="0" err="1">
                <a:solidFill>
                  <a:srgbClr val="333333"/>
                </a:solidFill>
                <a:latin typeface="+mn-lt"/>
              </a:rPr>
              <a:t>programme</a:t>
            </a:r>
            <a:r>
              <a:rPr lang="en-US" sz="2400" dirty="0">
                <a:solidFill>
                  <a:srgbClr val="333333"/>
                </a:solidFill>
                <a:latin typeface="+mn-lt"/>
              </a:rPr>
              <a:t>. The project aims to test the efficiency and effectiveness of combining economic aid, in the form of Municipal Inclusion Support, with active social-employment policies in ten neighborhoods in Barcelona's </a:t>
            </a:r>
            <a:r>
              <a:rPr lang="en-US" sz="2400" dirty="0" err="1">
                <a:solidFill>
                  <a:srgbClr val="333333"/>
                </a:solidFill>
                <a:latin typeface="+mn-lt"/>
              </a:rPr>
              <a:t>Eix</a:t>
            </a:r>
            <a:r>
              <a:rPr lang="en-US" sz="2400" dirty="0">
                <a:solidFill>
                  <a:srgbClr val="333333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33333"/>
                </a:solidFill>
                <a:latin typeface="+mn-lt"/>
              </a:rPr>
              <a:t>Besòs</a:t>
            </a:r>
            <a:r>
              <a:rPr lang="en-US" sz="2400" dirty="0">
                <a:solidFill>
                  <a:srgbClr val="333333"/>
                </a:solidFill>
                <a:latin typeface="+mn-lt"/>
              </a:rPr>
              <a:t> area.”</a:t>
            </a:r>
          </a:p>
        </p:txBody>
      </p:sp>
      <p:pic>
        <p:nvPicPr>
          <p:cNvPr id="6" name="Picture 2" descr="http://www.pemb.cat/continguts/img/logo-pemb2.png">
            <a:extLst>
              <a:ext uri="{FF2B5EF4-FFF2-40B4-BE49-F238E27FC236}">
                <a16:creationId xmlns:a16="http://schemas.microsoft.com/office/drawing/2014/main" id="{E745363A-EE73-4465-981D-9A06008FF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829306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t d'imatges de la comunificadora">
            <a:extLst>
              <a:ext uri="{FF2B5EF4-FFF2-40B4-BE49-F238E27FC236}">
                <a16:creationId xmlns:a16="http://schemas.microsoft.com/office/drawing/2014/main" id="{D790CE4F-40B0-45A7-9870-BB55CC85F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57" y="1709373"/>
            <a:ext cx="7463281" cy="3433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www.pemb.cat/continguts/img/logo-pemb2.png">
            <a:extLst>
              <a:ext uri="{FF2B5EF4-FFF2-40B4-BE49-F238E27FC236}">
                <a16:creationId xmlns:a16="http://schemas.microsoft.com/office/drawing/2014/main" id="{C1C6597D-F934-4977-833A-19B342FDB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540860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Resultat d'imatges de la pionera barcelona">
            <a:extLst>
              <a:ext uri="{FF2B5EF4-FFF2-40B4-BE49-F238E27FC236}">
                <a16:creationId xmlns:a16="http://schemas.microsoft.com/office/drawing/2014/main" id="{E83B6D92-E30B-4811-BB48-79B8F18C4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4" y="1295116"/>
            <a:ext cx="9015663" cy="4329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www.pemb.cat/continguts/img/logo-pemb2.png">
            <a:extLst>
              <a:ext uri="{FF2B5EF4-FFF2-40B4-BE49-F238E27FC236}">
                <a16:creationId xmlns:a16="http://schemas.microsoft.com/office/drawing/2014/main" id="{BEEFEB60-6FE4-4201-A524-29E360E7F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64872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sultat d'imatges de sinergics">
            <a:extLst>
              <a:ext uri="{FF2B5EF4-FFF2-40B4-BE49-F238E27FC236}">
                <a16:creationId xmlns:a16="http://schemas.microsoft.com/office/drawing/2014/main" id="{9406C234-2081-4AFC-A80B-79FA7043C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36" y="1966380"/>
            <a:ext cx="2995369" cy="2995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sultat d'imatges de sinergics">
            <a:extLst>
              <a:ext uri="{FF2B5EF4-FFF2-40B4-BE49-F238E27FC236}">
                <a16:creationId xmlns:a16="http://schemas.microsoft.com/office/drawing/2014/main" id="{13D32158-4503-4727-A013-46FBD844A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853" y="1641082"/>
            <a:ext cx="5311637" cy="3545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www.pemb.cat/continguts/img/logo-pemb2.png">
            <a:extLst>
              <a:ext uri="{FF2B5EF4-FFF2-40B4-BE49-F238E27FC236}">
                <a16:creationId xmlns:a16="http://schemas.microsoft.com/office/drawing/2014/main" id="{B616982D-99C2-442A-9AC1-1E086C8C7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603612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20669" y="3207657"/>
            <a:ext cx="7439561" cy="932676"/>
          </a:xfrm>
        </p:spPr>
        <p:txBody>
          <a:bodyPr anchor="t"/>
          <a:lstStyle/>
          <a:p>
            <a:pPr algn="ctr">
              <a:defRPr/>
            </a:pPr>
            <a:r>
              <a:rPr lang="en-US" sz="4400" b="1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WHAT’S GOING ON NOW?</a:t>
            </a:r>
          </a:p>
        </p:txBody>
      </p:sp>
      <p:pic>
        <p:nvPicPr>
          <p:cNvPr id="3" name="Picture 2" descr="http://www.pemb.cat/continguts/img/logo-pemb2.png">
            <a:extLst>
              <a:ext uri="{FF2B5EF4-FFF2-40B4-BE49-F238E27FC236}">
                <a16:creationId xmlns:a16="http://schemas.microsoft.com/office/drawing/2014/main" id="{C66F329D-B8D4-463C-B4BD-E0B7EA7BE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911246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QuadreDeText 6"/>
          <p:cNvSpPr txBox="1"/>
          <p:nvPr/>
        </p:nvSpPr>
        <p:spPr>
          <a:xfrm>
            <a:off x="179388" y="188913"/>
            <a:ext cx="8785225" cy="93662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ca-E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ca-ES" sz="3600" b="1" dirty="0"/>
              <a:t>UNDERSTANDING THE NEW FUNDATIONAL</a:t>
            </a:r>
          </a:p>
        </p:txBody>
      </p:sp>
      <p:pic>
        <p:nvPicPr>
          <p:cNvPr id="4100" name="Picture 2" descr="http://www.pemb.cat/continguts/img/logo-pemb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Resultat d'imatges de right to the smart city barcelona">
            <a:extLst>
              <a:ext uri="{FF2B5EF4-FFF2-40B4-BE49-F238E27FC236}">
                <a16:creationId xmlns:a16="http://schemas.microsoft.com/office/drawing/2014/main" id="{19755574-A72E-4B65-A84F-0A12575A8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42" y="1332864"/>
            <a:ext cx="7004115" cy="5253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83306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QuadreDeText 6"/>
          <p:cNvSpPr txBox="1"/>
          <p:nvPr/>
        </p:nvSpPr>
        <p:spPr>
          <a:xfrm>
            <a:off x="179388" y="188913"/>
            <a:ext cx="8785225" cy="93662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ca-E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ca-ES" sz="3600" b="1" dirty="0"/>
              <a:t>NEW METRICS</a:t>
            </a:r>
          </a:p>
        </p:txBody>
      </p:sp>
      <p:pic>
        <p:nvPicPr>
          <p:cNvPr id="4100" name="Picture 2" descr="http://www.pemb.cat/continguts/img/logo-pemb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idor de contingut 2"/>
          <p:cNvSpPr txBox="1">
            <a:spLocks/>
          </p:cNvSpPr>
          <p:nvPr/>
        </p:nvSpPr>
        <p:spPr bwMode="auto">
          <a:xfrm>
            <a:off x="283084" y="1203941"/>
            <a:ext cx="8785225" cy="2717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lvl="0" indent="-457200">
              <a:spcBef>
                <a:spcPct val="20000"/>
              </a:spcBef>
              <a:buFontTx/>
              <a:buChar char="-"/>
              <a:defRPr/>
            </a:pPr>
            <a:r>
              <a:rPr lang="en-US" sz="3200" dirty="0">
                <a:solidFill>
                  <a:sysClr val="windowText" lastClr="000000"/>
                </a:solidFill>
                <a:latin typeface="Calibri"/>
              </a:rPr>
              <a:t>GDP is useless (specially at local level)</a:t>
            </a:r>
          </a:p>
          <a:p>
            <a:pPr marL="457200" lvl="0" indent="-457200">
              <a:spcBef>
                <a:spcPct val="20000"/>
              </a:spcBef>
              <a:buFontTx/>
              <a:buChar char="-"/>
              <a:defRPr/>
            </a:pPr>
            <a:r>
              <a:rPr lang="en-US" sz="3200" dirty="0">
                <a:solidFill>
                  <a:sysClr val="windowText" lastClr="000000"/>
                </a:solidFill>
                <a:latin typeface="Calibri"/>
              </a:rPr>
              <a:t>Happiness measures are ok, but they have no influence on policies (check </a:t>
            </a:r>
            <a:r>
              <a:rPr lang="en-US" sz="3200" dirty="0" err="1">
                <a:solidFill>
                  <a:sysClr val="windowText" lastClr="000000"/>
                </a:solidFill>
                <a:latin typeface="Calibri"/>
              </a:rPr>
              <a:t>Brainpool</a:t>
            </a:r>
            <a:r>
              <a:rPr lang="en-US" sz="3200" dirty="0">
                <a:solidFill>
                  <a:sysClr val="windowText" lastClr="000000"/>
                </a:solidFill>
                <a:latin typeface="Calibri"/>
              </a:rPr>
              <a:t> project)</a:t>
            </a:r>
          </a:p>
          <a:p>
            <a:pPr marL="457200" lvl="0" indent="-457200">
              <a:spcBef>
                <a:spcPct val="20000"/>
              </a:spcBef>
              <a:buFontTx/>
              <a:buChar char="-"/>
              <a:defRPr/>
            </a:pPr>
            <a:r>
              <a:rPr lang="en-US" sz="3200" dirty="0">
                <a:solidFill>
                  <a:sysClr val="windowText" lastClr="000000"/>
                </a:solidFill>
                <a:latin typeface="Calibri"/>
              </a:rPr>
              <a:t>A set of new indicators based on what you consider “The Foundational” is needed: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437DE0-A96A-4D8F-989F-05D8D9BC9419}"/>
              </a:ext>
            </a:extLst>
          </p:cNvPr>
          <p:cNvSpPr/>
          <p:nvPr/>
        </p:nvSpPr>
        <p:spPr>
          <a:xfrm>
            <a:off x="3949833" y="3971080"/>
            <a:ext cx="469454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ct val="20000"/>
              </a:spcBef>
              <a:defRPr/>
            </a:pPr>
            <a:r>
              <a:rPr lang="en-US" sz="2400" dirty="0">
                <a:solidFill>
                  <a:sysClr val="windowText" lastClr="000000"/>
                </a:solidFill>
                <a:latin typeface="Calibri"/>
              </a:rPr>
              <a:t>. Air quality</a:t>
            </a:r>
          </a:p>
          <a:p>
            <a:pPr lvl="1">
              <a:spcBef>
                <a:spcPct val="20000"/>
              </a:spcBef>
              <a:defRPr/>
            </a:pPr>
            <a:r>
              <a:rPr lang="en-US" sz="2400" dirty="0">
                <a:solidFill>
                  <a:sysClr val="windowText" lastClr="000000"/>
                </a:solidFill>
                <a:latin typeface="Calibri"/>
              </a:rPr>
              <a:t>. Water consumption</a:t>
            </a:r>
          </a:p>
          <a:p>
            <a:pPr lvl="1">
              <a:spcBef>
                <a:spcPct val="20000"/>
              </a:spcBef>
              <a:defRPr/>
            </a:pPr>
            <a:r>
              <a:rPr lang="en-US" sz="2400" dirty="0">
                <a:solidFill>
                  <a:sysClr val="windowText" lastClr="000000"/>
                </a:solidFill>
                <a:latin typeface="Calibri"/>
              </a:rPr>
              <a:t>. Child obesity vs malnutrition</a:t>
            </a:r>
          </a:p>
          <a:p>
            <a:pPr lvl="1">
              <a:spcBef>
                <a:spcPct val="20000"/>
              </a:spcBef>
              <a:defRPr/>
            </a:pPr>
            <a:r>
              <a:rPr lang="en-US" sz="2400" dirty="0">
                <a:solidFill>
                  <a:sysClr val="windowText" lastClr="000000"/>
                </a:solidFill>
                <a:latin typeface="Calibri"/>
              </a:rPr>
              <a:t>. Energy poverty</a:t>
            </a:r>
          </a:p>
          <a:p>
            <a:pPr lvl="1">
              <a:spcBef>
                <a:spcPct val="20000"/>
              </a:spcBef>
              <a:defRPr/>
            </a:pPr>
            <a:r>
              <a:rPr lang="en-US" sz="2400" dirty="0">
                <a:solidFill>
                  <a:sysClr val="windowText" lastClr="000000"/>
                </a:solidFill>
                <a:latin typeface="Calibri"/>
              </a:rPr>
              <a:t>. Social Housing</a:t>
            </a:r>
          </a:p>
          <a:p>
            <a:pPr lvl="1">
              <a:spcBef>
                <a:spcPct val="20000"/>
              </a:spcBef>
              <a:defRPr/>
            </a:pPr>
            <a:r>
              <a:rPr lang="en-US" sz="2400" dirty="0">
                <a:solidFill>
                  <a:sysClr val="windowText" lastClr="000000"/>
                </a:solidFill>
                <a:latin typeface="Calibri"/>
              </a:rPr>
              <a:t>. Internet Access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6468FC-0552-4DEE-9190-223C928D2260}"/>
              </a:ext>
            </a:extLst>
          </p:cNvPr>
          <p:cNvSpPr/>
          <p:nvPr/>
        </p:nvSpPr>
        <p:spPr>
          <a:xfrm>
            <a:off x="1036951" y="4508361"/>
            <a:ext cx="2912882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2400" dirty="0">
                <a:solidFill>
                  <a:sysClr val="windowText" lastClr="000000"/>
                </a:solidFill>
                <a:latin typeface="Calibri"/>
              </a:rPr>
              <a:t>Adjusted income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2400" dirty="0">
                <a:solidFill>
                  <a:sysClr val="windowText" lastClr="000000"/>
                </a:solidFill>
                <a:latin typeface="Calibri"/>
              </a:rPr>
              <a:t>(housing, transport, utilities… costs)</a:t>
            </a:r>
          </a:p>
        </p:txBody>
      </p:sp>
      <p:sp>
        <p:nvSpPr>
          <p:cNvPr id="3" name="QuadreDeText 2">
            <a:extLst>
              <a:ext uri="{FF2B5EF4-FFF2-40B4-BE49-F238E27FC236}">
                <a16:creationId xmlns:a16="http://schemas.microsoft.com/office/drawing/2014/main" id="{30CF9F0E-EAF6-4383-9FCB-61B8F8D5F08B}"/>
              </a:ext>
            </a:extLst>
          </p:cNvPr>
          <p:cNvSpPr txBox="1"/>
          <p:nvPr/>
        </p:nvSpPr>
        <p:spPr>
          <a:xfrm>
            <a:off x="3949832" y="4960792"/>
            <a:ext cx="386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dirty="0"/>
              <a:t>+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pemb.cat/continguts/img/logo-pemb2.png">
            <a:extLst>
              <a:ext uri="{FF2B5EF4-FFF2-40B4-BE49-F238E27FC236}">
                <a16:creationId xmlns:a16="http://schemas.microsoft.com/office/drawing/2014/main" id="{4C08E531-9A26-4F3B-951F-5A07D862A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QuadreDeText 4">
            <a:extLst>
              <a:ext uri="{FF2B5EF4-FFF2-40B4-BE49-F238E27FC236}">
                <a16:creationId xmlns:a16="http://schemas.microsoft.com/office/drawing/2014/main" id="{90877D26-0F12-4F8F-B154-7E50B9365653}"/>
              </a:ext>
            </a:extLst>
          </p:cNvPr>
          <p:cNvSpPr txBox="1"/>
          <p:nvPr/>
        </p:nvSpPr>
        <p:spPr>
          <a:xfrm>
            <a:off x="179388" y="188913"/>
            <a:ext cx="8785225" cy="93662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ca-E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ca-ES" sz="3600" b="1" dirty="0"/>
              <a:t>A NEW SET OF STAKEHOLDERS</a:t>
            </a:r>
          </a:p>
        </p:txBody>
      </p:sp>
      <p:pic>
        <p:nvPicPr>
          <p:cNvPr id="7" name="Imatge 6">
            <a:extLst>
              <a:ext uri="{FF2B5EF4-FFF2-40B4-BE49-F238E27FC236}">
                <a16:creationId xmlns:a16="http://schemas.microsoft.com/office/drawing/2014/main" id="{8CEDB857-260B-4277-B525-F3EF9364FE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5" y="2151061"/>
            <a:ext cx="5143967" cy="3429311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22315F29-5CF3-453C-9296-71143E6AA3DF}"/>
              </a:ext>
            </a:extLst>
          </p:cNvPr>
          <p:cNvSpPr/>
          <p:nvPr/>
        </p:nvSpPr>
        <p:spPr>
          <a:xfrm>
            <a:off x="6728720" y="1494477"/>
            <a:ext cx="914400" cy="358964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C4358DE-C703-4970-AA37-48B307C1548E}"/>
              </a:ext>
            </a:extLst>
          </p:cNvPr>
          <p:cNvSpPr/>
          <p:nvPr/>
        </p:nvSpPr>
        <p:spPr>
          <a:xfrm rot="2292663">
            <a:off x="6230823" y="3327242"/>
            <a:ext cx="914400" cy="358964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D7EC17-86BD-4050-9E8E-E7F4F095F8EB}"/>
              </a:ext>
            </a:extLst>
          </p:cNvPr>
          <p:cNvSpPr/>
          <p:nvPr/>
        </p:nvSpPr>
        <p:spPr>
          <a:xfrm rot="19307337" flipH="1">
            <a:off x="7269048" y="3365342"/>
            <a:ext cx="914400" cy="358964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E70AAB8-E6CE-4207-9330-E05BAA18058C}"/>
              </a:ext>
            </a:extLst>
          </p:cNvPr>
          <p:cNvSpPr/>
          <p:nvPr/>
        </p:nvSpPr>
        <p:spPr>
          <a:xfrm rot="16200000">
            <a:off x="6728720" y="2294577"/>
            <a:ext cx="914400" cy="358964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1" name="QuadreDeText 10">
            <a:extLst>
              <a:ext uri="{FF2B5EF4-FFF2-40B4-BE49-F238E27FC236}">
                <a16:creationId xmlns:a16="http://schemas.microsoft.com/office/drawing/2014/main" id="{FF460329-70D2-4C0D-944D-60D8625F9847}"/>
              </a:ext>
            </a:extLst>
          </p:cNvPr>
          <p:cNvSpPr txBox="1"/>
          <p:nvPr/>
        </p:nvSpPr>
        <p:spPr>
          <a:xfrm rot="16200000">
            <a:off x="6647150" y="2595896"/>
            <a:ext cx="1077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400" dirty="0"/>
              <a:t>PUBLIC</a:t>
            </a:r>
          </a:p>
        </p:txBody>
      </p:sp>
      <p:sp>
        <p:nvSpPr>
          <p:cNvPr id="12" name="QuadreDeText 11">
            <a:extLst>
              <a:ext uri="{FF2B5EF4-FFF2-40B4-BE49-F238E27FC236}">
                <a16:creationId xmlns:a16="http://schemas.microsoft.com/office/drawing/2014/main" id="{C373E68A-98C0-4815-93A8-BA2830C88C52}"/>
              </a:ext>
            </a:extLst>
          </p:cNvPr>
          <p:cNvSpPr txBox="1"/>
          <p:nvPr/>
        </p:nvSpPr>
        <p:spPr>
          <a:xfrm rot="18351278">
            <a:off x="5655515" y="5349539"/>
            <a:ext cx="1202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400" dirty="0"/>
              <a:t>PRIVATE</a:t>
            </a:r>
          </a:p>
        </p:txBody>
      </p:sp>
      <p:sp>
        <p:nvSpPr>
          <p:cNvPr id="13" name="QuadreDeText 12">
            <a:extLst>
              <a:ext uri="{FF2B5EF4-FFF2-40B4-BE49-F238E27FC236}">
                <a16:creationId xmlns:a16="http://schemas.microsoft.com/office/drawing/2014/main" id="{F6464A91-EDC7-41DE-BBCA-56D7ACCA3323}"/>
              </a:ext>
            </a:extLst>
          </p:cNvPr>
          <p:cNvSpPr txBox="1"/>
          <p:nvPr/>
        </p:nvSpPr>
        <p:spPr>
          <a:xfrm rot="3057865">
            <a:off x="7411279" y="5336118"/>
            <a:ext cx="12875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400" dirty="0"/>
              <a:t>CITIZENS</a:t>
            </a:r>
          </a:p>
        </p:txBody>
      </p:sp>
      <p:sp>
        <p:nvSpPr>
          <p:cNvPr id="14" name="QuadreDeText 13">
            <a:extLst>
              <a:ext uri="{FF2B5EF4-FFF2-40B4-BE49-F238E27FC236}">
                <a16:creationId xmlns:a16="http://schemas.microsoft.com/office/drawing/2014/main" id="{4D05A6FC-B52C-40BC-A075-94EEE44E779D}"/>
              </a:ext>
            </a:extLst>
          </p:cNvPr>
          <p:cNvSpPr txBox="1"/>
          <p:nvPr/>
        </p:nvSpPr>
        <p:spPr>
          <a:xfrm>
            <a:off x="5561193" y="3839019"/>
            <a:ext cx="15594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400" dirty="0"/>
              <a:t>ACADEMIA</a:t>
            </a:r>
          </a:p>
        </p:txBody>
      </p:sp>
      <p:sp>
        <p:nvSpPr>
          <p:cNvPr id="15" name="QuadreDeText 14">
            <a:extLst>
              <a:ext uri="{FF2B5EF4-FFF2-40B4-BE49-F238E27FC236}">
                <a16:creationId xmlns:a16="http://schemas.microsoft.com/office/drawing/2014/main" id="{92942576-1648-4821-AE25-D4A6166F74EF}"/>
              </a:ext>
            </a:extLst>
          </p:cNvPr>
          <p:cNvSpPr txBox="1"/>
          <p:nvPr/>
        </p:nvSpPr>
        <p:spPr>
          <a:xfrm>
            <a:off x="7726248" y="3841998"/>
            <a:ext cx="1042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400" dirty="0"/>
              <a:t>MEDIA</a:t>
            </a:r>
          </a:p>
        </p:txBody>
      </p:sp>
    </p:spTree>
    <p:extLst>
      <p:ext uri="{BB962C8B-B14F-4D97-AF65-F5344CB8AC3E}">
        <p14:creationId xmlns:p14="http://schemas.microsoft.com/office/powerpoint/2010/main" val="34276297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tge 8">
            <a:extLst>
              <a:ext uri="{FF2B5EF4-FFF2-40B4-BE49-F238E27FC236}">
                <a16:creationId xmlns:a16="http://schemas.microsoft.com/office/drawing/2014/main" id="{29BB22C8-BAB2-4544-A335-44D8010633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645" y="1829003"/>
            <a:ext cx="3762473" cy="2508315"/>
          </a:xfrm>
          <a:prstGeom prst="rect">
            <a:avLst/>
          </a:prstGeom>
        </p:spPr>
      </p:pic>
      <p:sp>
        <p:nvSpPr>
          <p:cNvPr id="7" name="QuadreDeText 6"/>
          <p:cNvSpPr txBox="1"/>
          <p:nvPr/>
        </p:nvSpPr>
        <p:spPr>
          <a:xfrm>
            <a:off x="179388" y="188913"/>
            <a:ext cx="8785225" cy="93662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ca-E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ca-ES" sz="3600" b="1" dirty="0"/>
              <a:t>A NEW FUNCTION</a:t>
            </a:r>
          </a:p>
        </p:txBody>
      </p:sp>
      <p:pic>
        <p:nvPicPr>
          <p:cNvPr id="4100" name="Picture 2" descr="http://www.pemb.cat/continguts/img/logo-pemb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0175" y="6281738"/>
            <a:ext cx="73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idor de contingut 2"/>
          <p:cNvSpPr txBox="1">
            <a:spLocks/>
          </p:cNvSpPr>
          <p:nvPr/>
        </p:nvSpPr>
        <p:spPr bwMode="auto">
          <a:xfrm>
            <a:off x="130175" y="1194906"/>
            <a:ext cx="8785225" cy="5039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3200" dirty="0">
                <a:solidFill>
                  <a:sysClr val="windowText" lastClr="000000"/>
                </a:solidFill>
                <a:latin typeface="Calibri"/>
              </a:rPr>
              <a:t>Mediators and facilitators replacing “writers”</a:t>
            </a:r>
          </a:p>
        </p:txBody>
      </p:sp>
      <p:pic>
        <p:nvPicPr>
          <p:cNvPr id="3" name="Imatge 2">
            <a:extLst>
              <a:ext uri="{FF2B5EF4-FFF2-40B4-BE49-F238E27FC236}">
                <a16:creationId xmlns:a16="http://schemas.microsoft.com/office/drawing/2014/main" id="{663B45C0-1118-48B0-880B-36643DEBB2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1829002"/>
            <a:ext cx="3762473" cy="2508315"/>
          </a:xfrm>
          <a:prstGeom prst="rect">
            <a:avLst/>
          </a:prstGeom>
        </p:spPr>
      </p:pic>
      <p:pic>
        <p:nvPicPr>
          <p:cNvPr id="5" name="Imatge 4">
            <a:extLst>
              <a:ext uri="{FF2B5EF4-FFF2-40B4-BE49-F238E27FC236}">
                <a16:creationId xmlns:a16="http://schemas.microsoft.com/office/drawing/2014/main" id="{65BBEDF0-928B-4260-BCAA-C80301EC77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186" y="4068591"/>
            <a:ext cx="4061628" cy="2708447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506413" y="769938"/>
            <a:ext cx="8150225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TOWARDS A FOUNDATIONAL STRATEGY FOR BARCELONA</a:t>
            </a:r>
            <a:endParaRPr lang="es-ES" sz="44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Títol 1"/>
          <p:cNvSpPr txBox="1">
            <a:spLocks/>
          </p:cNvSpPr>
          <p:nvPr/>
        </p:nvSpPr>
        <p:spPr>
          <a:xfrm>
            <a:off x="6898740" y="6292158"/>
            <a:ext cx="1800759" cy="36264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ca-ES" sz="1600" i="1" dirty="0" err="1">
                <a:solidFill>
                  <a:schemeClr val="accent1">
                    <a:lumMod val="75000"/>
                  </a:schemeClr>
                </a:solidFill>
              </a:rPr>
              <a:t>September</a:t>
            </a:r>
            <a:r>
              <a:rPr lang="ca-ES" sz="1600" i="1" dirty="0">
                <a:solidFill>
                  <a:schemeClr val="accent1">
                    <a:lumMod val="75000"/>
                  </a:schemeClr>
                </a:solidFill>
              </a:rPr>
              <a:t> 2019</a:t>
            </a:r>
          </a:p>
        </p:txBody>
      </p:sp>
      <p:pic>
        <p:nvPicPr>
          <p:cNvPr id="3076" name="Picture 2" descr="http://www.pemb.cat/continguts/img/logo-pemb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14738" y="3367088"/>
            <a:ext cx="176847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ítol 1"/>
          <p:cNvSpPr txBox="1">
            <a:spLocks/>
          </p:cNvSpPr>
          <p:nvPr/>
        </p:nvSpPr>
        <p:spPr>
          <a:xfrm>
            <a:off x="2016125" y="4283075"/>
            <a:ext cx="5097463" cy="1700213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ca-ES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LOCAL IDENTITY</a:t>
            </a:r>
          </a:p>
          <a:p>
            <a:pPr fontAlgn="auto">
              <a:spcAft>
                <a:spcPts val="0"/>
              </a:spcAft>
              <a:defRPr/>
            </a:pPr>
            <a:r>
              <a:rPr lang="ca-ES" sz="2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METROPOLITAN COMMITMENT</a:t>
            </a:r>
          </a:p>
          <a:p>
            <a:pPr fontAlgn="auto">
              <a:spcAft>
                <a:spcPts val="0"/>
              </a:spcAft>
              <a:defRPr/>
            </a:pPr>
            <a:r>
              <a:rPr lang="ca-ES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GLOBAL VISION</a:t>
            </a:r>
          </a:p>
        </p:txBody>
      </p:sp>
      <p:pic>
        <p:nvPicPr>
          <p:cNvPr id="3078" name="Imagen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6219825"/>
            <a:ext cx="434975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CuadroTexto 6"/>
          <p:cNvSpPr txBox="1">
            <a:spLocks noChangeArrowheads="1"/>
          </p:cNvSpPr>
          <p:nvPr/>
        </p:nvSpPr>
        <p:spPr bwMode="auto">
          <a:xfrm>
            <a:off x="771525" y="6205538"/>
            <a:ext cx="26638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ca-ES" altLang="ca-ES" sz="2400"/>
              <a:t>@pembarcelona</a:t>
            </a:r>
          </a:p>
        </p:txBody>
      </p:sp>
    </p:spTree>
    <p:extLst>
      <p:ext uri="{BB962C8B-B14F-4D97-AF65-F5344CB8AC3E}">
        <p14:creationId xmlns:p14="http://schemas.microsoft.com/office/powerpoint/2010/main" val="23508718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</TotalTime>
  <Words>751</Words>
  <Application>Microsoft Office PowerPoint</Application>
  <PresentationFormat>On-screen Show (4:3)</PresentationFormat>
  <Paragraphs>133</Paragraphs>
  <Slides>44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0" baseType="lpstr">
      <vt:lpstr>Arial</vt:lpstr>
      <vt:lpstr>Calibri</vt:lpstr>
      <vt:lpstr>Calibri Light</vt:lpstr>
      <vt:lpstr>Courier New</vt:lpstr>
      <vt:lpstr>Wingdings</vt:lpstr>
      <vt:lpstr>Tema de Office</vt:lpstr>
      <vt:lpstr>PowerPoint Presentation</vt:lpstr>
      <vt:lpstr>PowerPoint Presentation</vt:lpstr>
      <vt:lpstr>30 YEARS OF STRATEGIC PLANNING</vt:lpstr>
      <vt:lpstr>THE EVOLUTION OF BARCELONA’S STRATEGIC 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NEW STRATEGIC PLAN: FOUNDATIONAL STRATEGY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WHAT’S GOING ON NOW?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 del PowerPoint</dc:title>
  <dc:creator>Oriol Estela</dc:creator>
  <cp:lastModifiedBy>karel williams</cp:lastModifiedBy>
  <cp:revision>23</cp:revision>
  <dcterms:created xsi:type="dcterms:W3CDTF">2018-11-12T11:53:41Z</dcterms:created>
  <dcterms:modified xsi:type="dcterms:W3CDTF">2019-10-06T15:11:47Z</dcterms:modified>
</cp:coreProperties>
</file>