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94" r:id="rId3"/>
    <p:sldId id="258" r:id="rId4"/>
    <p:sldId id="257" r:id="rId5"/>
    <p:sldId id="297" r:id="rId6"/>
    <p:sldId id="259" r:id="rId7"/>
    <p:sldId id="262" r:id="rId8"/>
    <p:sldId id="302" r:id="rId9"/>
    <p:sldId id="260" r:id="rId10"/>
    <p:sldId id="364" r:id="rId11"/>
    <p:sldId id="366" r:id="rId12"/>
    <p:sldId id="367" r:id="rId13"/>
    <p:sldId id="368" r:id="rId14"/>
    <p:sldId id="380" r:id="rId15"/>
    <p:sldId id="376" r:id="rId16"/>
    <p:sldId id="369" r:id="rId17"/>
    <p:sldId id="378" r:id="rId18"/>
    <p:sldId id="372" r:id="rId19"/>
    <p:sldId id="373" r:id="rId20"/>
    <p:sldId id="374" r:id="rId21"/>
    <p:sldId id="267" r:id="rId22"/>
    <p:sldId id="382" r:id="rId23"/>
  </p:sldIdLst>
  <p:sldSz cx="12192000" cy="6858000"/>
  <p:notesSz cx="9928225"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el williams" initials="kw" lastIdx="1" clrIdx="0">
    <p:extLst>
      <p:ext uri="{19B8F6BF-5375-455C-9EA6-DF929625EA0E}">
        <p15:presenceInfo xmlns:p15="http://schemas.microsoft.com/office/powerpoint/2012/main" userId="50e0f569c3f355d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5900A8-B0C2-4F2E-A898-009249EEF417}"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GB"/>
        </a:p>
      </dgm:t>
    </dgm:pt>
    <dgm:pt modelId="{7DC48108-A316-40FA-A530-6C9AEF97617A}">
      <dgm:prSet custT="1"/>
      <dgm:spPr/>
      <dgm:t>
        <a:bodyPr/>
        <a:lstStyle/>
        <a:p>
          <a:r>
            <a:rPr lang="en-GB" sz="1800" dirty="0"/>
            <a:t>Incomes from jobs, pensions &amp; welfare</a:t>
          </a:r>
        </a:p>
      </dgm:t>
    </dgm:pt>
    <dgm:pt modelId="{785F155F-621F-49F4-A243-8350B3F2741F}" type="parTrans" cxnId="{C9E1B21B-0A72-4E70-8888-66EC6BCF2710}">
      <dgm:prSet/>
      <dgm:spPr/>
      <dgm:t>
        <a:bodyPr/>
        <a:lstStyle/>
        <a:p>
          <a:endParaRPr lang="en-GB"/>
        </a:p>
      </dgm:t>
    </dgm:pt>
    <dgm:pt modelId="{4152466C-D68D-4743-A46A-78D577817B27}" type="sibTrans" cxnId="{C9E1B21B-0A72-4E70-8888-66EC6BCF2710}">
      <dgm:prSet/>
      <dgm:spPr/>
      <dgm:t>
        <a:bodyPr/>
        <a:lstStyle/>
        <a:p>
          <a:endParaRPr lang="en-GB"/>
        </a:p>
      </dgm:t>
    </dgm:pt>
    <dgm:pt modelId="{AB780E0C-63D8-424B-9C7C-0D2FA0B0601C}">
      <dgm:prSet custT="1"/>
      <dgm:spPr/>
      <dgm:t>
        <a:bodyPr/>
        <a:lstStyle/>
        <a:p>
          <a:r>
            <a:rPr lang="en-GB" sz="1800" dirty="0"/>
            <a:t>Grounded local services infrastructure: housing, utilities, health, education, care</a:t>
          </a:r>
        </a:p>
      </dgm:t>
    </dgm:pt>
    <dgm:pt modelId="{69A862A8-8DDA-4260-8AFC-BEBB47AD2224}" type="parTrans" cxnId="{320305EB-10B5-4AB9-9D79-59A2FA0036B3}">
      <dgm:prSet/>
      <dgm:spPr/>
      <dgm:t>
        <a:bodyPr/>
        <a:lstStyle/>
        <a:p>
          <a:endParaRPr lang="en-GB"/>
        </a:p>
      </dgm:t>
    </dgm:pt>
    <dgm:pt modelId="{06B03C9C-7A7C-4C4B-A6DE-61B9E5B9F859}" type="sibTrans" cxnId="{320305EB-10B5-4AB9-9D79-59A2FA0036B3}">
      <dgm:prSet/>
      <dgm:spPr/>
      <dgm:t>
        <a:bodyPr/>
        <a:lstStyle/>
        <a:p>
          <a:endParaRPr lang="en-GB"/>
        </a:p>
      </dgm:t>
    </dgm:pt>
    <dgm:pt modelId="{952C628F-9C49-4A88-B67B-6549D4E7F1A5}">
      <dgm:prSet custT="1"/>
      <dgm:spPr/>
      <dgm:t>
        <a:bodyPr/>
        <a:lstStyle/>
        <a:p>
          <a:r>
            <a:rPr lang="en-GB" sz="1800" dirty="0"/>
            <a:t>Mobility infrastructure: private and public transport systems </a:t>
          </a:r>
        </a:p>
      </dgm:t>
    </dgm:pt>
    <dgm:pt modelId="{DC5F2F36-DAA8-444A-8CE7-C68D0510F7ED}" type="parTrans" cxnId="{793685A8-E86D-4DA3-8A74-70EB562914BF}">
      <dgm:prSet/>
      <dgm:spPr/>
      <dgm:t>
        <a:bodyPr/>
        <a:lstStyle/>
        <a:p>
          <a:endParaRPr lang="en-GB"/>
        </a:p>
      </dgm:t>
    </dgm:pt>
    <dgm:pt modelId="{049AAAC1-0B45-45DB-B401-2CB8B89B1B9C}" type="sibTrans" cxnId="{793685A8-E86D-4DA3-8A74-70EB562914BF}">
      <dgm:prSet/>
      <dgm:spPr/>
      <dgm:t>
        <a:bodyPr/>
        <a:lstStyle/>
        <a:p>
          <a:endParaRPr lang="en-GB"/>
        </a:p>
      </dgm:t>
    </dgm:pt>
    <dgm:pt modelId="{C7750C8D-E794-4329-91A9-35A24AAF8B06}">
      <dgm:prSet custT="1"/>
      <dgm:spPr/>
      <dgm:t>
        <a:bodyPr/>
        <a:lstStyle/>
        <a:p>
          <a:r>
            <a:rPr lang="en-GB" sz="1800" dirty="0"/>
            <a:t>Social infrastructure: parks, libraries, centres, high street/ public realm</a:t>
          </a:r>
        </a:p>
      </dgm:t>
    </dgm:pt>
    <dgm:pt modelId="{D35627FB-9AF8-48F1-906D-3FEFB70792CF}" type="parTrans" cxnId="{BE592B32-E4BF-41FE-96C9-814B2D0ABDEA}">
      <dgm:prSet/>
      <dgm:spPr/>
      <dgm:t>
        <a:bodyPr/>
        <a:lstStyle/>
        <a:p>
          <a:endParaRPr lang="en-GB"/>
        </a:p>
      </dgm:t>
    </dgm:pt>
    <dgm:pt modelId="{7FA1225F-4000-405E-AC4C-FD761390F594}" type="sibTrans" cxnId="{BE592B32-E4BF-41FE-96C9-814B2D0ABDEA}">
      <dgm:prSet/>
      <dgm:spPr/>
      <dgm:t>
        <a:bodyPr/>
        <a:lstStyle/>
        <a:p>
          <a:endParaRPr lang="en-GB"/>
        </a:p>
      </dgm:t>
    </dgm:pt>
    <dgm:pt modelId="{06F6C40A-15CE-4E1A-9947-43E0542A0221}" type="pres">
      <dgm:prSet presAssocID="{9F5900A8-B0C2-4F2E-A898-009249EEF417}" presName="root" presStyleCnt="0">
        <dgm:presLayoutVars>
          <dgm:dir/>
          <dgm:resizeHandles val="exact"/>
        </dgm:presLayoutVars>
      </dgm:prSet>
      <dgm:spPr/>
    </dgm:pt>
    <dgm:pt modelId="{AD719468-403C-4864-BE52-E7F7851643C5}" type="pres">
      <dgm:prSet presAssocID="{7DC48108-A316-40FA-A530-6C9AEF97617A}" presName="compNode" presStyleCnt="0"/>
      <dgm:spPr/>
    </dgm:pt>
    <dgm:pt modelId="{74F2F5EF-B8B4-4A5F-BB40-1F141B8D538A}" type="pres">
      <dgm:prSet presAssocID="{7DC48108-A316-40FA-A530-6C9AEF97617A}" presName="iconRect" presStyleLbl="node1" presStyleIdx="0" presStyleCnt="4" custScaleX="129820" custScaleY="16643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und"/>
        </a:ext>
      </dgm:extLst>
    </dgm:pt>
    <dgm:pt modelId="{800FE99A-3892-432C-A3F9-375C475EDE69}" type="pres">
      <dgm:prSet presAssocID="{7DC48108-A316-40FA-A530-6C9AEF97617A}" presName="spaceRect" presStyleCnt="0"/>
      <dgm:spPr/>
    </dgm:pt>
    <dgm:pt modelId="{20F22E16-28B8-4C48-9D71-D87126CB4102}" type="pres">
      <dgm:prSet presAssocID="{7DC48108-A316-40FA-A530-6C9AEF97617A}" presName="textRect" presStyleLbl="revTx" presStyleIdx="0" presStyleCnt="4">
        <dgm:presLayoutVars>
          <dgm:chMax val="1"/>
          <dgm:chPref val="1"/>
        </dgm:presLayoutVars>
      </dgm:prSet>
      <dgm:spPr/>
    </dgm:pt>
    <dgm:pt modelId="{2E50D5F7-215F-4D30-82AA-16A4A66FE85E}" type="pres">
      <dgm:prSet presAssocID="{4152466C-D68D-4743-A46A-78D577817B27}" presName="sibTrans" presStyleCnt="0"/>
      <dgm:spPr/>
    </dgm:pt>
    <dgm:pt modelId="{2EEF128A-D05D-4036-99C0-0BB5D414E1B3}" type="pres">
      <dgm:prSet presAssocID="{AB780E0C-63D8-424B-9C7C-0D2FA0B0601C}" presName="compNode" presStyleCnt="0"/>
      <dgm:spPr/>
    </dgm:pt>
    <dgm:pt modelId="{EA3E77BD-B1AF-4472-A81F-66A3DD4B223F}" type="pres">
      <dgm:prSet presAssocID="{AB780E0C-63D8-424B-9C7C-0D2FA0B0601C}" presName="iconRect" presStyleLbl="node1" presStyleIdx="1" presStyleCnt="4" custScaleX="147774" custScaleY="183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use"/>
        </a:ext>
      </dgm:extLst>
    </dgm:pt>
    <dgm:pt modelId="{13B3AE09-66D5-4A41-83FA-CBE8CA6C7D0E}" type="pres">
      <dgm:prSet presAssocID="{AB780E0C-63D8-424B-9C7C-0D2FA0B0601C}" presName="spaceRect" presStyleCnt="0"/>
      <dgm:spPr/>
    </dgm:pt>
    <dgm:pt modelId="{7BDD62E4-B36A-444D-AE16-489F14DE28B3}" type="pres">
      <dgm:prSet presAssocID="{AB780E0C-63D8-424B-9C7C-0D2FA0B0601C}" presName="textRect" presStyleLbl="revTx" presStyleIdx="1" presStyleCnt="4">
        <dgm:presLayoutVars>
          <dgm:chMax val="1"/>
          <dgm:chPref val="1"/>
        </dgm:presLayoutVars>
      </dgm:prSet>
      <dgm:spPr/>
    </dgm:pt>
    <dgm:pt modelId="{561A88F2-CC1D-4172-B784-2B22CB8F45C7}" type="pres">
      <dgm:prSet presAssocID="{06B03C9C-7A7C-4C4B-A6DE-61B9E5B9F859}" presName="sibTrans" presStyleCnt="0"/>
      <dgm:spPr/>
    </dgm:pt>
    <dgm:pt modelId="{D95EFFC5-7F96-48D2-B0C4-C8083A9D0E4C}" type="pres">
      <dgm:prSet presAssocID="{952C628F-9C49-4A88-B67B-6549D4E7F1A5}" presName="compNode" presStyleCnt="0"/>
      <dgm:spPr/>
    </dgm:pt>
    <dgm:pt modelId="{AFBC02E7-12C3-483F-865A-F6AD9A0B0411}" type="pres">
      <dgm:prSet presAssocID="{952C628F-9C49-4A88-B67B-6549D4E7F1A5}" presName="iconRect" presStyleLbl="node1" presStyleIdx="2" presStyleCnt="4" custScaleX="159723" custScaleY="179149"/>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s"/>
        </a:ext>
      </dgm:extLst>
    </dgm:pt>
    <dgm:pt modelId="{E74BEE56-5098-49BA-A444-D341E30D9125}" type="pres">
      <dgm:prSet presAssocID="{952C628F-9C49-4A88-B67B-6549D4E7F1A5}" presName="spaceRect" presStyleCnt="0"/>
      <dgm:spPr/>
    </dgm:pt>
    <dgm:pt modelId="{E4303276-3125-4122-ACD9-DE9DA83CAE3E}" type="pres">
      <dgm:prSet presAssocID="{952C628F-9C49-4A88-B67B-6549D4E7F1A5}" presName="textRect" presStyleLbl="revTx" presStyleIdx="2" presStyleCnt="4">
        <dgm:presLayoutVars>
          <dgm:chMax val="1"/>
          <dgm:chPref val="1"/>
        </dgm:presLayoutVars>
      </dgm:prSet>
      <dgm:spPr/>
    </dgm:pt>
    <dgm:pt modelId="{F1E53C17-2398-4948-930E-DE2F3D904E6D}" type="pres">
      <dgm:prSet presAssocID="{049AAAC1-0B45-45DB-B401-2CB8B89B1B9C}" presName="sibTrans" presStyleCnt="0"/>
      <dgm:spPr/>
    </dgm:pt>
    <dgm:pt modelId="{87C1D018-A4FD-49D3-93EF-8680B82D5B95}" type="pres">
      <dgm:prSet presAssocID="{C7750C8D-E794-4329-91A9-35A24AAF8B06}" presName="compNode" presStyleCnt="0"/>
      <dgm:spPr/>
    </dgm:pt>
    <dgm:pt modelId="{BBE36766-C6FF-4C40-8C7D-7420E9AFA3E9}" type="pres">
      <dgm:prSet presAssocID="{C7750C8D-E794-4329-91A9-35A24AAF8B06}" presName="iconRect" presStyleLbl="node1" presStyleIdx="3" presStyleCnt="4" custScaleX="163669" custScaleY="17114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Park scene"/>
        </a:ext>
      </dgm:extLst>
    </dgm:pt>
    <dgm:pt modelId="{880C2921-F500-4094-96C0-F28C3C56C755}" type="pres">
      <dgm:prSet presAssocID="{C7750C8D-E794-4329-91A9-35A24AAF8B06}" presName="spaceRect" presStyleCnt="0"/>
      <dgm:spPr/>
    </dgm:pt>
    <dgm:pt modelId="{39EBAA02-2943-4A7E-8A96-B526BF673B2F}" type="pres">
      <dgm:prSet presAssocID="{C7750C8D-E794-4329-91A9-35A24AAF8B06}" presName="textRect" presStyleLbl="revTx" presStyleIdx="3" presStyleCnt="4">
        <dgm:presLayoutVars>
          <dgm:chMax val="1"/>
          <dgm:chPref val="1"/>
        </dgm:presLayoutVars>
      </dgm:prSet>
      <dgm:spPr/>
    </dgm:pt>
  </dgm:ptLst>
  <dgm:cxnLst>
    <dgm:cxn modelId="{C9E1B21B-0A72-4E70-8888-66EC6BCF2710}" srcId="{9F5900A8-B0C2-4F2E-A898-009249EEF417}" destId="{7DC48108-A316-40FA-A530-6C9AEF97617A}" srcOrd="0" destOrd="0" parTransId="{785F155F-621F-49F4-A243-8350B3F2741F}" sibTransId="{4152466C-D68D-4743-A46A-78D577817B27}"/>
    <dgm:cxn modelId="{BE592B32-E4BF-41FE-96C9-814B2D0ABDEA}" srcId="{9F5900A8-B0C2-4F2E-A898-009249EEF417}" destId="{C7750C8D-E794-4329-91A9-35A24AAF8B06}" srcOrd="3" destOrd="0" parTransId="{D35627FB-9AF8-48F1-906D-3FEFB70792CF}" sibTransId="{7FA1225F-4000-405E-AC4C-FD761390F594}"/>
    <dgm:cxn modelId="{6BB9F545-8E5C-4937-9D15-D4EDD2D48549}" type="presOf" srcId="{C7750C8D-E794-4329-91A9-35A24AAF8B06}" destId="{39EBAA02-2943-4A7E-8A96-B526BF673B2F}" srcOrd="0" destOrd="0" presId="urn:microsoft.com/office/officeart/2018/2/layout/IconLabelList"/>
    <dgm:cxn modelId="{2C8F3A68-F1CE-41A5-8056-736824F0C1C1}" type="presOf" srcId="{7DC48108-A316-40FA-A530-6C9AEF97617A}" destId="{20F22E16-28B8-4C48-9D71-D87126CB4102}" srcOrd="0" destOrd="0" presId="urn:microsoft.com/office/officeart/2018/2/layout/IconLabelList"/>
    <dgm:cxn modelId="{793685A8-E86D-4DA3-8A74-70EB562914BF}" srcId="{9F5900A8-B0C2-4F2E-A898-009249EEF417}" destId="{952C628F-9C49-4A88-B67B-6549D4E7F1A5}" srcOrd="2" destOrd="0" parTransId="{DC5F2F36-DAA8-444A-8CE7-C68D0510F7ED}" sibTransId="{049AAAC1-0B45-45DB-B401-2CB8B89B1B9C}"/>
    <dgm:cxn modelId="{8D1E8BC4-B677-46D0-886E-879C535A6469}" type="presOf" srcId="{9F5900A8-B0C2-4F2E-A898-009249EEF417}" destId="{06F6C40A-15CE-4E1A-9947-43E0542A0221}" srcOrd="0" destOrd="0" presId="urn:microsoft.com/office/officeart/2018/2/layout/IconLabelList"/>
    <dgm:cxn modelId="{A62515CE-766E-4001-A175-E995B5BB4C24}" type="presOf" srcId="{AB780E0C-63D8-424B-9C7C-0D2FA0B0601C}" destId="{7BDD62E4-B36A-444D-AE16-489F14DE28B3}" srcOrd="0" destOrd="0" presId="urn:microsoft.com/office/officeart/2018/2/layout/IconLabelList"/>
    <dgm:cxn modelId="{BF117BDA-8362-4BFB-8FA8-CA560AF2F1F5}" type="presOf" srcId="{952C628F-9C49-4A88-B67B-6549D4E7F1A5}" destId="{E4303276-3125-4122-ACD9-DE9DA83CAE3E}" srcOrd="0" destOrd="0" presId="urn:microsoft.com/office/officeart/2018/2/layout/IconLabelList"/>
    <dgm:cxn modelId="{320305EB-10B5-4AB9-9D79-59A2FA0036B3}" srcId="{9F5900A8-B0C2-4F2E-A898-009249EEF417}" destId="{AB780E0C-63D8-424B-9C7C-0D2FA0B0601C}" srcOrd="1" destOrd="0" parTransId="{69A862A8-8DDA-4260-8AFC-BEBB47AD2224}" sibTransId="{06B03C9C-7A7C-4C4B-A6DE-61B9E5B9F859}"/>
    <dgm:cxn modelId="{B260A761-8618-4DD4-9321-1C6A6EBB802A}" type="presParOf" srcId="{06F6C40A-15CE-4E1A-9947-43E0542A0221}" destId="{AD719468-403C-4864-BE52-E7F7851643C5}" srcOrd="0" destOrd="0" presId="urn:microsoft.com/office/officeart/2018/2/layout/IconLabelList"/>
    <dgm:cxn modelId="{5E8F4ACF-BFD2-4610-83D4-A31EB37BDA59}" type="presParOf" srcId="{AD719468-403C-4864-BE52-E7F7851643C5}" destId="{74F2F5EF-B8B4-4A5F-BB40-1F141B8D538A}" srcOrd="0" destOrd="0" presId="urn:microsoft.com/office/officeart/2018/2/layout/IconLabelList"/>
    <dgm:cxn modelId="{8D04420E-3CEA-4542-BE3A-51D59AF57192}" type="presParOf" srcId="{AD719468-403C-4864-BE52-E7F7851643C5}" destId="{800FE99A-3892-432C-A3F9-375C475EDE69}" srcOrd="1" destOrd="0" presId="urn:microsoft.com/office/officeart/2018/2/layout/IconLabelList"/>
    <dgm:cxn modelId="{086D58D0-2E47-49C3-9984-CE8C09321DA5}" type="presParOf" srcId="{AD719468-403C-4864-BE52-E7F7851643C5}" destId="{20F22E16-28B8-4C48-9D71-D87126CB4102}" srcOrd="2" destOrd="0" presId="urn:microsoft.com/office/officeart/2018/2/layout/IconLabelList"/>
    <dgm:cxn modelId="{FB3A0A24-5F84-4979-8F70-5DBAB1E55035}" type="presParOf" srcId="{06F6C40A-15CE-4E1A-9947-43E0542A0221}" destId="{2E50D5F7-215F-4D30-82AA-16A4A66FE85E}" srcOrd="1" destOrd="0" presId="urn:microsoft.com/office/officeart/2018/2/layout/IconLabelList"/>
    <dgm:cxn modelId="{07789BC0-00D0-4621-A143-28A8F6A8D251}" type="presParOf" srcId="{06F6C40A-15CE-4E1A-9947-43E0542A0221}" destId="{2EEF128A-D05D-4036-99C0-0BB5D414E1B3}" srcOrd="2" destOrd="0" presId="urn:microsoft.com/office/officeart/2018/2/layout/IconLabelList"/>
    <dgm:cxn modelId="{8315A22E-621E-4CD8-8886-C6D0367545D5}" type="presParOf" srcId="{2EEF128A-D05D-4036-99C0-0BB5D414E1B3}" destId="{EA3E77BD-B1AF-4472-A81F-66A3DD4B223F}" srcOrd="0" destOrd="0" presId="urn:microsoft.com/office/officeart/2018/2/layout/IconLabelList"/>
    <dgm:cxn modelId="{5EE13141-5ACE-43AB-96EB-88534ED49B27}" type="presParOf" srcId="{2EEF128A-D05D-4036-99C0-0BB5D414E1B3}" destId="{13B3AE09-66D5-4A41-83FA-CBE8CA6C7D0E}" srcOrd="1" destOrd="0" presId="urn:microsoft.com/office/officeart/2018/2/layout/IconLabelList"/>
    <dgm:cxn modelId="{5B81D1EA-CB86-48B8-BD1E-4233B7A01DC2}" type="presParOf" srcId="{2EEF128A-D05D-4036-99C0-0BB5D414E1B3}" destId="{7BDD62E4-B36A-444D-AE16-489F14DE28B3}" srcOrd="2" destOrd="0" presId="urn:microsoft.com/office/officeart/2018/2/layout/IconLabelList"/>
    <dgm:cxn modelId="{7C3FED59-965D-437B-B7CF-7F3210BF71BA}" type="presParOf" srcId="{06F6C40A-15CE-4E1A-9947-43E0542A0221}" destId="{561A88F2-CC1D-4172-B784-2B22CB8F45C7}" srcOrd="3" destOrd="0" presId="urn:microsoft.com/office/officeart/2018/2/layout/IconLabelList"/>
    <dgm:cxn modelId="{6CB47F70-85B3-453E-97D9-FE475C6B2A4D}" type="presParOf" srcId="{06F6C40A-15CE-4E1A-9947-43E0542A0221}" destId="{D95EFFC5-7F96-48D2-B0C4-C8083A9D0E4C}" srcOrd="4" destOrd="0" presId="urn:microsoft.com/office/officeart/2018/2/layout/IconLabelList"/>
    <dgm:cxn modelId="{05D8F7FC-4FC5-4C91-9DE3-3D4C61EA99B3}" type="presParOf" srcId="{D95EFFC5-7F96-48D2-B0C4-C8083A9D0E4C}" destId="{AFBC02E7-12C3-483F-865A-F6AD9A0B0411}" srcOrd="0" destOrd="0" presId="urn:microsoft.com/office/officeart/2018/2/layout/IconLabelList"/>
    <dgm:cxn modelId="{73C1064E-1E32-4999-933B-CC25F20CFEA4}" type="presParOf" srcId="{D95EFFC5-7F96-48D2-B0C4-C8083A9D0E4C}" destId="{E74BEE56-5098-49BA-A444-D341E30D9125}" srcOrd="1" destOrd="0" presId="urn:microsoft.com/office/officeart/2018/2/layout/IconLabelList"/>
    <dgm:cxn modelId="{727DE239-C15B-4F07-8A4D-5431F78FAAE2}" type="presParOf" srcId="{D95EFFC5-7F96-48D2-B0C4-C8083A9D0E4C}" destId="{E4303276-3125-4122-ACD9-DE9DA83CAE3E}" srcOrd="2" destOrd="0" presId="urn:microsoft.com/office/officeart/2018/2/layout/IconLabelList"/>
    <dgm:cxn modelId="{508911DD-36C8-4BF2-87CA-3E53DD02012D}" type="presParOf" srcId="{06F6C40A-15CE-4E1A-9947-43E0542A0221}" destId="{F1E53C17-2398-4948-930E-DE2F3D904E6D}" srcOrd="5" destOrd="0" presId="urn:microsoft.com/office/officeart/2018/2/layout/IconLabelList"/>
    <dgm:cxn modelId="{EC8626F0-AD1C-467B-B791-4E684BD7149A}" type="presParOf" srcId="{06F6C40A-15CE-4E1A-9947-43E0542A0221}" destId="{87C1D018-A4FD-49D3-93EF-8680B82D5B95}" srcOrd="6" destOrd="0" presId="urn:microsoft.com/office/officeart/2018/2/layout/IconLabelList"/>
    <dgm:cxn modelId="{DA61BD84-6FDD-4E8D-B5E1-F40B0E3B659B}" type="presParOf" srcId="{87C1D018-A4FD-49D3-93EF-8680B82D5B95}" destId="{BBE36766-C6FF-4C40-8C7D-7420E9AFA3E9}" srcOrd="0" destOrd="0" presId="urn:microsoft.com/office/officeart/2018/2/layout/IconLabelList"/>
    <dgm:cxn modelId="{092B7898-6073-4769-B7B5-CFC0CAF5833C}" type="presParOf" srcId="{87C1D018-A4FD-49D3-93EF-8680B82D5B95}" destId="{880C2921-F500-4094-96C0-F28C3C56C755}" srcOrd="1" destOrd="0" presId="urn:microsoft.com/office/officeart/2018/2/layout/IconLabelList"/>
    <dgm:cxn modelId="{86D842A6-5422-4F19-A5E5-0CCEAF71869A}" type="presParOf" srcId="{87C1D018-A4FD-49D3-93EF-8680B82D5B95}" destId="{39EBAA02-2943-4A7E-8A96-B526BF673B2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5900A8-B0C2-4F2E-A898-009249EEF417}"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GB"/>
        </a:p>
      </dgm:t>
    </dgm:pt>
    <dgm:pt modelId="{952C628F-9C49-4A88-B67B-6549D4E7F1A5}">
      <dgm:prSet/>
      <dgm:spPr/>
      <dgm:t>
        <a:bodyPr/>
        <a:lstStyle/>
        <a:p>
          <a:pPr>
            <a:lnSpc>
              <a:spcPct val="100000"/>
            </a:lnSpc>
          </a:pPr>
          <a:r>
            <a:rPr lang="en-GB" dirty="0"/>
            <a:t>Mobility: private cars </a:t>
          </a:r>
        </a:p>
      </dgm:t>
    </dgm:pt>
    <dgm:pt modelId="{DC5F2F36-DAA8-444A-8CE7-C68D0510F7ED}" type="parTrans" cxnId="{793685A8-E86D-4DA3-8A74-70EB562914BF}">
      <dgm:prSet/>
      <dgm:spPr/>
      <dgm:t>
        <a:bodyPr/>
        <a:lstStyle/>
        <a:p>
          <a:endParaRPr lang="en-GB"/>
        </a:p>
      </dgm:t>
    </dgm:pt>
    <dgm:pt modelId="{049AAAC1-0B45-45DB-B401-2CB8B89B1B9C}" type="sibTrans" cxnId="{793685A8-E86D-4DA3-8A74-70EB562914BF}">
      <dgm:prSet/>
      <dgm:spPr/>
      <dgm:t>
        <a:bodyPr/>
        <a:lstStyle/>
        <a:p>
          <a:endParaRPr lang="en-GB"/>
        </a:p>
      </dgm:t>
    </dgm:pt>
    <dgm:pt modelId="{C7750C8D-E794-4329-91A9-35A24AAF8B06}">
      <dgm:prSet/>
      <dgm:spPr/>
      <dgm:t>
        <a:bodyPr/>
        <a:lstStyle/>
        <a:p>
          <a:pPr>
            <a:lnSpc>
              <a:spcPct val="100000"/>
            </a:lnSpc>
          </a:pPr>
          <a:r>
            <a:rPr lang="en-GB" dirty="0"/>
            <a:t>Mobility:  public transport es</a:t>
          </a:r>
        </a:p>
      </dgm:t>
    </dgm:pt>
    <dgm:pt modelId="{D35627FB-9AF8-48F1-906D-3FEFB70792CF}" type="parTrans" cxnId="{BE592B32-E4BF-41FE-96C9-814B2D0ABDEA}">
      <dgm:prSet/>
      <dgm:spPr/>
      <dgm:t>
        <a:bodyPr/>
        <a:lstStyle/>
        <a:p>
          <a:endParaRPr lang="en-GB"/>
        </a:p>
      </dgm:t>
    </dgm:pt>
    <dgm:pt modelId="{7FA1225F-4000-405E-AC4C-FD761390F594}" type="sibTrans" cxnId="{BE592B32-E4BF-41FE-96C9-814B2D0ABDEA}">
      <dgm:prSet/>
      <dgm:spPr/>
      <dgm:t>
        <a:bodyPr/>
        <a:lstStyle/>
        <a:p>
          <a:endParaRPr lang="en-GB"/>
        </a:p>
      </dgm:t>
    </dgm:pt>
    <dgm:pt modelId="{06F6C40A-15CE-4E1A-9947-43E0542A0221}" type="pres">
      <dgm:prSet presAssocID="{9F5900A8-B0C2-4F2E-A898-009249EEF417}" presName="root" presStyleCnt="0">
        <dgm:presLayoutVars>
          <dgm:dir/>
          <dgm:resizeHandles val="exact"/>
        </dgm:presLayoutVars>
      </dgm:prSet>
      <dgm:spPr/>
    </dgm:pt>
    <dgm:pt modelId="{D95EFFC5-7F96-48D2-B0C4-C8083A9D0E4C}" type="pres">
      <dgm:prSet presAssocID="{952C628F-9C49-4A88-B67B-6549D4E7F1A5}" presName="compNode" presStyleCnt="0"/>
      <dgm:spPr/>
    </dgm:pt>
    <dgm:pt modelId="{AFBC02E7-12C3-483F-865A-F6AD9A0B0411}" type="pres">
      <dgm:prSet presAssocID="{952C628F-9C49-4A88-B67B-6549D4E7F1A5}" presName="iconRect" presStyleLbl="node1" presStyleIdx="0" presStyleCnt="2" custScaleX="159723" custScaleY="17914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6000" r="-6000"/>
          </a:stretch>
        </a:blipFill>
        <a:ln>
          <a:noFill/>
        </a:ln>
      </dgm:spPr>
      <dgm:extLst>
        <a:ext uri="{E40237B7-FDA0-4F09-8148-C483321AD2D9}">
          <dgm14:cNvPr xmlns:dgm14="http://schemas.microsoft.com/office/drawing/2010/diagram" id="0" name="" descr="Car"/>
        </a:ext>
      </dgm:extLst>
    </dgm:pt>
    <dgm:pt modelId="{E74BEE56-5098-49BA-A444-D341E30D9125}" type="pres">
      <dgm:prSet presAssocID="{952C628F-9C49-4A88-B67B-6549D4E7F1A5}" presName="spaceRect" presStyleCnt="0"/>
      <dgm:spPr/>
    </dgm:pt>
    <dgm:pt modelId="{E4303276-3125-4122-ACD9-DE9DA83CAE3E}" type="pres">
      <dgm:prSet presAssocID="{952C628F-9C49-4A88-B67B-6549D4E7F1A5}" presName="textRect" presStyleLbl="revTx" presStyleIdx="0" presStyleCnt="2">
        <dgm:presLayoutVars>
          <dgm:chMax val="1"/>
          <dgm:chPref val="1"/>
        </dgm:presLayoutVars>
      </dgm:prSet>
      <dgm:spPr/>
    </dgm:pt>
    <dgm:pt modelId="{F1E53C17-2398-4948-930E-DE2F3D904E6D}" type="pres">
      <dgm:prSet presAssocID="{049AAAC1-0B45-45DB-B401-2CB8B89B1B9C}" presName="sibTrans" presStyleCnt="0"/>
      <dgm:spPr/>
    </dgm:pt>
    <dgm:pt modelId="{87C1D018-A4FD-49D3-93EF-8680B82D5B95}" type="pres">
      <dgm:prSet presAssocID="{C7750C8D-E794-4329-91A9-35A24AAF8B06}" presName="compNode" presStyleCnt="0"/>
      <dgm:spPr/>
    </dgm:pt>
    <dgm:pt modelId="{BBE36766-C6FF-4C40-8C7D-7420E9AFA3E9}" type="pres">
      <dgm:prSet presAssocID="{C7750C8D-E794-4329-91A9-35A24AAF8B06}" presName="iconRect" presStyleLbl="node1" presStyleIdx="1" presStyleCnt="2" custScaleX="170129" custScaleY="12557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8000" b="-18000"/>
          </a:stretch>
        </a:blipFill>
        <a:ln>
          <a:noFill/>
        </a:ln>
      </dgm:spPr>
      <dgm:extLst>
        <a:ext uri="{E40237B7-FDA0-4F09-8148-C483321AD2D9}">
          <dgm14:cNvPr xmlns:dgm14="http://schemas.microsoft.com/office/drawing/2010/diagram" id="0" name="" descr="Bus"/>
        </a:ext>
      </dgm:extLst>
    </dgm:pt>
    <dgm:pt modelId="{880C2921-F500-4094-96C0-F28C3C56C755}" type="pres">
      <dgm:prSet presAssocID="{C7750C8D-E794-4329-91A9-35A24AAF8B06}" presName="spaceRect" presStyleCnt="0"/>
      <dgm:spPr/>
    </dgm:pt>
    <dgm:pt modelId="{39EBAA02-2943-4A7E-8A96-B526BF673B2F}" type="pres">
      <dgm:prSet presAssocID="{C7750C8D-E794-4329-91A9-35A24AAF8B06}" presName="textRect" presStyleLbl="revTx" presStyleIdx="1" presStyleCnt="2">
        <dgm:presLayoutVars>
          <dgm:chMax val="1"/>
          <dgm:chPref val="1"/>
        </dgm:presLayoutVars>
      </dgm:prSet>
      <dgm:spPr/>
    </dgm:pt>
  </dgm:ptLst>
  <dgm:cxnLst>
    <dgm:cxn modelId="{BE592B32-E4BF-41FE-96C9-814B2D0ABDEA}" srcId="{9F5900A8-B0C2-4F2E-A898-009249EEF417}" destId="{C7750C8D-E794-4329-91A9-35A24AAF8B06}" srcOrd="1" destOrd="0" parTransId="{D35627FB-9AF8-48F1-906D-3FEFB70792CF}" sibTransId="{7FA1225F-4000-405E-AC4C-FD761390F594}"/>
    <dgm:cxn modelId="{6BB9F545-8E5C-4937-9D15-D4EDD2D48549}" type="presOf" srcId="{C7750C8D-E794-4329-91A9-35A24AAF8B06}" destId="{39EBAA02-2943-4A7E-8A96-B526BF673B2F}" srcOrd="0" destOrd="0" presId="urn:microsoft.com/office/officeart/2018/2/layout/IconLabelList"/>
    <dgm:cxn modelId="{793685A8-E86D-4DA3-8A74-70EB562914BF}" srcId="{9F5900A8-B0C2-4F2E-A898-009249EEF417}" destId="{952C628F-9C49-4A88-B67B-6549D4E7F1A5}" srcOrd="0" destOrd="0" parTransId="{DC5F2F36-DAA8-444A-8CE7-C68D0510F7ED}" sibTransId="{049AAAC1-0B45-45DB-B401-2CB8B89B1B9C}"/>
    <dgm:cxn modelId="{8D1E8BC4-B677-46D0-886E-879C535A6469}" type="presOf" srcId="{9F5900A8-B0C2-4F2E-A898-009249EEF417}" destId="{06F6C40A-15CE-4E1A-9947-43E0542A0221}" srcOrd="0" destOrd="0" presId="urn:microsoft.com/office/officeart/2018/2/layout/IconLabelList"/>
    <dgm:cxn modelId="{BF117BDA-8362-4BFB-8FA8-CA560AF2F1F5}" type="presOf" srcId="{952C628F-9C49-4A88-B67B-6549D4E7F1A5}" destId="{E4303276-3125-4122-ACD9-DE9DA83CAE3E}" srcOrd="0" destOrd="0" presId="urn:microsoft.com/office/officeart/2018/2/layout/IconLabelList"/>
    <dgm:cxn modelId="{6CB47F70-85B3-453E-97D9-FE475C6B2A4D}" type="presParOf" srcId="{06F6C40A-15CE-4E1A-9947-43E0542A0221}" destId="{D95EFFC5-7F96-48D2-B0C4-C8083A9D0E4C}" srcOrd="0" destOrd="0" presId="urn:microsoft.com/office/officeart/2018/2/layout/IconLabelList"/>
    <dgm:cxn modelId="{05D8F7FC-4FC5-4C91-9DE3-3D4C61EA99B3}" type="presParOf" srcId="{D95EFFC5-7F96-48D2-B0C4-C8083A9D0E4C}" destId="{AFBC02E7-12C3-483F-865A-F6AD9A0B0411}" srcOrd="0" destOrd="0" presId="urn:microsoft.com/office/officeart/2018/2/layout/IconLabelList"/>
    <dgm:cxn modelId="{73C1064E-1E32-4999-933B-CC25F20CFEA4}" type="presParOf" srcId="{D95EFFC5-7F96-48D2-B0C4-C8083A9D0E4C}" destId="{E74BEE56-5098-49BA-A444-D341E30D9125}" srcOrd="1" destOrd="0" presId="urn:microsoft.com/office/officeart/2018/2/layout/IconLabelList"/>
    <dgm:cxn modelId="{727DE239-C15B-4F07-8A4D-5431F78FAAE2}" type="presParOf" srcId="{D95EFFC5-7F96-48D2-B0C4-C8083A9D0E4C}" destId="{E4303276-3125-4122-ACD9-DE9DA83CAE3E}" srcOrd="2" destOrd="0" presId="urn:microsoft.com/office/officeart/2018/2/layout/IconLabelList"/>
    <dgm:cxn modelId="{508911DD-36C8-4BF2-87CA-3E53DD02012D}" type="presParOf" srcId="{06F6C40A-15CE-4E1A-9947-43E0542A0221}" destId="{F1E53C17-2398-4948-930E-DE2F3D904E6D}" srcOrd="1" destOrd="0" presId="urn:microsoft.com/office/officeart/2018/2/layout/IconLabelList"/>
    <dgm:cxn modelId="{EC8626F0-AD1C-467B-B791-4E684BD7149A}" type="presParOf" srcId="{06F6C40A-15CE-4E1A-9947-43E0542A0221}" destId="{87C1D018-A4FD-49D3-93EF-8680B82D5B95}" srcOrd="2" destOrd="0" presId="urn:microsoft.com/office/officeart/2018/2/layout/IconLabelList"/>
    <dgm:cxn modelId="{DA61BD84-6FDD-4E8D-B5E1-F40B0E3B659B}" type="presParOf" srcId="{87C1D018-A4FD-49D3-93EF-8680B82D5B95}" destId="{BBE36766-C6FF-4C40-8C7D-7420E9AFA3E9}" srcOrd="0" destOrd="0" presId="urn:microsoft.com/office/officeart/2018/2/layout/IconLabelList"/>
    <dgm:cxn modelId="{092B7898-6073-4769-B7B5-CFC0CAF5833C}" type="presParOf" srcId="{87C1D018-A4FD-49D3-93EF-8680B82D5B95}" destId="{880C2921-F500-4094-96C0-F28C3C56C755}" srcOrd="1" destOrd="0" presId="urn:microsoft.com/office/officeart/2018/2/layout/IconLabelList"/>
    <dgm:cxn modelId="{86D842A6-5422-4F19-A5E5-0CCEAF71869A}" type="presParOf" srcId="{87C1D018-A4FD-49D3-93EF-8680B82D5B95}" destId="{39EBAA02-2943-4A7E-8A96-B526BF673B2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F2F5EF-B8B4-4A5F-BB40-1F141B8D538A}">
      <dsp:nvSpPr>
        <dsp:cNvPr id="0" name=""/>
        <dsp:cNvSpPr/>
      </dsp:nvSpPr>
      <dsp:spPr>
        <a:xfrm>
          <a:off x="1215814" y="165103"/>
          <a:ext cx="980686" cy="125727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F22E16-28B8-4C48-9D71-D87126CB4102}">
      <dsp:nvSpPr>
        <dsp:cNvPr id="0" name=""/>
        <dsp:cNvSpPr/>
      </dsp:nvSpPr>
      <dsp:spPr>
        <a:xfrm>
          <a:off x="866801" y="1557661"/>
          <a:ext cx="1678710" cy="1426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n-GB" sz="1800" kern="1200" dirty="0"/>
            <a:t>Incomes from jobs, pensions &amp; welfare</a:t>
          </a:r>
        </a:p>
      </dsp:txBody>
      <dsp:txXfrm>
        <a:off x="866801" y="1557661"/>
        <a:ext cx="1678710" cy="1426904"/>
      </dsp:txXfrm>
    </dsp:sp>
    <dsp:sp modelId="{EA3E77BD-B1AF-4472-A81F-66A3DD4B223F}">
      <dsp:nvSpPr>
        <dsp:cNvPr id="0" name=""/>
        <dsp:cNvSpPr/>
      </dsp:nvSpPr>
      <dsp:spPr>
        <a:xfrm>
          <a:off x="3120485" y="133532"/>
          <a:ext cx="1116314" cy="138355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DD62E4-B36A-444D-AE16-489F14DE28B3}">
      <dsp:nvSpPr>
        <dsp:cNvPr id="0" name=""/>
        <dsp:cNvSpPr/>
      </dsp:nvSpPr>
      <dsp:spPr>
        <a:xfrm>
          <a:off x="2839287" y="1589232"/>
          <a:ext cx="1678710" cy="1426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n-GB" sz="1800" kern="1200" dirty="0"/>
            <a:t>Grounded local services infrastructure: housing, utilities, health, education, care</a:t>
          </a:r>
        </a:p>
      </dsp:txBody>
      <dsp:txXfrm>
        <a:off x="2839287" y="1589232"/>
        <a:ext cx="1678710" cy="1426904"/>
      </dsp:txXfrm>
    </dsp:sp>
    <dsp:sp modelId="{AFBC02E7-12C3-483F-865A-F6AD9A0B0411}">
      <dsp:nvSpPr>
        <dsp:cNvPr id="0" name=""/>
        <dsp:cNvSpPr/>
      </dsp:nvSpPr>
      <dsp:spPr>
        <a:xfrm>
          <a:off x="1102867" y="3435814"/>
          <a:ext cx="1206579" cy="135332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4303276-3125-4122-ACD9-DE9DA83CAE3E}">
      <dsp:nvSpPr>
        <dsp:cNvPr id="0" name=""/>
        <dsp:cNvSpPr/>
      </dsp:nvSpPr>
      <dsp:spPr>
        <a:xfrm>
          <a:off x="866801" y="4876398"/>
          <a:ext cx="1678710" cy="1426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n-GB" sz="1800" kern="1200" dirty="0"/>
            <a:t>Mobility infrastructure: private and public transport systems </a:t>
          </a:r>
        </a:p>
      </dsp:txBody>
      <dsp:txXfrm>
        <a:off x="866801" y="4876398"/>
        <a:ext cx="1678710" cy="1426904"/>
      </dsp:txXfrm>
    </dsp:sp>
    <dsp:sp modelId="{BBE36766-C6FF-4C40-8C7D-7420E9AFA3E9}">
      <dsp:nvSpPr>
        <dsp:cNvPr id="0" name=""/>
        <dsp:cNvSpPr/>
      </dsp:nvSpPr>
      <dsp:spPr>
        <a:xfrm>
          <a:off x="3060448" y="3450930"/>
          <a:ext cx="1236388" cy="1292863"/>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EBAA02-2943-4A7E-8A96-B526BF673B2F}">
      <dsp:nvSpPr>
        <dsp:cNvPr id="0" name=""/>
        <dsp:cNvSpPr/>
      </dsp:nvSpPr>
      <dsp:spPr>
        <a:xfrm>
          <a:off x="2839287" y="4861282"/>
          <a:ext cx="1678710" cy="1426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n-GB" sz="1800" kern="1200" dirty="0"/>
            <a:t>Social infrastructure: parks, libraries, centres, high street/ public realm</a:t>
          </a:r>
        </a:p>
      </dsp:txBody>
      <dsp:txXfrm>
        <a:off x="2839287" y="4861282"/>
        <a:ext cx="1678710" cy="14269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BC02E7-12C3-483F-865A-F6AD9A0B0411}">
      <dsp:nvSpPr>
        <dsp:cNvPr id="0" name=""/>
        <dsp:cNvSpPr/>
      </dsp:nvSpPr>
      <dsp:spPr>
        <a:xfrm>
          <a:off x="1649308" y="101300"/>
          <a:ext cx="2086182" cy="233990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6000" r="-6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4303276-3125-4122-ACD9-DE9DA83CAE3E}">
      <dsp:nvSpPr>
        <dsp:cNvPr id="0" name=""/>
        <dsp:cNvSpPr/>
      </dsp:nvSpPr>
      <dsp:spPr>
        <a:xfrm>
          <a:off x="1241150" y="2310527"/>
          <a:ext cx="290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GB" sz="2300" kern="1200" dirty="0"/>
            <a:t>Mobility: private cars </a:t>
          </a:r>
        </a:p>
      </dsp:txBody>
      <dsp:txXfrm>
        <a:off x="1241150" y="2310527"/>
        <a:ext cx="2902500" cy="720000"/>
      </dsp:txXfrm>
    </dsp:sp>
    <dsp:sp modelId="{BBE36766-C6FF-4C40-8C7D-7420E9AFA3E9}">
      <dsp:nvSpPr>
        <dsp:cNvPr id="0" name=""/>
        <dsp:cNvSpPr/>
      </dsp:nvSpPr>
      <dsp:spPr>
        <a:xfrm>
          <a:off x="1581351" y="3756152"/>
          <a:ext cx="2222097" cy="16402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8000" b="-18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EBAA02-2943-4A7E-8A96-B526BF673B2F}">
      <dsp:nvSpPr>
        <dsp:cNvPr id="0" name=""/>
        <dsp:cNvSpPr/>
      </dsp:nvSpPr>
      <dsp:spPr>
        <a:xfrm>
          <a:off x="1241150" y="5615534"/>
          <a:ext cx="290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GB" sz="2300" kern="1200" dirty="0"/>
            <a:t>Mobility:  public transport es</a:t>
          </a:r>
        </a:p>
      </dsp:txBody>
      <dsp:txXfrm>
        <a:off x="1241150" y="5615534"/>
        <a:ext cx="29025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7D141-63E9-433E-9D9B-EC5F25F28B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C0FDB67-205E-4AB5-8FD9-9982E71FF1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5E4EE5F-6702-4105-BEC5-AC08FE44842D}"/>
              </a:ext>
            </a:extLst>
          </p:cNvPr>
          <p:cNvSpPr>
            <a:spLocks noGrp="1"/>
          </p:cNvSpPr>
          <p:nvPr>
            <p:ph type="dt" sz="half" idx="10"/>
          </p:nvPr>
        </p:nvSpPr>
        <p:spPr/>
        <p:txBody>
          <a:bodyPr/>
          <a:lstStyle/>
          <a:p>
            <a:fld id="{86F370F0-3C8E-4BC9-B26F-EF4615C086BD}" type="datetimeFigureOut">
              <a:rPr lang="en-GB" smtClean="0"/>
              <a:t>06/10/2019</a:t>
            </a:fld>
            <a:endParaRPr lang="en-GB"/>
          </a:p>
        </p:txBody>
      </p:sp>
      <p:sp>
        <p:nvSpPr>
          <p:cNvPr id="5" name="Footer Placeholder 4">
            <a:extLst>
              <a:ext uri="{FF2B5EF4-FFF2-40B4-BE49-F238E27FC236}">
                <a16:creationId xmlns:a16="http://schemas.microsoft.com/office/drawing/2014/main" id="{73440CB1-52FA-48E1-9274-33E63577C5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C0C609-8298-4538-8753-8EB65B9C12F1}"/>
              </a:ext>
            </a:extLst>
          </p:cNvPr>
          <p:cNvSpPr>
            <a:spLocks noGrp="1"/>
          </p:cNvSpPr>
          <p:nvPr>
            <p:ph type="sldNum" sz="quarter" idx="12"/>
          </p:nvPr>
        </p:nvSpPr>
        <p:spPr/>
        <p:txBody>
          <a:bodyPr/>
          <a:lstStyle/>
          <a:p>
            <a:fld id="{B0CD2FC2-52F8-4EF6-BC97-E1BE04EE5D5C}" type="slidenum">
              <a:rPr lang="en-GB" smtClean="0"/>
              <a:t>‹#›</a:t>
            </a:fld>
            <a:endParaRPr lang="en-GB"/>
          </a:p>
        </p:txBody>
      </p:sp>
    </p:spTree>
    <p:extLst>
      <p:ext uri="{BB962C8B-B14F-4D97-AF65-F5344CB8AC3E}">
        <p14:creationId xmlns:p14="http://schemas.microsoft.com/office/powerpoint/2010/main" val="2625135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98CF3-1E98-4823-81BB-9B3B556AD8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FA13385-24AA-46CB-BEDF-24DD76BAEB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FE52867-36CE-49DF-8AD7-65E842F8D61C}"/>
              </a:ext>
            </a:extLst>
          </p:cNvPr>
          <p:cNvSpPr>
            <a:spLocks noGrp="1"/>
          </p:cNvSpPr>
          <p:nvPr>
            <p:ph type="dt" sz="half" idx="10"/>
          </p:nvPr>
        </p:nvSpPr>
        <p:spPr/>
        <p:txBody>
          <a:bodyPr/>
          <a:lstStyle/>
          <a:p>
            <a:fld id="{86F370F0-3C8E-4BC9-B26F-EF4615C086BD}" type="datetimeFigureOut">
              <a:rPr lang="en-GB" smtClean="0"/>
              <a:t>06/10/2019</a:t>
            </a:fld>
            <a:endParaRPr lang="en-GB"/>
          </a:p>
        </p:txBody>
      </p:sp>
      <p:sp>
        <p:nvSpPr>
          <p:cNvPr id="5" name="Footer Placeholder 4">
            <a:extLst>
              <a:ext uri="{FF2B5EF4-FFF2-40B4-BE49-F238E27FC236}">
                <a16:creationId xmlns:a16="http://schemas.microsoft.com/office/drawing/2014/main" id="{786A1B7C-3CB5-4466-9263-08D58C4F58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D41153-4875-4CB7-99CC-E2DE8CF5B848}"/>
              </a:ext>
            </a:extLst>
          </p:cNvPr>
          <p:cNvSpPr>
            <a:spLocks noGrp="1"/>
          </p:cNvSpPr>
          <p:nvPr>
            <p:ph type="sldNum" sz="quarter" idx="12"/>
          </p:nvPr>
        </p:nvSpPr>
        <p:spPr/>
        <p:txBody>
          <a:bodyPr/>
          <a:lstStyle/>
          <a:p>
            <a:fld id="{B0CD2FC2-52F8-4EF6-BC97-E1BE04EE5D5C}" type="slidenum">
              <a:rPr lang="en-GB" smtClean="0"/>
              <a:t>‹#›</a:t>
            </a:fld>
            <a:endParaRPr lang="en-GB"/>
          </a:p>
        </p:txBody>
      </p:sp>
    </p:spTree>
    <p:extLst>
      <p:ext uri="{BB962C8B-B14F-4D97-AF65-F5344CB8AC3E}">
        <p14:creationId xmlns:p14="http://schemas.microsoft.com/office/powerpoint/2010/main" val="1860947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23CEA-D8F2-469F-BD50-50193380A7B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D807317-E81E-4E71-861C-84180C34AA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657299-5219-4BC8-9634-F7BF51457C4C}"/>
              </a:ext>
            </a:extLst>
          </p:cNvPr>
          <p:cNvSpPr>
            <a:spLocks noGrp="1"/>
          </p:cNvSpPr>
          <p:nvPr>
            <p:ph type="dt" sz="half" idx="10"/>
          </p:nvPr>
        </p:nvSpPr>
        <p:spPr/>
        <p:txBody>
          <a:bodyPr/>
          <a:lstStyle/>
          <a:p>
            <a:fld id="{86F370F0-3C8E-4BC9-B26F-EF4615C086BD}" type="datetimeFigureOut">
              <a:rPr lang="en-GB" smtClean="0"/>
              <a:t>06/10/2019</a:t>
            </a:fld>
            <a:endParaRPr lang="en-GB"/>
          </a:p>
        </p:txBody>
      </p:sp>
      <p:sp>
        <p:nvSpPr>
          <p:cNvPr id="5" name="Footer Placeholder 4">
            <a:extLst>
              <a:ext uri="{FF2B5EF4-FFF2-40B4-BE49-F238E27FC236}">
                <a16:creationId xmlns:a16="http://schemas.microsoft.com/office/drawing/2014/main" id="{AE9816CF-DFFE-479B-BED1-7E68516B77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877891-96AC-4E17-86F8-57059F5EF311}"/>
              </a:ext>
            </a:extLst>
          </p:cNvPr>
          <p:cNvSpPr>
            <a:spLocks noGrp="1"/>
          </p:cNvSpPr>
          <p:nvPr>
            <p:ph type="sldNum" sz="quarter" idx="12"/>
          </p:nvPr>
        </p:nvSpPr>
        <p:spPr/>
        <p:txBody>
          <a:bodyPr/>
          <a:lstStyle/>
          <a:p>
            <a:fld id="{B0CD2FC2-52F8-4EF6-BC97-E1BE04EE5D5C}" type="slidenum">
              <a:rPr lang="en-GB" smtClean="0"/>
              <a:t>‹#›</a:t>
            </a:fld>
            <a:endParaRPr lang="en-GB"/>
          </a:p>
        </p:txBody>
      </p:sp>
    </p:spTree>
    <p:extLst>
      <p:ext uri="{BB962C8B-B14F-4D97-AF65-F5344CB8AC3E}">
        <p14:creationId xmlns:p14="http://schemas.microsoft.com/office/powerpoint/2010/main" val="1349152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A3A0-A0E6-42C2-9F4C-F23822A340F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F5DBC2C-6BA9-478C-8874-3F3D8DC610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5F3C60-8C81-4AA5-807F-52B4FE94D85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E967982-9F57-43E6-84BF-86253A346E22}"/>
              </a:ext>
            </a:extLst>
          </p:cNvPr>
          <p:cNvSpPr>
            <a:spLocks noGrp="1"/>
          </p:cNvSpPr>
          <p:nvPr>
            <p:ph type="dt" sz="half" idx="10"/>
          </p:nvPr>
        </p:nvSpPr>
        <p:spPr/>
        <p:txBody>
          <a:bodyPr/>
          <a:lstStyle/>
          <a:p>
            <a:fld id="{86F370F0-3C8E-4BC9-B26F-EF4615C086BD}" type="datetimeFigureOut">
              <a:rPr lang="en-GB" smtClean="0"/>
              <a:t>06/10/2019</a:t>
            </a:fld>
            <a:endParaRPr lang="en-GB"/>
          </a:p>
        </p:txBody>
      </p:sp>
      <p:sp>
        <p:nvSpPr>
          <p:cNvPr id="6" name="Footer Placeholder 5">
            <a:extLst>
              <a:ext uri="{FF2B5EF4-FFF2-40B4-BE49-F238E27FC236}">
                <a16:creationId xmlns:a16="http://schemas.microsoft.com/office/drawing/2014/main" id="{B20A7585-DEC8-46AF-B2AE-D2CAB263CED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BC6E40D-747B-47D9-82F9-F365E6748C75}"/>
              </a:ext>
            </a:extLst>
          </p:cNvPr>
          <p:cNvSpPr>
            <a:spLocks noGrp="1"/>
          </p:cNvSpPr>
          <p:nvPr>
            <p:ph type="sldNum" sz="quarter" idx="12"/>
          </p:nvPr>
        </p:nvSpPr>
        <p:spPr/>
        <p:txBody>
          <a:bodyPr/>
          <a:lstStyle/>
          <a:p>
            <a:fld id="{B0CD2FC2-52F8-4EF6-BC97-E1BE04EE5D5C}" type="slidenum">
              <a:rPr lang="en-GB" smtClean="0"/>
              <a:t>‹#›</a:t>
            </a:fld>
            <a:endParaRPr lang="en-GB"/>
          </a:p>
        </p:txBody>
      </p:sp>
    </p:spTree>
    <p:extLst>
      <p:ext uri="{BB962C8B-B14F-4D97-AF65-F5344CB8AC3E}">
        <p14:creationId xmlns:p14="http://schemas.microsoft.com/office/powerpoint/2010/main" val="4159934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AF497-31AB-4BAA-9786-4EC0665066E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0234DE6-955D-4693-A9E0-9D818428F4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3D3FF4-CC76-4246-986F-EED860254E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904D657-3347-4B4D-8D97-ED4C70ADCE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E02102-64E0-42A0-8625-040CC31C82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E76E34D-BE51-40B0-B6C4-434D54606504}"/>
              </a:ext>
            </a:extLst>
          </p:cNvPr>
          <p:cNvSpPr>
            <a:spLocks noGrp="1"/>
          </p:cNvSpPr>
          <p:nvPr>
            <p:ph type="dt" sz="half" idx="10"/>
          </p:nvPr>
        </p:nvSpPr>
        <p:spPr/>
        <p:txBody>
          <a:bodyPr/>
          <a:lstStyle/>
          <a:p>
            <a:fld id="{86F370F0-3C8E-4BC9-B26F-EF4615C086BD}" type="datetimeFigureOut">
              <a:rPr lang="en-GB" smtClean="0"/>
              <a:t>06/10/2019</a:t>
            </a:fld>
            <a:endParaRPr lang="en-GB"/>
          </a:p>
        </p:txBody>
      </p:sp>
      <p:sp>
        <p:nvSpPr>
          <p:cNvPr id="8" name="Footer Placeholder 7">
            <a:extLst>
              <a:ext uri="{FF2B5EF4-FFF2-40B4-BE49-F238E27FC236}">
                <a16:creationId xmlns:a16="http://schemas.microsoft.com/office/drawing/2014/main" id="{DA9EB52D-D38B-4C79-BA9D-B339A8D1A0D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A2F4C94-8AD0-4EBC-A50A-66D7E0F46993}"/>
              </a:ext>
            </a:extLst>
          </p:cNvPr>
          <p:cNvSpPr>
            <a:spLocks noGrp="1"/>
          </p:cNvSpPr>
          <p:nvPr>
            <p:ph type="sldNum" sz="quarter" idx="12"/>
          </p:nvPr>
        </p:nvSpPr>
        <p:spPr/>
        <p:txBody>
          <a:bodyPr/>
          <a:lstStyle/>
          <a:p>
            <a:fld id="{B0CD2FC2-52F8-4EF6-BC97-E1BE04EE5D5C}" type="slidenum">
              <a:rPr lang="en-GB" smtClean="0"/>
              <a:t>‹#›</a:t>
            </a:fld>
            <a:endParaRPr lang="en-GB"/>
          </a:p>
        </p:txBody>
      </p:sp>
    </p:spTree>
    <p:extLst>
      <p:ext uri="{BB962C8B-B14F-4D97-AF65-F5344CB8AC3E}">
        <p14:creationId xmlns:p14="http://schemas.microsoft.com/office/powerpoint/2010/main" val="1846769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EB31-CCC0-44CB-B768-547D1C15499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10E20E1-2CFB-4871-A239-68F090413E3E}"/>
              </a:ext>
            </a:extLst>
          </p:cNvPr>
          <p:cNvSpPr>
            <a:spLocks noGrp="1"/>
          </p:cNvSpPr>
          <p:nvPr>
            <p:ph type="dt" sz="half" idx="10"/>
          </p:nvPr>
        </p:nvSpPr>
        <p:spPr/>
        <p:txBody>
          <a:bodyPr/>
          <a:lstStyle/>
          <a:p>
            <a:fld id="{86F370F0-3C8E-4BC9-B26F-EF4615C086BD}" type="datetimeFigureOut">
              <a:rPr lang="en-GB" smtClean="0"/>
              <a:t>06/10/2019</a:t>
            </a:fld>
            <a:endParaRPr lang="en-GB"/>
          </a:p>
        </p:txBody>
      </p:sp>
      <p:sp>
        <p:nvSpPr>
          <p:cNvPr id="4" name="Footer Placeholder 3">
            <a:extLst>
              <a:ext uri="{FF2B5EF4-FFF2-40B4-BE49-F238E27FC236}">
                <a16:creationId xmlns:a16="http://schemas.microsoft.com/office/drawing/2014/main" id="{108D2ABA-C53F-4047-B09D-7B6AD1486C8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6F13454-2ECB-478C-984C-CCA5C509BCE2}"/>
              </a:ext>
            </a:extLst>
          </p:cNvPr>
          <p:cNvSpPr>
            <a:spLocks noGrp="1"/>
          </p:cNvSpPr>
          <p:nvPr>
            <p:ph type="sldNum" sz="quarter" idx="12"/>
          </p:nvPr>
        </p:nvSpPr>
        <p:spPr/>
        <p:txBody>
          <a:bodyPr/>
          <a:lstStyle/>
          <a:p>
            <a:fld id="{B0CD2FC2-52F8-4EF6-BC97-E1BE04EE5D5C}" type="slidenum">
              <a:rPr lang="en-GB" smtClean="0"/>
              <a:t>‹#›</a:t>
            </a:fld>
            <a:endParaRPr lang="en-GB"/>
          </a:p>
        </p:txBody>
      </p:sp>
    </p:spTree>
    <p:extLst>
      <p:ext uri="{BB962C8B-B14F-4D97-AF65-F5344CB8AC3E}">
        <p14:creationId xmlns:p14="http://schemas.microsoft.com/office/powerpoint/2010/main" val="206907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09896F-48EB-4894-A437-D4C976A91AF2}"/>
              </a:ext>
            </a:extLst>
          </p:cNvPr>
          <p:cNvSpPr>
            <a:spLocks noGrp="1"/>
          </p:cNvSpPr>
          <p:nvPr>
            <p:ph type="dt" sz="half" idx="10"/>
          </p:nvPr>
        </p:nvSpPr>
        <p:spPr/>
        <p:txBody>
          <a:bodyPr/>
          <a:lstStyle/>
          <a:p>
            <a:fld id="{86F370F0-3C8E-4BC9-B26F-EF4615C086BD}" type="datetimeFigureOut">
              <a:rPr lang="en-GB" smtClean="0"/>
              <a:t>06/10/2019</a:t>
            </a:fld>
            <a:endParaRPr lang="en-GB"/>
          </a:p>
        </p:txBody>
      </p:sp>
      <p:sp>
        <p:nvSpPr>
          <p:cNvPr id="3" name="Footer Placeholder 2">
            <a:extLst>
              <a:ext uri="{FF2B5EF4-FFF2-40B4-BE49-F238E27FC236}">
                <a16:creationId xmlns:a16="http://schemas.microsoft.com/office/drawing/2014/main" id="{3EC51F07-84D2-4B4A-A29F-D38F439E2E2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8AE830F-E6C2-4D13-BD87-1398B10998C4}"/>
              </a:ext>
            </a:extLst>
          </p:cNvPr>
          <p:cNvSpPr>
            <a:spLocks noGrp="1"/>
          </p:cNvSpPr>
          <p:nvPr>
            <p:ph type="sldNum" sz="quarter" idx="12"/>
          </p:nvPr>
        </p:nvSpPr>
        <p:spPr/>
        <p:txBody>
          <a:bodyPr/>
          <a:lstStyle/>
          <a:p>
            <a:fld id="{B0CD2FC2-52F8-4EF6-BC97-E1BE04EE5D5C}" type="slidenum">
              <a:rPr lang="en-GB" smtClean="0"/>
              <a:t>‹#›</a:t>
            </a:fld>
            <a:endParaRPr lang="en-GB"/>
          </a:p>
        </p:txBody>
      </p:sp>
    </p:spTree>
    <p:extLst>
      <p:ext uri="{BB962C8B-B14F-4D97-AF65-F5344CB8AC3E}">
        <p14:creationId xmlns:p14="http://schemas.microsoft.com/office/powerpoint/2010/main" val="3592551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BD81A-B461-4BDB-A5C0-9D402D6F6C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5484665-DB2F-4EEC-8D8B-27B0D52804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E6DA889-0DD9-4C81-929E-C75DEDBD4F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74542F-4F88-45DC-81DA-CB31A0F398BE}"/>
              </a:ext>
            </a:extLst>
          </p:cNvPr>
          <p:cNvSpPr>
            <a:spLocks noGrp="1"/>
          </p:cNvSpPr>
          <p:nvPr>
            <p:ph type="dt" sz="half" idx="10"/>
          </p:nvPr>
        </p:nvSpPr>
        <p:spPr/>
        <p:txBody>
          <a:bodyPr/>
          <a:lstStyle/>
          <a:p>
            <a:fld id="{86F370F0-3C8E-4BC9-B26F-EF4615C086BD}" type="datetimeFigureOut">
              <a:rPr lang="en-GB" smtClean="0"/>
              <a:t>06/10/2019</a:t>
            </a:fld>
            <a:endParaRPr lang="en-GB"/>
          </a:p>
        </p:txBody>
      </p:sp>
      <p:sp>
        <p:nvSpPr>
          <p:cNvPr id="6" name="Footer Placeholder 5">
            <a:extLst>
              <a:ext uri="{FF2B5EF4-FFF2-40B4-BE49-F238E27FC236}">
                <a16:creationId xmlns:a16="http://schemas.microsoft.com/office/drawing/2014/main" id="{F9301022-01A2-4E6C-83CC-D81E20540D3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94C638-C690-420F-A0AB-9859A4F52140}"/>
              </a:ext>
            </a:extLst>
          </p:cNvPr>
          <p:cNvSpPr>
            <a:spLocks noGrp="1"/>
          </p:cNvSpPr>
          <p:nvPr>
            <p:ph type="sldNum" sz="quarter" idx="12"/>
          </p:nvPr>
        </p:nvSpPr>
        <p:spPr/>
        <p:txBody>
          <a:bodyPr/>
          <a:lstStyle/>
          <a:p>
            <a:fld id="{B0CD2FC2-52F8-4EF6-BC97-E1BE04EE5D5C}" type="slidenum">
              <a:rPr lang="en-GB" smtClean="0"/>
              <a:t>‹#›</a:t>
            </a:fld>
            <a:endParaRPr lang="en-GB"/>
          </a:p>
        </p:txBody>
      </p:sp>
    </p:spTree>
    <p:extLst>
      <p:ext uri="{BB962C8B-B14F-4D97-AF65-F5344CB8AC3E}">
        <p14:creationId xmlns:p14="http://schemas.microsoft.com/office/powerpoint/2010/main" val="3499464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FDA4B-332A-4AC3-A316-657E3B6928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C358323-47F1-45AB-9910-2BDD81133D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FB39FA7-EC8B-4BE5-B4A4-BEDA41B013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652E80-B837-45C6-B20B-952B7503E481}"/>
              </a:ext>
            </a:extLst>
          </p:cNvPr>
          <p:cNvSpPr>
            <a:spLocks noGrp="1"/>
          </p:cNvSpPr>
          <p:nvPr>
            <p:ph type="dt" sz="half" idx="10"/>
          </p:nvPr>
        </p:nvSpPr>
        <p:spPr/>
        <p:txBody>
          <a:bodyPr/>
          <a:lstStyle/>
          <a:p>
            <a:fld id="{86F370F0-3C8E-4BC9-B26F-EF4615C086BD}" type="datetimeFigureOut">
              <a:rPr lang="en-GB" smtClean="0"/>
              <a:t>06/10/2019</a:t>
            </a:fld>
            <a:endParaRPr lang="en-GB"/>
          </a:p>
        </p:txBody>
      </p:sp>
      <p:sp>
        <p:nvSpPr>
          <p:cNvPr id="6" name="Footer Placeholder 5">
            <a:extLst>
              <a:ext uri="{FF2B5EF4-FFF2-40B4-BE49-F238E27FC236}">
                <a16:creationId xmlns:a16="http://schemas.microsoft.com/office/drawing/2014/main" id="{A283A5EA-025B-469A-97F5-D0F90B2F0EE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8743851-CCAE-4257-843B-45246769D675}"/>
              </a:ext>
            </a:extLst>
          </p:cNvPr>
          <p:cNvSpPr>
            <a:spLocks noGrp="1"/>
          </p:cNvSpPr>
          <p:nvPr>
            <p:ph type="sldNum" sz="quarter" idx="12"/>
          </p:nvPr>
        </p:nvSpPr>
        <p:spPr/>
        <p:txBody>
          <a:bodyPr/>
          <a:lstStyle/>
          <a:p>
            <a:fld id="{B0CD2FC2-52F8-4EF6-BC97-E1BE04EE5D5C}" type="slidenum">
              <a:rPr lang="en-GB" smtClean="0"/>
              <a:t>‹#›</a:t>
            </a:fld>
            <a:endParaRPr lang="en-GB"/>
          </a:p>
        </p:txBody>
      </p:sp>
    </p:spTree>
    <p:extLst>
      <p:ext uri="{BB962C8B-B14F-4D97-AF65-F5344CB8AC3E}">
        <p14:creationId xmlns:p14="http://schemas.microsoft.com/office/powerpoint/2010/main" val="2624977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C5ABE-E7E4-4D4A-8234-2D37CC4CE3E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4866DA4-2461-4379-8406-FD14BFF7779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B83F310-3AEA-4F69-A8BF-C929C22DFCEC}"/>
              </a:ext>
            </a:extLst>
          </p:cNvPr>
          <p:cNvSpPr>
            <a:spLocks noGrp="1"/>
          </p:cNvSpPr>
          <p:nvPr>
            <p:ph type="dt" sz="half" idx="10"/>
          </p:nvPr>
        </p:nvSpPr>
        <p:spPr/>
        <p:txBody>
          <a:bodyPr/>
          <a:lstStyle/>
          <a:p>
            <a:fld id="{86F370F0-3C8E-4BC9-B26F-EF4615C086BD}" type="datetimeFigureOut">
              <a:rPr lang="en-GB" smtClean="0"/>
              <a:t>06/10/2019</a:t>
            </a:fld>
            <a:endParaRPr lang="en-GB"/>
          </a:p>
        </p:txBody>
      </p:sp>
      <p:sp>
        <p:nvSpPr>
          <p:cNvPr id="5" name="Footer Placeholder 4">
            <a:extLst>
              <a:ext uri="{FF2B5EF4-FFF2-40B4-BE49-F238E27FC236}">
                <a16:creationId xmlns:a16="http://schemas.microsoft.com/office/drawing/2014/main" id="{C74B33D0-C2DD-4703-AAFB-3999A41C85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AB3360-FE15-417F-9A0C-995F0FCBF5B2}"/>
              </a:ext>
            </a:extLst>
          </p:cNvPr>
          <p:cNvSpPr>
            <a:spLocks noGrp="1"/>
          </p:cNvSpPr>
          <p:nvPr>
            <p:ph type="sldNum" sz="quarter" idx="12"/>
          </p:nvPr>
        </p:nvSpPr>
        <p:spPr/>
        <p:txBody>
          <a:bodyPr/>
          <a:lstStyle/>
          <a:p>
            <a:fld id="{B0CD2FC2-52F8-4EF6-BC97-E1BE04EE5D5C}" type="slidenum">
              <a:rPr lang="en-GB" smtClean="0"/>
              <a:t>‹#›</a:t>
            </a:fld>
            <a:endParaRPr lang="en-GB"/>
          </a:p>
        </p:txBody>
      </p:sp>
    </p:spTree>
    <p:extLst>
      <p:ext uri="{BB962C8B-B14F-4D97-AF65-F5344CB8AC3E}">
        <p14:creationId xmlns:p14="http://schemas.microsoft.com/office/powerpoint/2010/main" val="151648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F79D4F-A861-43D3-9E08-F108417D43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1AC1F2-1551-41FB-8665-A05FFF4D3D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2F6F827-470B-49A5-8427-FAD613C596B0}"/>
              </a:ext>
            </a:extLst>
          </p:cNvPr>
          <p:cNvSpPr>
            <a:spLocks noGrp="1"/>
          </p:cNvSpPr>
          <p:nvPr>
            <p:ph type="dt" sz="half" idx="10"/>
          </p:nvPr>
        </p:nvSpPr>
        <p:spPr/>
        <p:txBody>
          <a:bodyPr/>
          <a:lstStyle/>
          <a:p>
            <a:fld id="{86F370F0-3C8E-4BC9-B26F-EF4615C086BD}" type="datetimeFigureOut">
              <a:rPr lang="en-GB" smtClean="0"/>
              <a:t>06/10/2019</a:t>
            </a:fld>
            <a:endParaRPr lang="en-GB"/>
          </a:p>
        </p:txBody>
      </p:sp>
      <p:sp>
        <p:nvSpPr>
          <p:cNvPr id="5" name="Footer Placeholder 4">
            <a:extLst>
              <a:ext uri="{FF2B5EF4-FFF2-40B4-BE49-F238E27FC236}">
                <a16:creationId xmlns:a16="http://schemas.microsoft.com/office/drawing/2014/main" id="{E933EF70-DB62-4E81-9CF4-4A32B58245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9D2385-B006-428C-9755-B18F8E1F825D}"/>
              </a:ext>
            </a:extLst>
          </p:cNvPr>
          <p:cNvSpPr>
            <a:spLocks noGrp="1"/>
          </p:cNvSpPr>
          <p:nvPr>
            <p:ph type="sldNum" sz="quarter" idx="12"/>
          </p:nvPr>
        </p:nvSpPr>
        <p:spPr/>
        <p:txBody>
          <a:bodyPr/>
          <a:lstStyle/>
          <a:p>
            <a:fld id="{B0CD2FC2-52F8-4EF6-BC97-E1BE04EE5D5C}" type="slidenum">
              <a:rPr lang="en-GB" smtClean="0"/>
              <a:t>‹#›</a:t>
            </a:fld>
            <a:endParaRPr lang="en-GB"/>
          </a:p>
        </p:txBody>
      </p:sp>
    </p:spTree>
    <p:extLst>
      <p:ext uri="{BB962C8B-B14F-4D97-AF65-F5344CB8AC3E}">
        <p14:creationId xmlns:p14="http://schemas.microsoft.com/office/powerpoint/2010/main" val="1090267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E40E4-37FE-49F9-AC98-59AEF1E76A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C9CAABA-41DE-4278-9E57-ECAFE4CEEE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BF1DF1C-B09E-4A93-B269-6E0C4F9E87C3}"/>
              </a:ext>
            </a:extLst>
          </p:cNvPr>
          <p:cNvSpPr>
            <a:spLocks noGrp="1"/>
          </p:cNvSpPr>
          <p:nvPr>
            <p:ph type="dt" sz="half" idx="10"/>
          </p:nvPr>
        </p:nvSpPr>
        <p:spPr/>
        <p:txBody>
          <a:bodyPr/>
          <a:lstStyle/>
          <a:p>
            <a:fld id="{AB1B7229-9427-41A8-800E-6FFFC97C5EB2}" type="datetimeFigureOut">
              <a:rPr lang="en-GB" smtClean="0"/>
              <a:t>06/10/2019</a:t>
            </a:fld>
            <a:endParaRPr lang="en-GB"/>
          </a:p>
        </p:txBody>
      </p:sp>
      <p:sp>
        <p:nvSpPr>
          <p:cNvPr id="5" name="Footer Placeholder 4">
            <a:extLst>
              <a:ext uri="{FF2B5EF4-FFF2-40B4-BE49-F238E27FC236}">
                <a16:creationId xmlns:a16="http://schemas.microsoft.com/office/drawing/2014/main" id="{52D26ED7-8B57-4ED3-863A-506E3BEEC2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BD394A-296F-49A2-93AB-D9BEDE9B3FF3}"/>
              </a:ext>
            </a:extLst>
          </p:cNvPr>
          <p:cNvSpPr>
            <a:spLocks noGrp="1"/>
          </p:cNvSpPr>
          <p:nvPr>
            <p:ph type="sldNum" sz="quarter" idx="12"/>
          </p:nvPr>
        </p:nvSpPr>
        <p:spPr/>
        <p:txBody>
          <a:bodyPr/>
          <a:lstStyle/>
          <a:p>
            <a:fld id="{2ADAAF16-43D0-40EB-9D18-CB731DB296D5}" type="slidenum">
              <a:rPr lang="en-GB" smtClean="0"/>
              <a:t>‹#›</a:t>
            </a:fld>
            <a:endParaRPr lang="en-GB"/>
          </a:p>
        </p:txBody>
      </p:sp>
    </p:spTree>
    <p:extLst>
      <p:ext uri="{BB962C8B-B14F-4D97-AF65-F5344CB8AC3E}">
        <p14:creationId xmlns:p14="http://schemas.microsoft.com/office/powerpoint/2010/main" val="29019757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D0F36-0DE4-4885-B69E-E6252E9D397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0259B1-B358-4445-A411-3C831312BEB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F690EB-5CBA-45A7-8922-883EECE89D4A}"/>
              </a:ext>
            </a:extLst>
          </p:cNvPr>
          <p:cNvSpPr>
            <a:spLocks noGrp="1"/>
          </p:cNvSpPr>
          <p:nvPr>
            <p:ph type="dt" sz="half" idx="10"/>
          </p:nvPr>
        </p:nvSpPr>
        <p:spPr/>
        <p:txBody>
          <a:bodyPr/>
          <a:lstStyle/>
          <a:p>
            <a:fld id="{AB1B7229-9427-41A8-800E-6FFFC97C5EB2}" type="datetimeFigureOut">
              <a:rPr lang="en-GB" smtClean="0"/>
              <a:t>06/10/2019</a:t>
            </a:fld>
            <a:endParaRPr lang="en-GB"/>
          </a:p>
        </p:txBody>
      </p:sp>
      <p:sp>
        <p:nvSpPr>
          <p:cNvPr id="5" name="Footer Placeholder 4">
            <a:extLst>
              <a:ext uri="{FF2B5EF4-FFF2-40B4-BE49-F238E27FC236}">
                <a16:creationId xmlns:a16="http://schemas.microsoft.com/office/drawing/2014/main" id="{193333DF-FB78-4AD9-B920-2F8CDF5095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F55390-A769-4403-8283-0E24F782D4A7}"/>
              </a:ext>
            </a:extLst>
          </p:cNvPr>
          <p:cNvSpPr>
            <a:spLocks noGrp="1"/>
          </p:cNvSpPr>
          <p:nvPr>
            <p:ph type="sldNum" sz="quarter" idx="12"/>
          </p:nvPr>
        </p:nvSpPr>
        <p:spPr/>
        <p:txBody>
          <a:bodyPr/>
          <a:lstStyle/>
          <a:p>
            <a:fld id="{2ADAAF16-43D0-40EB-9D18-CB731DB296D5}" type="slidenum">
              <a:rPr lang="en-GB" smtClean="0"/>
              <a:t>‹#›</a:t>
            </a:fld>
            <a:endParaRPr lang="en-GB"/>
          </a:p>
        </p:txBody>
      </p:sp>
    </p:spTree>
    <p:extLst>
      <p:ext uri="{BB962C8B-B14F-4D97-AF65-F5344CB8AC3E}">
        <p14:creationId xmlns:p14="http://schemas.microsoft.com/office/powerpoint/2010/main" val="30217551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AC608-CF37-495B-9110-71A1926356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CFD5938-F9F5-446B-AD41-DD214AE5F1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CAD50C6-2E1A-4720-B3B2-EAD80FD48F93}"/>
              </a:ext>
            </a:extLst>
          </p:cNvPr>
          <p:cNvSpPr>
            <a:spLocks noGrp="1"/>
          </p:cNvSpPr>
          <p:nvPr>
            <p:ph type="dt" sz="half" idx="10"/>
          </p:nvPr>
        </p:nvSpPr>
        <p:spPr/>
        <p:txBody>
          <a:bodyPr/>
          <a:lstStyle/>
          <a:p>
            <a:fld id="{AB1B7229-9427-41A8-800E-6FFFC97C5EB2}" type="datetimeFigureOut">
              <a:rPr lang="en-GB" smtClean="0"/>
              <a:t>06/10/2019</a:t>
            </a:fld>
            <a:endParaRPr lang="en-GB"/>
          </a:p>
        </p:txBody>
      </p:sp>
      <p:sp>
        <p:nvSpPr>
          <p:cNvPr id="5" name="Footer Placeholder 4">
            <a:extLst>
              <a:ext uri="{FF2B5EF4-FFF2-40B4-BE49-F238E27FC236}">
                <a16:creationId xmlns:a16="http://schemas.microsoft.com/office/drawing/2014/main" id="{B8DA4A4B-51F2-4F2F-A9AA-FBDAC4FF29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3B79C2-6379-40A9-864E-DDA4A2432080}"/>
              </a:ext>
            </a:extLst>
          </p:cNvPr>
          <p:cNvSpPr>
            <a:spLocks noGrp="1"/>
          </p:cNvSpPr>
          <p:nvPr>
            <p:ph type="sldNum" sz="quarter" idx="12"/>
          </p:nvPr>
        </p:nvSpPr>
        <p:spPr/>
        <p:txBody>
          <a:bodyPr/>
          <a:lstStyle/>
          <a:p>
            <a:fld id="{2ADAAF16-43D0-40EB-9D18-CB731DB296D5}" type="slidenum">
              <a:rPr lang="en-GB" smtClean="0"/>
              <a:t>‹#›</a:t>
            </a:fld>
            <a:endParaRPr lang="en-GB"/>
          </a:p>
        </p:txBody>
      </p:sp>
    </p:spTree>
    <p:extLst>
      <p:ext uri="{BB962C8B-B14F-4D97-AF65-F5344CB8AC3E}">
        <p14:creationId xmlns:p14="http://schemas.microsoft.com/office/powerpoint/2010/main" val="12155515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3B807-7399-4399-AE5C-28200234D95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748965D-192B-4E4C-9083-A56C14D0F4F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7DE1061-0129-4E87-B775-2F190226BA2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FD50266-E78C-4D02-89EA-D0532B12F5BF}"/>
              </a:ext>
            </a:extLst>
          </p:cNvPr>
          <p:cNvSpPr>
            <a:spLocks noGrp="1"/>
          </p:cNvSpPr>
          <p:nvPr>
            <p:ph type="dt" sz="half" idx="10"/>
          </p:nvPr>
        </p:nvSpPr>
        <p:spPr/>
        <p:txBody>
          <a:bodyPr/>
          <a:lstStyle/>
          <a:p>
            <a:fld id="{AB1B7229-9427-41A8-800E-6FFFC97C5EB2}" type="datetimeFigureOut">
              <a:rPr lang="en-GB" smtClean="0"/>
              <a:t>06/10/2019</a:t>
            </a:fld>
            <a:endParaRPr lang="en-GB"/>
          </a:p>
        </p:txBody>
      </p:sp>
      <p:sp>
        <p:nvSpPr>
          <p:cNvPr id="6" name="Footer Placeholder 5">
            <a:extLst>
              <a:ext uri="{FF2B5EF4-FFF2-40B4-BE49-F238E27FC236}">
                <a16:creationId xmlns:a16="http://schemas.microsoft.com/office/drawing/2014/main" id="{3A813295-CE78-4187-8577-4D5AD3A2DEF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87AB14-62A2-409C-90CD-7C74ED121087}"/>
              </a:ext>
            </a:extLst>
          </p:cNvPr>
          <p:cNvSpPr>
            <a:spLocks noGrp="1"/>
          </p:cNvSpPr>
          <p:nvPr>
            <p:ph type="sldNum" sz="quarter" idx="12"/>
          </p:nvPr>
        </p:nvSpPr>
        <p:spPr/>
        <p:txBody>
          <a:bodyPr/>
          <a:lstStyle/>
          <a:p>
            <a:fld id="{2ADAAF16-43D0-40EB-9D18-CB731DB296D5}" type="slidenum">
              <a:rPr lang="en-GB" smtClean="0"/>
              <a:t>‹#›</a:t>
            </a:fld>
            <a:endParaRPr lang="en-GB"/>
          </a:p>
        </p:txBody>
      </p:sp>
    </p:spTree>
    <p:extLst>
      <p:ext uri="{BB962C8B-B14F-4D97-AF65-F5344CB8AC3E}">
        <p14:creationId xmlns:p14="http://schemas.microsoft.com/office/powerpoint/2010/main" val="28810965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9A84B-C6B2-4460-B4CF-651D5A491FA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38F0B07-E6D7-49B8-B7D0-9A0F865C33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A9A72D8-3F97-42D3-A234-40EF9F89B33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E857AB7-93A2-438A-89C3-B0E63E7A7B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275C2C5-AFC1-47F2-9D79-8DD64DBA952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5C1ADC5-A053-4A04-B39F-4F8CC7D7B596}"/>
              </a:ext>
            </a:extLst>
          </p:cNvPr>
          <p:cNvSpPr>
            <a:spLocks noGrp="1"/>
          </p:cNvSpPr>
          <p:nvPr>
            <p:ph type="dt" sz="half" idx="10"/>
          </p:nvPr>
        </p:nvSpPr>
        <p:spPr/>
        <p:txBody>
          <a:bodyPr/>
          <a:lstStyle/>
          <a:p>
            <a:fld id="{AB1B7229-9427-41A8-800E-6FFFC97C5EB2}" type="datetimeFigureOut">
              <a:rPr lang="en-GB" smtClean="0"/>
              <a:t>06/10/2019</a:t>
            </a:fld>
            <a:endParaRPr lang="en-GB"/>
          </a:p>
        </p:txBody>
      </p:sp>
      <p:sp>
        <p:nvSpPr>
          <p:cNvPr id="8" name="Footer Placeholder 7">
            <a:extLst>
              <a:ext uri="{FF2B5EF4-FFF2-40B4-BE49-F238E27FC236}">
                <a16:creationId xmlns:a16="http://schemas.microsoft.com/office/drawing/2014/main" id="{C0ABCC8A-76DA-4497-B8F4-0D49C99C421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9139119-2F7E-4C03-BFC6-6A85CE2FA3C2}"/>
              </a:ext>
            </a:extLst>
          </p:cNvPr>
          <p:cNvSpPr>
            <a:spLocks noGrp="1"/>
          </p:cNvSpPr>
          <p:nvPr>
            <p:ph type="sldNum" sz="quarter" idx="12"/>
          </p:nvPr>
        </p:nvSpPr>
        <p:spPr/>
        <p:txBody>
          <a:bodyPr/>
          <a:lstStyle/>
          <a:p>
            <a:fld id="{2ADAAF16-43D0-40EB-9D18-CB731DB296D5}" type="slidenum">
              <a:rPr lang="en-GB" smtClean="0"/>
              <a:t>‹#›</a:t>
            </a:fld>
            <a:endParaRPr lang="en-GB"/>
          </a:p>
        </p:txBody>
      </p:sp>
    </p:spTree>
    <p:extLst>
      <p:ext uri="{BB962C8B-B14F-4D97-AF65-F5344CB8AC3E}">
        <p14:creationId xmlns:p14="http://schemas.microsoft.com/office/powerpoint/2010/main" val="39414383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A7822-1A40-4AC3-98B0-836BE4614A5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DB94BE9-662F-44CE-9DF7-D8FC4A34A926}"/>
              </a:ext>
            </a:extLst>
          </p:cNvPr>
          <p:cNvSpPr>
            <a:spLocks noGrp="1"/>
          </p:cNvSpPr>
          <p:nvPr>
            <p:ph type="dt" sz="half" idx="10"/>
          </p:nvPr>
        </p:nvSpPr>
        <p:spPr/>
        <p:txBody>
          <a:bodyPr/>
          <a:lstStyle/>
          <a:p>
            <a:fld id="{AB1B7229-9427-41A8-800E-6FFFC97C5EB2}" type="datetimeFigureOut">
              <a:rPr lang="en-GB" smtClean="0"/>
              <a:t>06/10/2019</a:t>
            </a:fld>
            <a:endParaRPr lang="en-GB"/>
          </a:p>
        </p:txBody>
      </p:sp>
      <p:sp>
        <p:nvSpPr>
          <p:cNvPr id="4" name="Footer Placeholder 3">
            <a:extLst>
              <a:ext uri="{FF2B5EF4-FFF2-40B4-BE49-F238E27FC236}">
                <a16:creationId xmlns:a16="http://schemas.microsoft.com/office/drawing/2014/main" id="{AF4BE107-1E01-4677-8C11-390ECF86840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BBE7CC1-9731-4A03-9039-D044B1DA7404}"/>
              </a:ext>
            </a:extLst>
          </p:cNvPr>
          <p:cNvSpPr>
            <a:spLocks noGrp="1"/>
          </p:cNvSpPr>
          <p:nvPr>
            <p:ph type="sldNum" sz="quarter" idx="12"/>
          </p:nvPr>
        </p:nvSpPr>
        <p:spPr/>
        <p:txBody>
          <a:bodyPr/>
          <a:lstStyle/>
          <a:p>
            <a:fld id="{2ADAAF16-43D0-40EB-9D18-CB731DB296D5}" type="slidenum">
              <a:rPr lang="en-GB" smtClean="0"/>
              <a:t>‹#›</a:t>
            </a:fld>
            <a:endParaRPr lang="en-GB"/>
          </a:p>
        </p:txBody>
      </p:sp>
    </p:spTree>
    <p:extLst>
      <p:ext uri="{BB962C8B-B14F-4D97-AF65-F5344CB8AC3E}">
        <p14:creationId xmlns:p14="http://schemas.microsoft.com/office/powerpoint/2010/main" val="40024593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CD8DD5-AD42-4A38-A591-422DEC00F38B}"/>
              </a:ext>
            </a:extLst>
          </p:cNvPr>
          <p:cNvSpPr>
            <a:spLocks noGrp="1"/>
          </p:cNvSpPr>
          <p:nvPr>
            <p:ph type="dt" sz="half" idx="10"/>
          </p:nvPr>
        </p:nvSpPr>
        <p:spPr/>
        <p:txBody>
          <a:bodyPr/>
          <a:lstStyle/>
          <a:p>
            <a:fld id="{AB1B7229-9427-41A8-800E-6FFFC97C5EB2}" type="datetimeFigureOut">
              <a:rPr lang="en-GB" smtClean="0"/>
              <a:t>06/10/2019</a:t>
            </a:fld>
            <a:endParaRPr lang="en-GB"/>
          </a:p>
        </p:txBody>
      </p:sp>
      <p:sp>
        <p:nvSpPr>
          <p:cNvPr id="3" name="Footer Placeholder 2">
            <a:extLst>
              <a:ext uri="{FF2B5EF4-FFF2-40B4-BE49-F238E27FC236}">
                <a16:creationId xmlns:a16="http://schemas.microsoft.com/office/drawing/2014/main" id="{D5193CCF-2C78-4DE1-B5A3-7A5856AC4E2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8B31A71-C24E-43D3-ADFA-5EC7B9D0E91A}"/>
              </a:ext>
            </a:extLst>
          </p:cNvPr>
          <p:cNvSpPr>
            <a:spLocks noGrp="1"/>
          </p:cNvSpPr>
          <p:nvPr>
            <p:ph type="sldNum" sz="quarter" idx="12"/>
          </p:nvPr>
        </p:nvSpPr>
        <p:spPr/>
        <p:txBody>
          <a:bodyPr/>
          <a:lstStyle/>
          <a:p>
            <a:fld id="{2ADAAF16-43D0-40EB-9D18-CB731DB296D5}" type="slidenum">
              <a:rPr lang="en-GB" smtClean="0"/>
              <a:t>‹#›</a:t>
            </a:fld>
            <a:endParaRPr lang="en-GB"/>
          </a:p>
        </p:txBody>
      </p:sp>
    </p:spTree>
    <p:extLst>
      <p:ext uri="{BB962C8B-B14F-4D97-AF65-F5344CB8AC3E}">
        <p14:creationId xmlns:p14="http://schemas.microsoft.com/office/powerpoint/2010/main" val="7384144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7453F-5C26-4FF2-9277-61835D800F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E1836A8-4DF5-4FFF-80FC-3CFE62F22E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8BEF05B-D2B5-4B1C-A57F-E7317AE999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251B79A-340E-420D-B1F8-12B9B2012043}"/>
              </a:ext>
            </a:extLst>
          </p:cNvPr>
          <p:cNvSpPr>
            <a:spLocks noGrp="1"/>
          </p:cNvSpPr>
          <p:nvPr>
            <p:ph type="dt" sz="half" idx="10"/>
          </p:nvPr>
        </p:nvSpPr>
        <p:spPr/>
        <p:txBody>
          <a:bodyPr/>
          <a:lstStyle/>
          <a:p>
            <a:fld id="{AB1B7229-9427-41A8-800E-6FFFC97C5EB2}" type="datetimeFigureOut">
              <a:rPr lang="en-GB" smtClean="0"/>
              <a:t>06/10/2019</a:t>
            </a:fld>
            <a:endParaRPr lang="en-GB"/>
          </a:p>
        </p:txBody>
      </p:sp>
      <p:sp>
        <p:nvSpPr>
          <p:cNvPr id="6" name="Footer Placeholder 5">
            <a:extLst>
              <a:ext uri="{FF2B5EF4-FFF2-40B4-BE49-F238E27FC236}">
                <a16:creationId xmlns:a16="http://schemas.microsoft.com/office/drawing/2014/main" id="{3DBFCA96-3E23-403D-8159-7D9D5A96F1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76E6466-4E19-445A-AAAB-2C5A1BB82EE6}"/>
              </a:ext>
            </a:extLst>
          </p:cNvPr>
          <p:cNvSpPr>
            <a:spLocks noGrp="1"/>
          </p:cNvSpPr>
          <p:nvPr>
            <p:ph type="sldNum" sz="quarter" idx="12"/>
          </p:nvPr>
        </p:nvSpPr>
        <p:spPr/>
        <p:txBody>
          <a:bodyPr/>
          <a:lstStyle/>
          <a:p>
            <a:fld id="{2ADAAF16-43D0-40EB-9D18-CB731DB296D5}" type="slidenum">
              <a:rPr lang="en-GB" smtClean="0"/>
              <a:t>‹#›</a:t>
            </a:fld>
            <a:endParaRPr lang="en-GB"/>
          </a:p>
        </p:txBody>
      </p:sp>
    </p:spTree>
    <p:extLst>
      <p:ext uri="{BB962C8B-B14F-4D97-AF65-F5344CB8AC3E}">
        <p14:creationId xmlns:p14="http://schemas.microsoft.com/office/powerpoint/2010/main" val="5711151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A89FE-512C-40F4-8E24-D7AF6BA1F0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219803C-74AA-4BBE-A7E2-7759868DC8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10E802C-F633-482E-A9D5-E1CFB86F12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C3311A2-8C1B-4ACD-8EDE-C2F41515A3B4}"/>
              </a:ext>
            </a:extLst>
          </p:cNvPr>
          <p:cNvSpPr>
            <a:spLocks noGrp="1"/>
          </p:cNvSpPr>
          <p:nvPr>
            <p:ph type="dt" sz="half" idx="10"/>
          </p:nvPr>
        </p:nvSpPr>
        <p:spPr/>
        <p:txBody>
          <a:bodyPr/>
          <a:lstStyle/>
          <a:p>
            <a:fld id="{AB1B7229-9427-41A8-800E-6FFFC97C5EB2}" type="datetimeFigureOut">
              <a:rPr lang="en-GB" smtClean="0"/>
              <a:t>06/10/2019</a:t>
            </a:fld>
            <a:endParaRPr lang="en-GB"/>
          </a:p>
        </p:txBody>
      </p:sp>
      <p:sp>
        <p:nvSpPr>
          <p:cNvPr id="6" name="Footer Placeholder 5">
            <a:extLst>
              <a:ext uri="{FF2B5EF4-FFF2-40B4-BE49-F238E27FC236}">
                <a16:creationId xmlns:a16="http://schemas.microsoft.com/office/drawing/2014/main" id="{3C88AEC3-A57B-4B10-9ECC-CE95F55330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7077E48-9ED6-431A-A7E1-D10505F5DF9A}"/>
              </a:ext>
            </a:extLst>
          </p:cNvPr>
          <p:cNvSpPr>
            <a:spLocks noGrp="1"/>
          </p:cNvSpPr>
          <p:nvPr>
            <p:ph type="sldNum" sz="quarter" idx="12"/>
          </p:nvPr>
        </p:nvSpPr>
        <p:spPr/>
        <p:txBody>
          <a:bodyPr/>
          <a:lstStyle/>
          <a:p>
            <a:fld id="{2ADAAF16-43D0-40EB-9D18-CB731DB296D5}" type="slidenum">
              <a:rPr lang="en-GB" smtClean="0"/>
              <a:t>‹#›</a:t>
            </a:fld>
            <a:endParaRPr lang="en-GB"/>
          </a:p>
        </p:txBody>
      </p:sp>
    </p:spTree>
    <p:extLst>
      <p:ext uri="{BB962C8B-B14F-4D97-AF65-F5344CB8AC3E}">
        <p14:creationId xmlns:p14="http://schemas.microsoft.com/office/powerpoint/2010/main" val="905102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0DDAB-63AB-4FA3-8DDD-71485950C1E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CAF5CB6-7D96-4F01-83C4-F746A4FCBF6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0DE8D5-A5C2-4285-AA9F-BDF85687E4E7}"/>
              </a:ext>
            </a:extLst>
          </p:cNvPr>
          <p:cNvSpPr>
            <a:spLocks noGrp="1"/>
          </p:cNvSpPr>
          <p:nvPr>
            <p:ph type="dt" sz="half" idx="10"/>
          </p:nvPr>
        </p:nvSpPr>
        <p:spPr/>
        <p:txBody>
          <a:bodyPr/>
          <a:lstStyle/>
          <a:p>
            <a:fld id="{AB1B7229-9427-41A8-800E-6FFFC97C5EB2}" type="datetimeFigureOut">
              <a:rPr lang="en-GB" smtClean="0"/>
              <a:t>06/10/2019</a:t>
            </a:fld>
            <a:endParaRPr lang="en-GB"/>
          </a:p>
        </p:txBody>
      </p:sp>
      <p:sp>
        <p:nvSpPr>
          <p:cNvPr id="5" name="Footer Placeholder 4">
            <a:extLst>
              <a:ext uri="{FF2B5EF4-FFF2-40B4-BE49-F238E27FC236}">
                <a16:creationId xmlns:a16="http://schemas.microsoft.com/office/drawing/2014/main" id="{F8594BCA-E74F-4D0C-87FE-A274C0BF8D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CFB7AF-EB09-4994-B39E-14B8AADD23EA}"/>
              </a:ext>
            </a:extLst>
          </p:cNvPr>
          <p:cNvSpPr>
            <a:spLocks noGrp="1"/>
          </p:cNvSpPr>
          <p:nvPr>
            <p:ph type="sldNum" sz="quarter" idx="12"/>
          </p:nvPr>
        </p:nvSpPr>
        <p:spPr/>
        <p:txBody>
          <a:bodyPr/>
          <a:lstStyle/>
          <a:p>
            <a:fld id="{2ADAAF16-43D0-40EB-9D18-CB731DB296D5}" type="slidenum">
              <a:rPr lang="en-GB" smtClean="0"/>
              <a:t>‹#›</a:t>
            </a:fld>
            <a:endParaRPr lang="en-GB"/>
          </a:p>
        </p:txBody>
      </p:sp>
    </p:spTree>
    <p:extLst>
      <p:ext uri="{BB962C8B-B14F-4D97-AF65-F5344CB8AC3E}">
        <p14:creationId xmlns:p14="http://schemas.microsoft.com/office/powerpoint/2010/main" val="20650061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080498-1F2C-4C26-87C3-10775FB5EFF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B0AD1F-175B-49BE-B2FF-FB5703DE7B5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822FE9-4E0D-432F-B507-2C35B8958694}"/>
              </a:ext>
            </a:extLst>
          </p:cNvPr>
          <p:cNvSpPr>
            <a:spLocks noGrp="1"/>
          </p:cNvSpPr>
          <p:nvPr>
            <p:ph type="dt" sz="half" idx="10"/>
          </p:nvPr>
        </p:nvSpPr>
        <p:spPr/>
        <p:txBody>
          <a:bodyPr/>
          <a:lstStyle/>
          <a:p>
            <a:fld id="{AB1B7229-9427-41A8-800E-6FFFC97C5EB2}" type="datetimeFigureOut">
              <a:rPr lang="en-GB" smtClean="0"/>
              <a:t>06/10/2019</a:t>
            </a:fld>
            <a:endParaRPr lang="en-GB"/>
          </a:p>
        </p:txBody>
      </p:sp>
      <p:sp>
        <p:nvSpPr>
          <p:cNvPr id="5" name="Footer Placeholder 4">
            <a:extLst>
              <a:ext uri="{FF2B5EF4-FFF2-40B4-BE49-F238E27FC236}">
                <a16:creationId xmlns:a16="http://schemas.microsoft.com/office/drawing/2014/main" id="{CC9F633E-7C75-4ACA-B5F6-59F3E2DCA1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21D4D3-069F-4B6A-86E2-FAC40FBC31C4}"/>
              </a:ext>
            </a:extLst>
          </p:cNvPr>
          <p:cNvSpPr>
            <a:spLocks noGrp="1"/>
          </p:cNvSpPr>
          <p:nvPr>
            <p:ph type="sldNum" sz="quarter" idx="12"/>
          </p:nvPr>
        </p:nvSpPr>
        <p:spPr/>
        <p:txBody>
          <a:bodyPr/>
          <a:lstStyle/>
          <a:p>
            <a:fld id="{2ADAAF16-43D0-40EB-9D18-CB731DB296D5}" type="slidenum">
              <a:rPr lang="en-GB" smtClean="0"/>
              <a:t>‹#›</a:t>
            </a:fld>
            <a:endParaRPr lang="en-GB"/>
          </a:p>
        </p:txBody>
      </p:sp>
    </p:spTree>
    <p:extLst>
      <p:ext uri="{BB962C8B-B14F-4D97-AF65-F5344CB8AC3E}">
        <p14:creationId xmlns:p14="http://schemas.microsoft.com/office/powerpoint/2010/main" val="2090870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40F751-F9AC-493D-9454-4FA570866C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2B556B1-EF9D-4D15-9F5F-EC525DD618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E9582D-DA6F-4846-98AD-2F5763AD84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F370F0-3C8E-4BC9-B26F-EF4615C086BD}" type="datetimeFigureOut">
              <a:rPr lang="en-GB" smtClean="0"/>
              <a:t>06/10/2019</a:t>
            </a:fld>
            <a:endParaRPr lang="en-GB"/>
          </a:p>
        </p:txBody>
      </p:sp>
      <p:sp>
        <p:nvSpPr>
          <p:cNvPr id="5" name="Footer Placeholder 4">
            <a:extLst>
              <a:ext uri="{FF2B5EF4-FFF2-40B4-BE49-F238E27FC236}">
                <a16:creationId xmlns:a16="http://schemas.microsoft.com/office/drawing/2014/main" id="{20A42ED4-42AE-466F-8BFD-28BB07997C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6A9808F-737A-4528-9764-17D617257A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CD2FC2-52F8-4EF6-BC97-E1BE04EE5D5C}" type="slidenum">
              <a:rPr lang="en-GB" smtClean="0"/>
              <a:t>‹#›</a:t>
            </a:fld>
            <a:endParaRPr lang="en-GB"/>
          </a:p>
        </p:txBody>
      </p:sp>
    </p:spTree>
    <p:extLst>
      <p:ext uri="{BB962C8B-B14F-4D97-AF65-F5344CB8AC3E}">
        <p14:creationId xmlns:p14="http://schemas.microsoft.com/office/powerpoint/2010/main" val="1279819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1D0B2F-612C-433D-9F41-728B673E75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F30ACBA-C65D-4121-938E-36D1B67D9C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A56EBB-8A63-40F3-9F52-F1E3D00560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1B7229-9427-41A8-800E-6FFFC97C5EB2}" type="datetimeFigureOut">
              <a:rPr lang="en-GB" smtClean="0"/>
              <a:t>06/10/2019</a:t>
            </a:fld>
            <a:endParaRPr lang="en-GB"/>
          </a:p>
        </p:txBody>
      </p:sp>
      <p:sp>
        <p:nvSpPr>
          <p:cNvPr id="5" name="Footer Placeholder 4">
            <a:extLst>
              <a:ext uri="{FF2B5EF4-FFF2-40B4-BE49-F238E27FC236}">
                <a16:creationId xmlns:a16="http://schemas.microsoft.com/office/drawing/2014/main" id="{A5C885B5-9C96-450A-BAC5-BCE7B8B978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14C5F76-38B4-4743-A9D3-34A8361E1D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DAAF16-43D0-40EB-9D18-CB731DB296D5}" type="slidenum">
              <a:rPr lang="en-GB" smtClean="0"/>
              <a:t>‹#›</a:t>
            </a:fld>
            <a:endParaRPr lang="en-GB"/>
          </a:p>
        </p:txBody>
      </p:sp>
    </p:spTree>
    <p:extLst>
      <p:ext uri="{BB962C8B-B14F-4D97-AF65-F5344CB8AC3E}">
        <p14:creationId xmlns:p14="http://schemas.microsoft.com/office/powerpoint/2010/main" val="19528227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foundationaleconomycom.files.wordpress.com/2019/05/morriston-report-v6-13-may-2019.pdf" TargetMode="External"/><Relationship Id="rId2" Type="http://schemas.openxmlformats.org/officeDocument/2006/relationships/hyperlink" Target="https://foundationaleconomycom.files.wordpress.com/2018/12/foundational-livability-wp-no-5-fe-collective.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FEF4E260-B79D-41D8-90EB-C84807CD77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135" y="476778"/>
            <a:ext cx="7212450" cy="592065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D0B057A1-6190-498B-A459-A88C2E56959C}"/>
              </a:ext>
            </a:extLst>
          </p:cNvPr>
          <p:cNvSpPr>
            <a:spLocks noGrp="1"/>
          </p:cNvSpPr>
          <p:nvPr>
            <p:ph type="ctrTitle"/>
          </p:nvPr>
        </p:nvSpPr>
        <p:spPr>
          <a:xfrm>
            <a:off x="586154" y="1495813"/>
            <a:ext cx="7018167" cy="1910059"/>
          </a:xfrm>
        </p:spPr>
        <p:txBody>
          <a:bodyPr>
            <a:normAutofit/>
          </a:bodyPr>
          <a:lstStyle/>
          <a:p>
            <a:pPr algn="l"/>
            <a:r>
              <a:rPr lang="en-GB" sz="4000" b="1" dirty="0">
                <a:solidFill>
                  <a:schemeClr val="bg1"/>
                </a:solidFill>
              </a:rPr>
              <a:t>Foundational Liveability: </a:t>
            </a:r>
            <a:br>
              <a:rPr lang="en-GB" sz="4000" b="1" dirty="0">
                <a:solidFill>
                  <a:schemeClr val="bg1"/>
                </a:solidFill>
              </a:rPr>
            </a:br>
            <a:r>
              <a:rPr lang="en-GB" sz="3600" b="1" i="1" dirty="0">
                <a:solidFill>
                  <a:schemeClr val="bg1"/>
                </a:solidFill>
              </a:rPr>
              <a:t>a new approach to making places  work better </a:t>
            </a:r>
          </a:p>
        </p:txBody>
      </p:sp>
      <p:sp>
        <p:nvSpPr>
          <p:cNvPr id="3" name="Subtitle 2">
            <a:extLst>
              <a:ext uri="{FF2B5EF4-FFF2-40B4-BE49-F238E27FC236}">
                <a16:creationId xmlns:a16="http://schemas.microsoft.com/office/drawing/2014/main" id="{2DFA4684-5670-473E-BBB0-4D97F2FBEDB5}"/>
              </a:ext>
            </a:extLst>
          </p:cNvPr>
          <p:cNvSpPr>
            <a:spLocks noGrp="1"/>
          </p:cNvSpPr>
          <p:nvPr>
            <p:ph type="subTitle" idx="1"/>
          </p:nvPr>
        </p:nvSpPr>
        <p:spPr>
          <a:xfrm>
            <a:off x="1229425" y="4276188"/>
            <a:ext cx="5956353" cy="1332131"/>
          </a:xfrm>
        </p:spPr>
        <p:txBody>
          <a:bodyPr>
            <a:noAutofit/>
          </a:bodyPr>
          <a:lstStyle/>
          <a:p>
            <a:pPr algn="r"/>
            <a:r>
              <a:rPr lang="en-GB" dirty="0">
                <a:solidFill>
                  <a:srgbClr val="FFFFFF"/>
                </a:solidFill>
              </a:rPr>
              <a:t> Luca Calafati, Jill Ebrey, Julie Froud, Colin Haslam, Sukhdev Johal + Karel Williams  </a:t>
            </a:r>
          </a:p>
          <a:p>
            <a:pPr algn="r"/>
            <a:r>
              <a:rPr lang="en-GB" i="1" dirty="0">
                <a:solidFill>
                  <a:srgbClr val="FFFFFF"/>
                </a:solidFill>
              </a:rPr>
              <a:t>Foundational Economy Collective</a:t>
            </a:r>
            <a:r>
              <a:rPr lang="en-GB" dirty="0">
                <a:solidFill>
                  <a:srgbClr val="FFFFFF"/>
                </a:solidFill>
              </a:rPr>
              <a:t> </a:t>
            </a:r>
          </a:p>
          <a:p>
            <a:pPr algn="r"/>
            <a:endParaRPr lang="en-GB" i="1" dirty="0">
              <a:solidFill>
                <a:srgbClr val="FFFFFF"/>
              </a:solidFill>
            </a:endParaRPr>
          </a:p>
          <a:p>
            <a:pPr algn="r"/>
            <a:endParaRPr lang="en-GB" i="1" dirty="0">
              <a:solidFill>
                <a:srgbClr val="FFFFFF"/>
              </a:solidFill>
            </a:endParaRPr>
          </a:p>
        </p:txBody>
      </p:sp>
      <p:sp>
        <p:nvSpPr>
          <p:cNvPr id="35" name="Rectangle 34">
            <a:extLst>
              <a:ext uri="{FF2B5EF4-FFF2-40B4-BE49-F238E27FC236}">
                <a16:creationId xmlns:a16="http://schemas.microsoft.com/office/drawing/2014/main" id="{241208F6-8B1C-4098-9388-150BC8E44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452" y="476778"/>
            <a:ext cx="3864383" cy="5920653"/>
          </a:xfrm>
          <a:prstGeom prst="rect">
            <a:avLst/>
          </a:prstGeom>
          <a:solidFill>
            <a:srgbClr val="A6A6A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82274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00BAC46-5FC5-43E1-8418-E8D70B9FA478}"/>
              </a:ext>
            </a:extLst>
          </p:cNvPr>
          <p:cNvSpPr>
            <a:spLocks noGrp="1"/>
          </p:cNvSpPr>
          <p:nvPr>
            <p:ph type="title"/>
          </p:nvPr>
        </p:nvSpPr>
        <p:spPr>
          <a:xfrm>
            <a:off x="838200" y="963877"/>
            <a:ext cx="3494362" cy="4930246"/>
          </a:xfrm>
        </p:spPr>
        <p:txBody>
          <a:bodyPr>
            <a:normAutofit/>
          </a:bodyPr>
          <a:lstStyle/>
          <a:p>
            <a:pPr algn="r"/>
            <a:r>
              <a:rPr lang="en-GB" b="1" dirty="0">
                <a:solidFill>
                  <a:schemeClr val="accent1"/>
                </a:solidFill>
              </a:rPr>
              <a:t>foundational liveability:   </a:t>
            </a:r>
            <a:r>
              <a:rPr lang="en-GB" i="1" dirty="0">
                <a:solidFill>
                  <a:schemeClr val="accent1"/>
                </a:solidFill>
              </a:rPr>
              <a:t>approach +  policy object: </a:t>
            </a:r>
            <a:br>
              <a:rPr lang="en-GB" i="1" dirty="0">
                <a:solidFill>
                  <a:schemeClr val="accent1"/>
                </a:solidFill>
              </a:rPr>
            </a:br>
            <a:endParaRPr lang="en-GB" i="1"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966848E-A827-4334-B7C8-1C4CF8536B8D}"/>
              </a:ext>
            </a:extLst>
          </p:cNvPr>
          <p:cNvSpPr>
            <a:spLocks noGrp="1"/>
          </p:cNvSpPr>
          <p:nvPr>
            <p:ph idx="1"/>
          </p:nvPr>
        </p:nvSpPr>
        <p:spPr>
          <a:xfrm>
            <a:off x="4976031" y="963877"/>
            <a:ext cx="6377769" cy="4930246"/>
          </a:xfrm>
        </p:spPr>
        <p:txBody>
          <a:bodyPr anchor="ctr">
            <a:normAutofit fontScale="92500" lnSpcReduction="20000"/>
          </a:bodyPr>
          <a:lstStyle/>
          <a:p>
            <a:r>
              <a:rPr lang="en-GB" sz="2400" b="1" dirty="0"/>
              <a:t>A distinctive approach to understanding places </a:t>
            </a:r>
          </a:p>
          <a:p>
            <a:pPr>
              <a:buFont typeface="Wingdings" panose="05000000000000000000" pitchFamily="2" charset="2"/>
              <a:buChar char="ü"/>
            </a:pPr>
            <a:r>
              <a:rPr lang="en-GB" sz="2400" dirty="0"/>
              <a:t>jettisons GVA + focuses on well being in a new framework about foundational liveability </a:t>
            </a:r>
          </a:p>
          <a:p>
            <a:pPr>
              <a:buFont typeface="Wingdings" panose="05000000000000000000" pitchFamily="2" charset="2"/>
              <a:buChar char="ü"/>
            </a:pPr>
            <a:r>
              <a:rPr lang="en-GB" sz="2400" dirty="0"/>
              <a:t>illustrated from recent work on residual income by UK region + field work in </a:t>
            </a:r>
            <a:r>
              <a:rPr lang="en-GB" sz="2400" dirty="0" err="1"/>
              <a:t>Morriston</a:t>
            </a:r>
            <a:r>
              <a:rPr lang="en-GB" sz="2400" dirty="0"/>
              <a:t>, a district town outside Swansea </a:t>
            </a:r>
          </a:p>
          <a:p>
            <a:r>
              <a:rPr lang="en-GB" sz="2400" b="1" dirty="0"/>
              <a:t>A challenging approach which complicates the policy world taken for granted  </a:t>
            </a:r>
          </a:p>
          <a:p>
            <a:pPr>
              <a:buFont typeface="Wingdings" panose="05000000000000000000" pitchFamily="2" charset="2"/>
              <a:buChar char="ü"/>
            </a:pPr>
            <a:r>
              <a:rPr lang="en-GB" sz="2400" dirty="0"/>
              <a:t>rejects the binary distinction between successful and unsuccessful places; materialised as “ left behind places”</a:t>
            </a:r>
          </a:p>
          <a:p>
            <a:pPr>
              <a:buFont typeface="Wingdings" panose="05000000000000000000" pitchFamily="2" charset="2"/>
              <a:buChar char="ü"/>
            </a:pPr>
            <a:r>
              <a:rPr lang="en-GB" sz="2400" dirty="0"/>
              <a:t>rejects the ranking of places; place marketing  liveability for world’s major cities vs new concern with ordinary places and unexceptional districts </a:t>
            </a:r>
          </a:p>
          <a:p>
            <a:r>
              <a:rPr lang="en-GB" sz="2400" b="1" dirty="0"/>
              <a:t>Positive new policy objective:</a:t>
            </a:r>
            <a:r>
              <a:rPr lang="en-GB" sz="2400" dirty="0"/>
              <a:t> establishing basic  foundational liveability for more households means improving access to foundational goods and services </a:t>
            </a:r>
          </a:p>
        </p:txBody>
      </p:sp>
    </p:spTree>
    <p:extLst>
      <p:ext uri="{BB962C8B-B14F-4D97-AF65-F5344CB8AC3E}">
        <p14:creationId xmlns:p14="http://schemas.microsoft.com/office/powerpoint/2010/main" val="1239946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6E4809D-D4EF-406F-ADAA-0F773249DEED}"/>
              </a:ext>
            </a:extLst>
          </p:cNvPr>
          <p:cNvSpPr>
            <a:spLocks noGrp="1"/>
          </p:cNvSpPr>
          <p:nvPr>
            <p:ph type="title"/>
          </p:nvPr>
        </p:nvSpPr>
        <p:spPr>
          <a:xfrm>
            <a:off x="838200" y="963877"/>
            <a:ext cx="3494362" cy="4930246"/>
          </a:xfrm>
        </p:spPr>
        <p:txBody>
          <a:bodyPr>
            <a:normAutofit/>
          </a:bodyPr>
          <a:lstStyle/>
          <a:p>
            <a:pPr algn="r"/>
            <a:r>
              <a:rPr lang="en-GB" b="1" dirty="0">
                <a:solidFill>
                  <a:schemeClr val="accent1"/>
                </a:solidFill>
              </a:rPr>
              <a:t>Outline: </a:t>
            </a:r>
            <a:br>
              <a:rPr lang="en-GB" b="1" dirty="0">
                <a:solidFill>
                  <a:schemeClr val="accent1"/>
                </a:solidFill>
              </a:rPr>
            </a:br>
            <a:r>
              <a:rPr lang="en-GB" i="1" dirty="0">
                <a:solidFill>
                  <a:schemeClr val="accent1"/>
                </a:solidFill>
              </a:rPr>
              <a:t>thinking about how to make places work better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DD26816-6871-4E96-80BD-174ADAE52FAC}"/>
              </a:ext>
            </a:extLst>
          </p:cNvPr>
          <p:cNvSpPr>
            <a:spLocks noGrp="1"/>
          </p:cNvSpPr>
          <p:nvPr>
            <p:ph idx="1"/>
          </p:nvPr>
        </p:nvSpPr>
        <p:spPr>
          <a:xfrm>
            <a:off x="4976031" y="963877"/>
            <a:ext cx="6377769" cy="4930246"/>
          </a:xfrm>
        </p:spPr>
        <p:txBody>
          <a:bodyPr anchor="ctr">
            <a:normAutofit/>
          </a:bodyPr>
          <a:lstStyle/>
          <a:p>
            <a:pPr marL="514350" indent="-514350">
              <a:buFont typeface="+mj-lt"/>
              <a:buAutoNum type="arabicPeriod"/>
            </a:pPr>
            <a:r>
              <a:rPr lang="en-GB" sz="2400" b="1" dirty="0"/>
              <a:t>The mainstream problem shift from per capita GVA to new measures of well-being </a:t>
            </a:r>
          </a:p>
          <a:p>
            <a:pPr marL="514350" indent="-514350">
              <a:buFont typeface="+mj-lt"/>
              <a:buAutoNum type="arabicPeriod"/>
            </a:pPr>
            <a:r>
              <a:rPr lang="en-GB" sz="2400" b="1" dirty="0"/>
              <a:t>How we reframe well-being: focusing on drivers of foundational liveability  </a:t>
            </a:r>
          </a:p>
          <a:p>
            <a:pPr marL="514350" indent="-514350">
              <a:buFont typeface="+mj-lt"/>
              <a:buAutoNum type="arabicPeriod"/>
            </a:pPr>
            <a:r>
              <a:rPr lang="en-GB" sz="2400" b="1" dirty="0"/>
              <a:t>Foundational liveability and what we see in places: residual income, wealth accumulation (not per cap averages)  </a:t>
            </a:r>
          </a:p>
          <a:p>
            <a:pPr marL="514350" indent="-514350">
              <a:buFont typeface="+mj-lt"/>
              <a:buAutoNum type="arabicPeriod"/>
            </a:pPr>
            <a:r>
              <a:rPr lang="en-GB" sz="2400" b="1" dirty="0"/>
              <a:t>Foundational liveability and how places work: demand for social infrastructure + relation to reliance systems </a:t>
            </a:r>
          </a:p>
          <a:p>
            <a:pPr marL="514350" indent="-514350">
              <a:buFont typeface="+mj-lt"/>
              <a:buAutoNum type="arabicPeriod"/>
            </a:pPr>
            <a:r>
              <a:rPr lang="en-GB" sz="2400" b="1" dirty="0"/>
              <a:t>The end of place ranking and the beginning of place specific intervention in ordinary places</a:t>
            </a:r>
          </a:p>
        </p:txBody>
      </p:sp>
    </p:spTree>
    <p:extLst>
      <p:ext uri="{BB962C8B-B14F-4D97-AF65-F5344CB8AC3E}">
        <p14:creationId xmlns:p14="http://schemas.microsoft.com/office/powerpoint/2010/main" val="4047114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0B057A1-6190-498B-A459-A88C2E56959C}"/>
              </a:ext>
            </a:extLst>
          </p:cNvPr>
          <p:cNvSpPr>
            <a:spLocks noGrp="1"/>
          </p:cNvSpPr>
          <p:nvPr>
            <p:ph type="ctrTitle"/>
          </p:nvPr>
        </p:nvSpPr>
        <p:spPr>
          <a:xfrm>
            <a:off x="674237" y="1335505"/>
            <a:ext cx="3657600" cy="1937083"/>
          </a:xfrm>
          <a:solidFill>
            <a:schemeClr val="bg2">
              <a:lumMod val="50000"/>
            </a:schemeClr>
          </a:solidFill>
        </p:spPr>
        <p:txBody>
          <a:bodyPr>
            <a:normAutofit/>
          </a:bodyPr>
          <a:lstStyle/>
          <a:p>
            <a:r>
              <a:rPr lang="en-GB" sz="3600" b="1" dirty="0">
                <a:solidFill>
                  <a:srgbClr val="FFFFFF"/>
                </a:solidFill>
              </a:rPr>
              <a:t>The shift from GVA to new well being measures </a:t>
            </a:r>
          </a:p>
        </p:txBody>
      </p:sp>
      <p:sp>
        <p:nvSpPr>
          <p:cNvPr id="3" name="Subtitle 2">
            <a:extLst>
              <a:ext uri="{FF2B5EF4-FFF2-40B4-BE49-F238E27FC236}">
                <a16:creationId xmlns:a16="http://schemas.microsoft.com/office/drawing/2014/main" id="{2DFA4684-5670-473E-BBB0-4D97F2FBEDB5}"/>
              </a:ext>
            </a:extLst>
          </p:cNvPr>
          <p:cNvSpPr>
            <a:spLocks noGrp="1"/>
          </p:cNvSpPr>
          <p:nvPr>
            <p:ph type="subTitle" idx="1"/>
          </p:nvPr>
        </p:nvSpPr>
        <p:spPr>
          <a:xfrm>
            <a:off x="674237" y="4170501"/>
            <a:ext cx="3657600" cy="1525597"/>
          </a:xfrm>
        </p:spPr>
        <p:txBody>
          <a:bodyPr>
            <a:normAutofit fontScale="92500" lnSpcReduction="20000"/>
          </a:bodyPr>
          <a:lstStyle/>
          <a:p>
            <a:r>
              <a:rPr lang="en-GB" sz="2000" dirty="0">
                <a:solidFill>
                  <a:srgbClr val="FFFFFF"/>
                </a:solidFill>
              </a:rPr>
              <a:t> </a:t>
            </a:r>
          </a:p>
          <a:p>
            <a:r>
              <a:rPr lang="en-GB" sz="3200" i="1" dirty="0">
                <a:solidFill>
                  <a:srgbClr val="FFFFFF"/>
                </a:solidFill>
              </a:rPr>
              <a:t>Better measures but  further from policy intervention</a:t>
            </a:r>
          </a:p>
          <a:p>
            <a:endParaRPr lang="en-GB" sz="2000" i="1" dirty="0">
              <a:solidFill>
                <a:srgbClr val="FFFFFF"/>
              </a:solidFill>
            </a:endParaRPr>
          </a:p>
        </p:txBody>
      </p:sp>
      <p:cxnSp>
        <p:nvCxnSpPr>
          <p:cNvPr id="73" name="Straight Connector 72">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2" name="Picture 11" descr="Measuring Well-being and Progress: Well-being Research - OECD - Google Chrome">
            <a:extLst>
              <a:ext uri="{FF2B5EF4-FFF2-40B4-BE49-F238E27FC236}">
                <a16:creationId xmlns:a16="http://schemas.microsoft.com/office/drawing/2014/main" id="{4A1E9AA3-E80C-4607-8D73-0B63E030074C}"/>
              </a:ext>
            </a:extLst>
          </p:cNvPr>
          <p:cNvPicPr>
            <a:picLocks noChangeAspect="1"/>
          </p:cNvPicPr>
          <p:nvPr/>
        </p:nvPicPr>
        <p:blipFill rotWithShape="1">
          <a:blip r:embed="rId2">
            <a:extLst>
              <a:ext uri="{28A0092B-C50C-407E-A947-70E740481C1C}">
                <a14:useLocalDpi xmlns:a14="http://schemas.microsoft.com/office/drawing/2010/main" val="0"/>
              </a:ext>
            </a:extLst>
          </a:blip>
          <a:srcRect l="33879" t="14242" r="34828" b="38344"/>
          <a:stretch/>
        </p:blipFill>
        <p:spPr>
          <a:xfrm>
            <a:off x="5153822" y="727130"/>
            <a:ext cx="6553545" cy="5411681"/>
          </a:xfrm>
          <a:prstGeom prst="rect">
            <a:avLst/>
          </a:prstGeom>
        </p:spPr>
      </p:pic>
    </p:spTree>
    <p:extLst>
      <p:ext uri="{BB962C8B-B14F-4D97-AF65-F5344CB8AC3E}">
        <p14:creationId xmlns:p14="http://schemas.microsoft.com/office/powerpoint/2010/main" val="3289866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C9EED15-45DE-4538-9CE6-F4792E9323E3}"/>
              </a:ext>
            </a:extLst>
          </p:cNvPr>
          <p:cNvSpPr>
            <a:spLocks noGrp="1"/>
          </p:cNvSpPr>
          <p:nvPr>
            <p:ph type="title"/>
          </p:nvPr>
        </p:nvSpPr>
        <p:spPr>
          <a:xfrm>
            <a:off x="838200" y="963877"/>
            <a:ext cx="3494362" cy="4930246"/>
          </a:xfrm>
        </p:spPr>
        <p:txBody>
          <a:bodyPr>
            <a:normAutofit/>
          </a:bodyPr>
          <a:lstStyle/>
          <a:p>
            <a:pPr algn="r"/>
            <a:r>
              <a:rPr lang="en-GB" b="1" dirty="0">
                <a:solidFill>
                  <a:schemeClr val="accent1"/>
                </a:solidFill>
              </a:rPr>
              <a:t>Per capita GVA: </a:t>
            </a:r>
            <a:br>
              <a:rPr lang="en-GB" dirty="0">
                <a:solidFill>
                  <a:schemeClr val="accent1"/>
                </a:solidFill>
              </a:rPr>
            </a:br>
            <a:r>
              <a:rPr lang="en-GB" i="1" dirty="0">
                <a:solidFill>
                  <a:schemeClr val="accent1"/>
                </a:solidFill>
              </a:rPr>
              <a:t>limits of the standard metric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05DC370-BBEB-4EA0-9FC8-3D05E046AC08}"/>
              </a:ext>
            </a:extLst>
          </p:cNvPr>
          <p:cNvSpPr>
            <a:spLocks noGrp="1"/>
          </p:cNvSpPr>
          <p:nvPr>
            <p:ph idx="1"/>
          </p:nvPr>
        </p:nvSpPr>
        <p:spPr>
          <a:xfrm>
            <a:off x="4976031" y="963877"/>
            <a:ext cx="6377769" cy="4930246"/>
          </a:xfrm>
        </p:spPr>
        <p:txBody>
          <a:bodyPr anchor="ctr">
            <a:normAutofit/>
          </a:bodyPr>
          <a:lstStyle/>
          <a:p>
            <a:r>
              <a:rPr lang="en-GB" sz="1700" b="1" dirty="0"/>
              <a:t>Per capita GVA = standard measure of region or city success</a:t>
            </a:r>
            <a:r>
              <a:rPr lang="en-GB" sz="1700" dirty="0"/>
              <a:t> + trigger for policy to close GVA gaps (which have not succeeded </a:t>
            </a:r>
            <a:r>
              <a:rPr lang="en-GB" sz="1700" dirty="0" err="1"/>
              <a:t>eg</a:t>
            </a:r>
            <a:r>
              <a:rPr lang="en-GB" sz="1700" dirty="0"/>
              <a:t> in Wales or NE) </a:t>
            </a:r>
          </a:p>
          <a:p>
            <a:r>
              <a:rPr lang="en-GB" sz="1700" b="1" dirty="0"/>
              <a:t>Issues of national income accounting:</a:t>
            </a:r>
            <a:r>
              <a:rPr lang="en-GB" sz="1700" dirty="0"/>
              <a:t> GVA = GDP – taxes + subsidies = a per cap output measure which roughly corresponds to disposable income (post tax) and expenditure (consumption + savings)  </a:t>
            </a:r>
          </a:p>
          <a:p>
            <a:r>
              <a:rPr lang="en-GB" sz="1700" b="1" dirty="0"/>
              <a:t>Intellectual weakness = adds heterogeneous outputs + forms of consumption according to one order of worth </a:t>
            </a:r>
            <a:r>
              <a:rPr lang="en-GB" sz="1700" dirty="0" err="1"/>
              <a:t>ie</a:t>
            </a:r>
            <a:r>
              <a:rPr lang="en-GB" sz="1700" dirty="0"/>
              <a:t> market value or cost which disrespects social reproduction + the planet</a:t>
            </a:r>
          </a:p>
          <a:p>
            <a:r>
              <a:rPr lang="en-GB" sz="1700" b="1" dirty="0"/>
              <a:t>Practical weakness = per capita disposable income is a poor guide to living standard differences within or between places:</a:t>
            </a:r>
            <a:r>
              <a:rPr lang="en-GB" sz="1700" dirty="0"/>
              <a:t> ONS experimental series shows that Londoners spend £10k more each year + £7k of that goes on more expensive housing</a:t>
            </a:r>
          </a:p>
        </p:txBody>
      </p:sp>
    </p:spTree>
    <p:extLst>
      <p:ext uri="{BB962C8B-B14F-4D97-AF65-F5344CB8AC3E}">
        <p14:creationId xmlns:p14="http://schemas.microsoft.com/office/powerpoint/2010/main" val="562783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2916B0-24E7-4608-9C5E-09B115003B96}"/>
              </a:ext>
            </a:extLst>
          </p:cNvPr>
          <p:cNvSpPr>
            <a:spLocks noGrp="1"/>
          </p:cNvSpPr>
          <p:nvPr>
            <p:ph type="title"/>
          </p:nvPr>
        </p:nvSpPr>
        <p:spPr>
          <a:xfrm>
            <a:off x="838200" y="963877"/>
            <a:ext cx="3494362" cy="4930246"/>
          </a:xfrm>
        </p:spPr>
        <p:txBody>
          <a:bodyPr>
            <a:normAutofit/>
          </a:bodyPr>
          <a:lstStyle/>
          <a:p>
            <a:pPr algn="r"/>
            <a:r>
              <a:rPr lang="en-GB" b="1" dirty="0">
                <a:solidFill>
                  <a:schemeClr val="accent1"/>
                </a:solidFill>
              </a:rPr>
              <a:t>Well- being ? </a:t>
            </a:r>
            <a:r>
              <a:rPr lang="en-GB" i="1" dirty="0">
                <a:solidFill>
                  <a:schemeClr val="accent1"/>
                </a:solidFill>
              </a:rPr>
              <a:t>better  measures </a:t>
            </a:r>
            <a:br>
              <a:rPr lang="en-GB" i="1" dirty="0">
                <a:solidFill>
                  <a:schemeClr val="accent1"/>
                </a:solidFill>
              </a:rPr>
            </a:br>
            <a:r>
              <a:rPr lang="en-GB" i="1" dirty="0">
                <a:solidFill>
                  <a:schemeClr val="accent1"/>
                </a:solidFill>
              </a:rPr>
              <a:t>add policy</a:t>
            </a:r>
            <a:br>
              <a:rPr lang="en-GB" i="1" dirty="0">
                <a:solidFill>
                  <a:schemeClr val="accent1"/>
                </a:solidFill>
              </a:rPr>
            </a:br>
            <a:r>
              <a:rPr lang="en-GB" i="1" dirty="0">
                <a:solidFill>
                  <a:schemeClr val="accent1"/>
                </a:solidFill>
              </a:rPr>
              <a:t>confusion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D793348-9770-459F-8C67-A038F7612B87}"/>
              </a:ext>
            </a:extLst>
          </p:cNvPr>
          <p:cNvSpPr>
            <a:spLocks noGrp="1"/>
          </p:cNvSpPr>
          <p:nvPr>
            <p:ph idx="1"/>
          </p:nvPr>
        </p:nvSpPr>
        <p:spPr>
          <a:xfrm>
            <a:off x="4976031" y="963877"/>
            <a:ext cx="6377769" cy="4930246"/>
          </a:xfrm>
        </p:spPr>
        <p:txBody>
          <a:bodyPr anchor="ctr">
            <a:normAutofit fontScale="92500" lnSpcReduction="10000"/>
          </a:bodyPr>
          <a:lstStyle/>
          <a:p>
            <a:r>
              <a:rPr lang="en-GB" sz="2400" b="1" dirty="0"/>
              <a:t>More sophisticated, multi dimensional  measures</a:t>
            </a:r>
            <a:r>
              <a:rPr lang="en-GB" sz="2400" dirty="0"/>
              <a:t> because subjective + objective well being cannot be encapsulated in one dimension giving a bottom line (like GVA per cap)</a:t>
            </a:r>
          </a:p>
          <a:p>
            <a:r>
              <a:rPr lang="en-GB" sz="2400" b="1" dirty="0"/>
              <a:t>OECD framework, dashboards + KPIs</a:t>
            </a:r>
            <a:r>
              <a:rPr lang="en-GB" sz="2400" dirty="0"/>
              <a:t> reflecting aspects of the object + claims of different discourses (</a:t>
            </a:r>
            <a:r>
              <a:rPr lang="en-GB" sz="2400" dirty="0" err="1"/>
              <a:t>eg</a:t>
            </a:r>
            <a:r>
              <a:rPr lang="en-GB" sz="2400" dirty="0"/>
              <a:t> Wales Well Being of Future Generations has 7 goals + 46 KPIs); </a:t>
            </a:r>
          </a:p>
          <a:p>
            <a:r>
              <a:rPr lang="en-GB" sz="2400" b="1" dirty="0"/>
              <a:t>UK ONS measuring national well-being project </a:t>
            </a:r>
            <a:r>
              <a:rPr lang="en-GB" sz="2400" dirty="0"/>
              <a:t>goes further (e.g. mental health in ‘personal’ and cost of essential items in ‘economic’)</a:t>
            </a:r>
          </a:p>
          <a:p>
            <a:r>
              <a:rPr lang="en-GB" sz="2400" b="1" dirty="0"/>
              <a:t>Better measures confuse policy intervention and evaluation;</a:t>
            </a:r>
            <a:r>
              <a:rPr lang="en-GB" sz="2400" dirty="0"/>
              <a:t> because policy makers face a bank of flashing green, amber and red lights with no agreement on causal drivers + loose problem definitions  </a:t>
            </a:r>
          </a:p>
        </p:txBody>
      </p:sp>
    </p:spTree>
    <p:extLst>
      <p:ext uri="{BB962C8B-B14F-4D97-AF65-F5344CB8AC3E}">
        <p14:creationId xmlns:p14="http://schemas.microsoft.com/office/powerpoint/2010/main" val="2128763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D0B057A1-6190-498B-A459-A88C2E56959C}"/>
              </a:ext>
            </a:extLst>
          </p:cNvPr>
          <p:cNvSpPr>
            <a:spLocks noGrp="1"/>
          </p:cNvSpPr>
          <p:nvPr>
            <p:ph type="ctrTitle"/>
          </p:nvPr>
        </p:nvSpPr>
        <p:spPr>
          <a:xfrm>
            <a:off x="674237" y="914401"/>
            <a:ext cx="3657600" cy="2535138"/>
          </a:xfrm>
          <a:solidFill>
            <a:schemeClr val="bg2">
              <a:lumMod val="50000"/>
            </a:schemeClr>
          </a:solidFill>
        </p:spPr>
        <p:txBody>
          <a:bodyPr>
            <a:normAutofit fontScale="90000"/>
          </a:bodyPr>
          <a:lstStyle/>
          <a:p>
            <a:r>
              <a:rPr lang="en-GB" sz="3600" b="1" dirty="0">
                <a:solidFill>
                  <a:srgbClr val="FFFFFF"/>
                </a:solidFill>
              </a:rPr>
              <a:t>Our re-framing of well-being: </a:t>
            </a:r>
            <a:br>
              <a:rPr lang="en-GB" sz="3600" b="1" dirty="0">
                <a:solidFill>
                  <a:srgbClr val="FFFFFF"/>
                </a:solidFill>
              </a:rPr>
            </a:br>
            <a:r>
              <a:rPr lang="en-GB" sz="3600" b="1" dirty="0">
                <a:solidFill>
                  <a:srgbClr val="FFFFFF"/>
                </a:solidFill>
              </a:rPr>
              <a:t>the drivers of  foundational</a:t>
            </a:r>
            <a:br>
              <a:rPr lang="en-GB" sz="3600" b="1" dirty="0">
                <a:solidFill>
                  <a:srgbClr val="FFFFFF"/>
                </a:solidFill>
              </a:rPr>
            </a:br>
            <a:r>
              <a:rPr lang="en-GB" sz="3600" b="1" dirty="0">
                <a:solidFill>
                  <a:srgbClr val="FFFFFF"/>
                </a:solidFill>
              </a:rPr>
              <a:t>liveability</a:t>
            </a:r>
          </a:p>
        </p:txBody>
      </p:sp>
      <p:sp>
        <p:nvSpPr>
          <p:cNvPr id="3" name="Subtitle 2">
            <a:extLst>
              <a:ext uri="{FF2B5EF4-FFF2-40B4-BE49-F238E27FC236}">
                <a16:creationId xmlns:a16="http://schemas.microsoft.com/office/drawing/2014/main" id="{2DFA4684-5670-473E-BBB0-4D97F2FBEDB5}"/>
              </a:ext>
            </a:extLst>
          </p:cNvPr>
          <p:cNvSpPr>
            <a:spLocks noGrp="1"/>
          </p:cNvSpPr>
          <p:nvPr>
            <p:ph type="subTitle" idx="1"/>
          </p:nvPr>
        </p:nvSpPr>
        <p:spPr>
          <a:xfrm>
            <a:off x="674237" y="4212335"/>
            <a:ext cx="3657600" cy="1525597"/>
          </a:xfrm>
        </p:spPr>
        <p:txBody>
          <a:bodyPr>
            <a:normAutofit fontScale="47500" lnSpcReduction="20000"/>
          </a:bodyPr>
          <a:lstStyle/>
          <a:p>
            <a:r>
              <a:rPr lang="en-GB" sz="2000" dirty="0">
                <a:solidFill>
                  <a:srgbClr val="FFFFFF"/>
                </a:solidFill>
              </a:rPr>
              <a:t> </a:t>
            </a:r>
          </a:p>
          <a:p>
            <a:r>
              <a:rPr lang="en-GB" sz="6500" i="1" dirty="0">
                <a:solidFill>
                  <a:srgbClr val="FFFFFF"/>
                </a:solidFill>
              </a:rPr>
              <a:t>Not only income but also access to foundational services   </a:t>
            </a:r>
          </a:p>
        </p:txBody>
      </p:sp>
      <p:cxnSp>
        <p:nvCxnSpPr>
          <p:cNvPr id="66" name="Straight Connector 65">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9E00726A-A1F3-464B-B1DC-536EA4108F6B}"/>
              </a:ext>
            </a:extLst>
          </p:cNvPr>
          <p:cNvPicPr>
            <a:picLocks noChangeAspect="1"/>
          </p:cNvPicPr>
          <p:nvPr/>
        </p:nvPicPr>
        <p:blipFill>
          <a:blip r:embed="rId2"/>
          <a:stretch>
            <a:fillRect/>
          </a:stretch>
        </p:blipFill>
        <p:spPr>
          <a:xfrm>
            <a:off x="4669190" y="173454"/>
            <a:ext cx="7351825" cy="6511092"/>
          </a:xfrm>
          <a:prstGeom prst="rect">
            <a:avLst/>
          </a:prstGeom>
        </p:spPr>
      </p:pic>
    </p:spTree>
    <p:extLst>
      <p:ext uri="{BB962C8B-B14F-4D97-AF65-F5344CB8AC3E}">
        <p14:creationId xmlns:p14="http://schemas.microsoft.com/office/powerpoint/2010/main" val="1069050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653D28-A87E-4505-BE4C-1826A44A0179}"/>
              </a:ext>
            </a:extLst>
          </p:cNvPr>
          <p:cNvSpPr>
            <a:spLocks noGrp="1"/>
          </p:cNvSpPr>
          <p:nvPr>
            <p:ph type="title"/>
          </p:nvPr>
        </p:nvSpPr>
        <p:spPr>
          <a:xfrm>
            <a:off x="838200" y="963877"/>
            <a:ext cx="3494362" cy="4930246"/>
          </a:xfrm>
        </p:spPr>
        <p:txBody>
          <a:bodyPr>
            <a:normAutofit/>
          </a:bodyPr>
          <a:lstStyle/>
          <a:p>
            <a:pPr algn="r"/>
            <a:r>
              <a:rPr lang="en-GB" b="1" dirty="0">
                <a:solidFill>
                  <a:schemeClr val="accent1"/>
                </a:solidFill>
              </a:rPr>
              <a:t>well-being </a:t>
            </a:r>
            <a:br>
              <a:rPr lang="en-GB" b="1" dirty="0">
                <a:solidFill>
                  <a:schemeClr val="accent1"/>
                </a:solidFill>
              </a:rPr>
            </a:br>
            <a:r>
              <a:rPr lang="en-GB" b="1" dirty="0">
                <a:solidFill>
                  <a:schemeClr val="accent1"/>
                </a:solidFill>
              </a:rPr>
              <a:t>as liberal freedom </a:t>
            </a:r>
            <a:br>
              <a:rPr lang="en-GB" b="1" dirty="0">
                <a:solidFill>
                  <a:schemeClr val="accent1"/>
                </a:solidFill>
              </a:rPr>
            </a:br>
            <a:r>
              <a:rPr lang="en-GB" dirty="0">
                <a:solidFill>
                  <a:schemeClr val="accent1"/>
                </a:solidFill>
              </a:rPr>
              <a:t>and its </a:t>
            </a:r>
            <a:br>
              <a:rPr lang="en-GB" dirty="0">
                <a:solidFill>
                  <a:schemeClr val="accent1"/>
                </a:solidFill>
              </a:rPr>
            </a:br>
            <a:r>
              <a:rPr lang="en-GB" dirty="0">
                <a:solidFill>
                  <a:schemeClr val="accent1"/>
                </a:solidFill>
              </a:rPr>
              <a:t>material </a:t>
            </a:r>
            <a:br>
              <a:rPr lang="en-GB" dirty="0">
                <a:solidFill>
                  <a:schemeClr val="accent1"/>
                </a:solidFill>
              </a:rPr>
            </a:br>
            <a:r>
              <a:rPr lang="en-GB" dirty="0">
                <a:solidFill>
                  <a:schemeClr val="accent1"/>
                </a:solidFill>
              </a:rPr>
              <a:t>conditions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1B039B0-0758-40F9-A886-BEDAA2C62573}"/>
              </a:ext>
            </a:extLst>
          </p:cNvPr>
          <p:cNvSpPr>
            <a:spLocks noGrp="1"/>
          </p:cNvSpPr>
          <p:nvPr>
            <p:ph idx="1"/>
          </p:nvPr>
        </p:nvSpPr>
        <p:spPr>
          <a:xfrm>
            <a:off x="4976031" y="963877"/>
            <a:ext cx="6377769" cy="4930246"/>
          </a:xfrm>
        </p:spPr>
        <p:txBody>
          <a:bodyPr anchor="ctr">
            <a:normAutofit fontScale="92500" lnSpcReduction="10000"/>
          </a:bodyPr>
          <a:lstStyle/>
          <a:p>
            <a:r>
              <a:rPr lang="en-GB" sz="2400" b="1" dirty="0"/>
              <a:t>Well being is about meeting  basic human needs; but that’s complicated </a:t>
            </a:r>
            <a:r>
              <a:rPr lang="en-GB" sz="2400" dirty="0"/>
              <a:t>when needs are culturally defined + socially mediated using available technologies (</a:t>
            </a:r>
            <a:r>
              <a:rPr lang="en-GB" sz="2400" dirty="0" err="1"/>
              <a:t>eg</a:t>
            </a:r>
            <a:r>
              <a:rPr lang="en-GB" sz="2400" dirty="0"/>
              <a:t> railways or cheap air flights = new mass mobilities) </a:t>
            </a:r>
          </a:p>
          <a:p>
            <a:r>
              <a:rPr lang="en-GB" sz="2400" b="1" dirty="0"/>
              <a:t>Hence we start from the </a:t>
            </a:r>
            <a:r>
              <a:rPr lang="en-GB" sz="2400" b="1" dirty="0" err="1"/>
              <a:t>Senian</a:t>
            </a:r>
            <a:r>
              <a:rPr lang="en-GB" sz="2400" b="1" dirty="0"/>
              <a:t> capability approach:</a:t>
            </a:r>
            <a:r>
              <a:rPr lang="en-GB" sz="2400" dirty="0"/>
              <a:t> quality of life/well being is capacity to function (being and doing)+ freedom of citizens depends on their capacity to “live the lives they have reason to value”</a:t>
            </a:r>
          </a:p>
          <a:p>
            <a:r>
              <a:rPr lang="en-GB" sz="2400" b="1" dirty="0"/>
              <a:t>Foundational approach then shifts from measuring outcomes to  conceptualising drivers of liveability</a:t>
            </a:r>
            <a:r>
              <a:rPr lang="en-GB" sz="2400" dirty="0"/>
              <a:t> </a:t>
            </a:r>
            <a:r>
              <a:rPr lang="en-GB" sz="2400" dirty="0" err="1"/>
              <a:t>ie</a:t>
            </a:r>
            <a:r>
              <a:rPr lang="en-GB" sz="2400" dirty="0"/>
              <a:t> qualifying Sen’s liberal individualism because the material conditions of citizen well-being are collective provision as much as individual consumption; and individuals live in households with income sharing </a:t>
            </a:r>
          </a:p>
        </p:txBody>
      </p:sp>
    </p:spTree>
    <p:extLst>
      <p:ext uri="{BB962C8B-B14F-4D97-AF65-F5344CB8AC3E}">
        <p14:creationId xmlns:p14="http://schemas.microsoft.com/office/powerpoint/2010/main" val="3920239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3D59D-853B-41EA-8A68-ABBE9FA9BFA6}"/>
              </a:ext>
            </a:extLst>
          </p:cNvPr>
          <p:cNvSpPr>
            <a:spLocks noGrp="1"/>
          </p:cNvSpPr>
          <p:nvPr>
            <p:ph type="title"/>
          </p:nvPr>
        </p:nvSpPr>
        <p:spPr>
          <a:xfrm>
            <a:off x="193964" y="231821"/>
            <a:ext cx="5384800" cy="1076862"/>
          </a:xfrm>
          <a:solidFill>
            <a:schemeClr val="accent1">
              <a:lumMod val="75000"/>
            </a:schemeClr>
          </a:solidFill>
        </p:spPr>
        <p:txBody>
          <a:bodyPr>
            <a:noAutofit/>
          </a:bodyPr>
          <a:lstStyle/>
          <a:p>
            <a:br>
              <a:rPr lang="en-GB" sz="3600" b="1" i="1" dirty="0">
                <a:solidFill>
                  <a:schemeClr val="accent1"/>
                </a:solidFill>
              </a:rPr>
            </a:br>
            <a:br>
              <a:rPr lang="en-GB" sz="3600" b="1" i="1" dirty="0">
                <a:solidFill>
                  <a:schemeClr val="accent1"/>
                </a:solidFill>
              </a:rPr>
            </a:br>
            <a:br>
              <a:rPr lang="en-GB" sz="3600" b="1" i="1" dirty="0">
                <a:solidFill>
                  <a:schemeClr val="accent1"/>
                </a:solidFill>
              </a:rPr>
            </a:br>
            <a:br>
              <a:rPr lang="en-GB" sz="3600" b="1" i="1" dirty="0">
                <a:solidFill>
                  <a:schemeClr val="accent1"/>
                </a:solidFill>
              </a:rPr>
            </a:br>
            <a:r>
              <a:rPr lang="en-GB" b="1" i="1" dirty="0">
                <a:solidFill>
                  <a:schemeClr val="bg1"/>
                </a:solidFill>
              </a:rPr>
              <a:t>Household liveability has several place based drivers </a:t>
            </a:r>
            <a:endParaRPr lang="en-GB" b="1" dirty="0">
              <a:solidFill>
                <a:schemeClr val="bg1"/>
              </a:solidFill>
            </a:endParaRPr>
          </a:p>
        </p:txBody>
      </p:sp>
      <p:sp>
        <p:nvSpPr>
          <p:cNvPr id="3" name="Text Placeholder 2">
            <a:extLst>
              <a:ext uri="{FF2B5EF4-FFF2-40B4-BE49-F238E27FC236}">
                <a16:creationId xmlns:a16="http://schemas.microsoft.com/office/drawing/2014/main" id="{5C7EE58F-1F43-4B33-9E87-DF562BC25099}"/>
              </a:ext>
            </a:extLst>
          </p:cNvPr>
          <p:cNvSpPr>
            <a:spLocks noGrp="1"/>
          </p:cNvSpPr>
          <p:nvPr>
            <p:ph type="body" sz="half" idx="2"/>
          </p:nvPr>
        </p:nvSpPr>
        <p:spPr>
          <a:xfrm>
            <a:off x="193964" y="1501629"/>
            <a:ext cx="5384800" cy="5167027"/>
          </a:xfrm>
          <a:solidFill>
            <a:schemeClr val="bg1">
              <a:lumMod val="95000"/>
            </a:schemeClr>
          </a:solidFill>
        </p:spPr>
        <p:txBody>
          <a:bodyPr>
            <a:normAutofit fontScale="92500" lnSpcReduction="10000"/>
          </a:bodyPr>
          <a:lstStyle/>
          <a:p>
            <a:pPr marL="285750" indent="-285750">
              <a:buFont typeface="Arial" panose="020B0604020202020204" pitchFamily="34" charset="0"/>
              <a:buChar char="•"/>
            </a:pPr>
            <a:r>
              <a:rPr lang="en-GB" sz="2300" b="1" dirty="0"/>
              <a:t>Household income and jobs matter but income is NOT the only driver…</a:t>
            </a:r>
          </a:p>
          <a:p>
            <a:pPr marL="285750" indent="-285750">
              <a:buFont typeface="Arial" panose="020B0604020202020204" pitchFamily="34" charset="0"/>
              <a:buChar char="•"/>
            </a:pPr>
            <a:r>
              <a:rPr lang="en-GB" sz="2300" b="1" dirty="0"/>
              <a:t>Wellbeing also depends on three other drivers: grounded, mobility and social infrastructures </a:t>
            </a:r>
          </a:p>
          <a:p>
            <a:pPr marL="285750" indent="-285750">
              <a:buFont typeface="Arial" panose="020B0604020202020204" pitchFamily="34" charset="0"/>
              <a:buChar char="•"/>
            </a:pPr>
            <a:r>
              <a:rPr lang="en-GB" sz="2300" b="1" dirty="0"/>
              <a:t>Access and quality of these drivers depends on social investment</a:t>
            </a:r>
            <a:r>
              <a:rPr lang="en-GB" sz="2300" dirty="0"/>
              <a:t> (public or private) + tax revenues; </a:t>
            </a:r>
          </a:p>
          <a:p>
            <a:pPr marL="285750" indent="-285750">
              <a:buFont typeface="Arial" panose="020B0604020202020204" pitchFamily="34" charset="0"/>
              <a:buChar char="•"/>
            </a:pPr>
            <a:r>
              <a:rPr lang="en-GB" sz="2300" b="1" dirty="0"/>
              <a:t>Importance of collective consumption </a:t>
            </a:r>
            <a:r>
              <a:rPr lang="en-GB" sz="2300" dirty="0"/>
              <a:t>+ what households cannot/do not buy from private income </a:t>
            </a:r>
            <a:r>
              <a:rPr lang="en-GB" sz="2300" dirty="0" err="1"/>
              <a:t>eg</a:t>
            </a:r>
            <a:r>
              <a:rPr lang="en-GB" sz="2300" dirty="0"/>
              <a:t> a local park or free health care. </a:t>
            </a:r>
          </a:p>
          <a:p>
            <a:pPr marL="285750" indent="-285750">
              <a:buFont typeface="Arial" panose="020B0604020202020204" pitchFamily="34" charset="0"/>
              <a:buChar char="•"/>
            </a:pPr>
            <a:r>
              <a:rPr lang="en-GB" sz="2300" b="1" dirty="0"/>
              <a:t>Income is portable but all the rest is place based</a:t>
            </a:r>
            <a:r>
              <a:rPr lang="en-GB" sz="2300" dirty="0"/>
              <a:t> and depends on household location; not just the grounded infrastructure but transport systems + the social   </a:t>
            </a:r>
          </a:p>
          <a:p>
            <a:pPr marL="285750" indent="-285750">
              <a:buFont typeface="Arial" panose="020B0604020202020204" pitchFamily="34" charset="0"/>
              <a:buChar char="•"/>
            </a:pPr>
            <a:endParaRPr lang="en-GB" sz="2300" dirty="0"/>
          </a:p>
        </p:txBody>
      </p:sp>
      <p:graphicFrame>
        <p:nvGraphicFramePr>
          <p:cNvPr id="6" name="Content Placeholder 6">
            <a:extLst>
              <a:ext uri="{FF2B5EF4-FFF2-40B4-BE49-F238E27FC236}">
                <a16:creationId xmlns:a16="http://schemas.microsoft.com/office/drawing/2014/main" id="{9EA0F587-AE9B-4401-A5DE-52C50AA1687B}"/>
              </a:ext>
            </a:extLst>
          </p:cNvPr>
          <p:cNvGraphicFramePr>
            <a:graphicFrameLocks noGrp="1"/>
          </p:cNvGraphicFramePr>
          <p:nvPr>
            <p:ph idx="1"/>
          </p:nvPr>
        </p:nvGraphicFramePr>
        <p:xfrm>
          <a:off x="5970588" y="231821"/>
          <a:ext cx="5384800" cy="64368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4593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B057A1-6190-498B-A459-A88C2E56959C}"/>
              </a:ext>
            </a:extLst>
          </p:cNvPr>
          <p:cNvSpPr>
            <a:spLocks noGrp="1"/>
          </p:cNvSpPr>
          <p:nvPr>
            <p:ph type="ctrTitle"/>
          </p:nvPr>
        </p:nvSpPr>
        <p:spPr>
          <a:xfrm>
            <a:off x="674237" y="914401"/>
            <a:ext cx="3657600" cy="2155140"/>
          </a:xfrm>
          <a:solidFill>
            <a:schemeClr val="bg2">
              <a:lumMod val="50000"/>
            </a:schemeClr>
          </a:solidFill>
        </p:spPr>
        <p:txBody>
          <a:bodyPr>
            <a:normAutofit/>
          </a:bodyPr>
          <a:lstStyle/>
          <a:p>
            <a:r>
              <a:rPr lang="en-GB" sz="3600" b="1" dirty="0">
                <a:solidFill>
                  <a:srgbClr val="FFFFFF"/>
                </a:solidFill>
              </a:rPr>
              <a:t>Foundational liveability changes what we see in places</a:t>
            </a:r>
          </a:p>
        </p:txBody>
      </p:sp>
      <p:sp>
        <p:nvSpPr>
          <p:cNvPr id="3" name="Subtitle 2">
            <a:extLst>
              <a:ext uri="{FF2B5EF4-FFF2-40B4-BE49-F238E27FC236}">
                <a16:creationId xmlns:a16="http://schemas.microsoft.com/office/drawing/2014/main" id="{2DFA4684-5670-473E-BBB0-4D97F2FBEDB5}"/>
              </a:ext>
            </a:extLst>
          </p:cNvPr>
          <p:cNvSpPr>
            <a:spLocks noGrp="1"/>
          </p:cNvSpPr>
          <p:nvPr>
            <p:ph type="subTitle" idx="1"/>
          </p:nvPr>
        </p:nvSpPr>
        <p:spPr>
          <a:xfrm>
            <a:off x="674237" y="4134406"/>
            <a:ext cx="3657600" cy="1525597"/>
          </a:xfrm>
        </p:spPr>
        <p:txBody>
          <a:bodyPr>
            <a:noAutofit/>
          </a:bodyPr>
          <a:lstStyle/>
          <a:p>
            <a:r>
              <a:rPr lang="en-GB" sz="3200" i="1" dirty="0">
                <a:solidFill>
                  <a:srgbClr val="FFFFFF"/>
                </a:solidFill>
              </a:rPr>
              <a:t>Focus on household differences (not per cap averages) </a:t>
            </a:r>
          </a:p>
        </p:txBody>
      </p:sp>
      <p:cxnSp>
        <p:nvCxnSpPr>
          <p:cNvPr id="73" name="Straight Connector 72">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8AE5C5DA-8AAD-49C8-A589-38325DB0E70C}"/>
              </a:ext>
            </a:extLst>
          </p:cNvPr>
          <p:cNvPicPr>
            <a:picLocks noChangeAspect="1"/>
          </p:cNvPicPr>
          <p:nvPr/>
        </p:nvPicPr>
        <p:blipFill>
          <a:blip r:embed="rId2"/>
          <a:stretch>
            <a:fillRect/>
          </a:stretch>
        </p:blipFill>
        <p:spPr>
          <a:xfrm>
            <a:off x="5153822" y="1589786"/>
            <a:ext cx="6553545" cy="3686369"/>
          </a:xfrm>
          <a:prstGeom prst="rect">
            <a:avLst/>
          </a:prstGeom>
        </p:spPr>
      </p:pic>
    </p:spTree>
    <p:extLst>
      <p:ext uri="{BB962C8B-B14F-4D97-AF65-F5344CB8AC3E}">
        <p14:creationId xmlns:p14="http://schemas.microsoft.com/office/powerpoint/2010/main" val="2663519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1296B3-6FE5-48C6-A0AB-ACBB3CE4086C}"/>
              </a:ext>
            </a:extLst>
          </p:cNvPr>
          <p:cNvSpPr>
            <a:spLocks noGrp="1"/>
          </p:cNvSpPr>
          <p:nvPr>
            <p:ph type="title"/>
          </p:nvPr>
        </p:nvSpPr>
        <p:spPr>
          <a:xfrm>
            <a:off x="411063" y="963877"/>
            <a:ext cx="3921499" cy="4930246"/>
          </a:xfrm>
        </p:spPr>
        <p:txBody>
          <a:bodyPr>
            <a:normAutofit/>
          </a:bodyPr>
          <a:lstStyle/>
          <a:p>
            <a:pPr algn="r"/>
            <a:r>
              <a:rPr lang="en-GB" b="1" dirty="0">
                <a:solidFill>
                  <a:schemeClr val="accent1"/>
                </a:solidFill>
              </a:rPr>
              <a:t>(1) Places are mosaic income   variation:</a:t>
            </a:r>
            <a:br>
              <a:rPr lang="en-GB" b="1" dirty="0">
                <a:solidFill>
                  <a:schemeClr val="accent1"/>
                </a:solidFill>
              </a:rPr>
            </a:br>
            <a:r>
              <a:rPr lang="en-GB" i="1" dirty="0">
                <a:solidFill>
                  <a:schemeClr val="accent1"/>
                </a:solidFill>
              </a:rPr>
              <a:t>residual</a:t>
            </a:r>
            <a:br>
              <a:rPr lang="en-GB" i="1" dirty="0">
                <a:solidFill>
                  <a:schemeClr val="accent1"/>
                </a:solidFill>
              </a:rPr>
            </a:br>
            <a:r>
              <a:rPr lang="en-GB" i="1" dirty="0">
                <a:solidFill>
                  <a:schemeClr val="accent1"/>
                </a:solidFill>
              </a:rPr>
              <a:t>income varies </a:t>
            </a:r>
            <a:br>
              <a:rPr lang="en-GB" i="1" dirty="0">
                <a:solidFill>
                  <a:schemeClr val="accent1"/>
                </a:solidFill>
              </a:rPr>
            </a:br>
            <a:r>
              <a:rPr lang="en-GB" i="1" dirty="0">
                <a:solidFill>
                  <a:schemeClr val="accent1"/>
                </a:solidFill>
              </a:rPr>
              <a:t>by household type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C347C62-AFCE-455D-90C2-68746A557158}"/>
              </a:ext>
            </a:extLst>
          </p:cNvPr>
          <p:cNvSpPr>
            <a:spLocks noGrp="1"/>
          </p:cNvSpPr>
          <p:nvPr>
            <p:ph idx="1"/>
          </p:nvPr>
        </p:nvSpPr>
        <p:spPr>
          <a:xfrm>
            <a:off x="4976031" y="963877"/>
            <a:ext cx="6377769" cy="4930246"/>
          </a:xfrm>
        </p:spPr>
        <p:txBody>
          <a:bodyPr anchor="ctr">
            <a:normAutofit fontScale="92500" lnSpcReduction="10000"/>
          </a:bodyPr>
          <a:lstStyle/>
          <a:p>
            <a:r>
              <a:rPr lang="en-GB" sz="2400" b="1" dirty="0"/>
              <a:t>High or low average per capita disposable income is meaningless because of varying housing + transport costs:</a:t>
            </a:r>
            <a:r>
              <a:rPr lang="en-GB" sz="2400" dirty="0"/>
              <a:t> residual household income under 50% for London first time buyers vs 70% for DB pensioners with paid off mortgages </a:t>
            </a:r>
          </a:p>
          <a:p>
            <a:r>
              <a:rPr lang="en-GB" sz="2400" b="1" dirty="0"/>
              <a:t>Recognise different types of household </a:t>
            </a:r>
            <a:r>
              <a:rPr lang="en-GB" sz="2400" dirty="0"/>
              <a:t>–by tenure, age and composition and whether members of the household are economically active/inactive.</a:t>
            </a:r>
          </a:p>
          <a:p>
            <a:r>
              <a:rPr lang="en-GB" sz="2400" b="1" dirty="0"/>
              <a:t>Well being is impossible if the household cannot afford essentials or has  a small residual;</a:t>
            </a:r>
            <a:r>
              <a:rPr lang="en-GB" sz="2400" dirty="0"/>
              <a:t> a big issue when house prices are high as in London with  trapped renters paying off somebody else’s mortgage (first time buyers In London need  two incomes in the top half of the income distribution + £140k deposit; )   </a:t>
            </a:r>
          </a:p>
          <a:p>
            <a:r>
              <a:rPr lang="en-GB" sz="2400" dirty="0"/>
              <a:t>  </a:t>
            </a:r>
          </a:p>
        </p:txBody>
      </p:sp>
    </p:spTree>
    <p:extLst>
      <p:ext uri="{BB962C8B-B14F-4D97-AF65-F5344CB8AC3E}">
        <p14:creationId xmlns:p14="http://schemas.microsoft.com/office/powerpoint/2010/main" val="1619919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54BA03-777B-4DD3-89D1-30796F13B1FD}"/>
              </a:ext>
            </a:extLst>
          </p:cNvPr>
          <p:cNvSpPr>
            <a:spLocks noGrp="1"/>
          </p:cNvSpPr>
          <p:nvPr>
            <p:ph type="title"/>
          </p:nvPr>
        </p:nvSpPr>
        <p:spPr>
          <a:xfrm>
            <a:off x="838200" y="963877"/>
            <a:ext cx="3494362" cy="4930246"/>
          </a:xfrm>
        </p:spPr>
        <p:txBody>
          <a:bodyPr>
            <a:normAutofit/>
          </a:bodyPr>
          <a:lstStyle/>
          <a:p>
            <a:pPr algn="r"/>
            <a:r>
              <a:rPr lang="en-GB" b="1" dirty="0">
                <a:solidFill>
                  <a:schemeClr val="accent1"/>
                </a:solidFill>
              </a:rPr>
              <a:t>(2) Places are sites of wealth accumulation:</a:t>
            </a:r>
            <a:br>
              <a:rPr lang="en-GB" dirty="0">
                <a:solidFill>
                  <a:schemeClr val="accent1"/>
                </a:solidFill>
              </a:rPr>
            </a:br>
            <a:r>
              <a:rPr lang="en-GB" i="1" dirty="0">
                <a:solidFill>
                  <a:schemeClr val="accent1"/>
                </a:solidFill>
              </a:rPr>
              <a:t>via house property </a:t>
            </a:r>
            <a:br>
              <a:rPr lang="en-GB" i="1" dirty="0">
                <a:solidFill>
                  <a:schemeClr val="accent1"/>
                </a:solidFill>
              </a:rPr>
            </a:br>
            <a:r>
              <a:rPr lang="en-GB" i="1" dirty="0">
                <a:solidFill>
                  <a:schemeClr val="accent1"/>
                </a:solidFill>
              </a:rPr>
              <a:t>(but only for some)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A8AD8D5-1759-4311-98D7-D958EDCED06C}"/>
              </a:ext>
            </a:extLst>
          </p:cNvPr>
          <p:cNvSpPr>
            <a:spLocks noGrp="1"/>
          </p:cNvSpPr>
          <p:nvPr>
            <p:ph idx="1"/>
          </p:nvPr>
        </p:nvSpPr>
        <p:spPr>
          <a:xfrm>
            <a:off x="4773339" y="963877"/>
            <a:ext cx="6580462" cy="4930246"/>
          </a:xfrm>
        </p:spPr>
        <p:txBody>
          <a:bodyPr anchor="ctr">
            <a:normAutofit fontScale="92500" lnSpcReduction="10000"/>
          </a:bodyPr>
          <a:lstStyle/>
          <a:p>
            <a:pPr lvl="1">
              <a:spcBef>
                <a:spcPts val="0"/>
              </a:spcBef>
            </a:pPr>
            <a:r>
              <a:rPr lang="en-GB" b="1" dirty="0">
                <a:solidFill>
                  <a:prstClr val="black"/>
                </a:solidFill>
              </a:rPr>
              <a:t>Income level and growth is only one part of a bigger story about household wealth accumulation via house property</a:t>
            </a:r>
            <a:r>
              <a:rPr lang="en-GB" dirty="0">
                <a:solidFill>
                  <a:prstClr val="black"/>
                </a:solidFill>
              </a:rPr>
              <a:t> which drives differences between households within and between regions</a:t>
            </a:r>
          </a:p>
          <a:p>
            <a:pPr lvl="1">
              <a:spcBef>
                <a:spcPts val="0"/>
              </a:spcBef>
            </a:pPr>
            <a:r>
              <a:rPr lang="en-GB" b="1" dirty="0">
                <a:solidFill>
                  <a:prstClr val="black"/>
                </a:solidFill>
              </a:rPr>
              <a:t>Differences between regions:</a:t>
            </a:r>
            <a:r>
              <a:rPr lang="en-GB" dirty="0">
                <a:solidFill>
                  <a:prstClr val="black"/>
                </a:solidFill>
              </a:rPr>
              <a:t> under post 2008 monetary policy London house prices have increased steadily but not in the NE or Wales; the average home owner in London made £20k a year untaxed and unearned every year from 2008 -18; while house prices have flatlined in much of North.</a:t>
            </a:r>
          </a:p>
          <a:p>
            <a:pPr lvl="1">
              <a:spcBef>
                <a:spcPts val="0"/>
              </a:spcBef>
            </a:pPr>
            <a:r>
              <a:rPr lang="en-GB" b="1" dirty="0">
                <a:solidFill>
                  <a:prstClr val="black"/>
                </a:solidFill>
              </a:rPr>
              <a:t>Differences within regions according to income quintile;</a:t>
            </a:r>
            <a:r>
              <a:rPr lang="en-GB" dirty="0">
                <a:solidFill>
                  <a:prstClr val="black"/>
                </a:solidFill>
              </a:rPr>
              <a:t> Q1 London households make no gains; household needs  disposable income to take out a mortgage  + benefit from the feedback loop to income via equity withdrawal</a:t>
            </a:r>
            <a:endParaRPr lang="en-GB" sz="2800" dirty="0"/>
          </a:p>
          <a:p>
            <a:pPr marL="457200" lvl="1" indent="0">
              <a:spcBef>
                <a:spcPts val="0"/>
              </a:spcBef>
              <a:buNone/>
            </a:pPr>
            <a:endParaRPr lang="en-GB" sz="2400" dirty="0"/>
          </a:p>
        </p:txBody>
      </p:sp>
    </p:spTree>
    <p:extLst>
      <p:ext uri="{BB962C8B-B14F-4D97-AF65-F5344CB8AC3E}">
        <p14:creationId xmlns:p14="http://schemas.microsoft.com/office/powerpoint/2010/main" val="1687648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D7B8BC9-1651-4640-8904-9C795034AB22}"/>
              </a:ext>
            </a:extLst>
          </p:cNvPr>
          <p:cNvSpPr>
            <a:spLocks noGrp="1"/>
          </p:cNvSpPr>
          <p:nvPr>
            <p:ph type="title"/>
          </p:nvPr>
        </p:nvSpPr>
        <p:spPr>
          <a:xfrm>
            <a:off x="838200" y="963877"/>
            <a:ext cx="3494362" cy="4930246"/>
          </a:xfrm>
        </p:spPr>
        <p:txBody>
          <a:bodyPr>
            <a:normAutofit/>
          </a:bodyPr>
          <a:lstStyle/>
          <a:p>
            <a:pPr algn="r"/>
            <a:r>
              <a:rPr lang="en-GB" dirty="0">
                <a:solidFill>
                  <a:schemeClr val="accent1"/>
                </a:solidFill>
              </a:rPr>
              <a:t>  (</a:t>
            </a:r>
            <a:r>
              <a:rPr lang="en-GB" dirty="0">
                <a:solidFill>
                  <a:schemeClr val="accent1"/>
                </a:solidFill>
                <a:latin typeface="+mn-lt"/>
              </a:rPr>
              <a:t>3) </a:t>
            </a:r>
            <a:r>
              <a:rPr lang="en-GB" b="1" dirty="0">
                <a:solidFill>
                  <a:schemeClr val="accent1"/>
                </a:solidFill>
                <a:latin typeface="+mn-lt"/>
              </a:rPr>
              <a:t>Places are 70/30 or  80/20 divided:</a:t>
            </a:r>
            <a:r>
              <a:rPr lang="en-GB" dirty="0">
                <a:solidFill>
                  <a:schemeClr val="accent1"/>
                </a:solidFill>
                <a:latin typeface="+mn-lt"/>
              </a:rPr>
              <a:t> </a:t>
            </a:r>
            <a:br>
              <a:rPr lang="en-GB" dirty="0">
                <a:solidFill>
                  <a:schemeClr val="accent1"/>
                </a:solidFill>
                <a:latin typeface="+mn-lt"/>
              </a:rPr>
            </a:br>
            <a:r>
              <a:rPr lang="en-GB" dirty="0">
                <a:solidFill>
                  <a:schemeClr val="accent1"/>
                </a:solidFill>
                <a:latin typeface="+mn-lt"/>
              </a:rPr>
              <a:t> </a:t>
            </a:r>
            <a:r>
              <a:rPr lang="en-GB" i="1" dirty="0">
                <a:solidFill>
                  <a:schemeClr val="accent1"/>
                </a:solidFill>
                <a:latin typeface="+mn-lt"/>
              </a:rPr>
              <a:t>low GVA per cap but  comfortable for many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35824E7-3662-4589-BA97-F85A4EA72767}"/>
              </a:ext>
            </a:extLst>
          </p:cNvPr>
          <p:cNvSpPr>
            <a:spLocks noGrp="1"/>
          </p:cNvSpPr>
          <p:nvPr>
            <p:ph idx="1"/>
          </p:nvPr>
        </p:nvSpPr>
        <p:spPr>
          <a:xfrm>
            <a:off x="4976031" y="963877"/>
            <a:ext cx="6377769" cy="4930246"/>
          </a:xfrm>
        </p:spPr>
        <p:txBody>
          <a:bodyPr anchor="ctr">
            <a:normAutofit fontScale="92500"/>
          </a:bodyPr>
          <a:lstStyle/>
          <a:p>
            <a:r>
              <a:rPr lang="en-GB" sz="2400" dirty="0" err="1"/>
              <a:t>Morriston</a:t>
            </a:r>
            <a:r>
              <a:rPr lang="en-GB" sz="2400" dirty="0"/>
              <a:t> is 70/80% comfortable varying according to ward, housing tenure, age group: </a:t>
            </a:r>
            <a:r>
              <a:rPr lang="en-GB" sz="2400" dirty="0" err="1"/>
              <a:t>eg</a:t>
            </a:r>
            <a:r>
              <a:rPr lang="en-GB" sz="2400" dirty="0"/>
              <a:t> DB pensioners with paid off mortgages + high residual income vs the 16% of &gt;65s claiming pension credit</a:t>
            </a:r>
          </a:p>
          <a:p>
            <a:r>
              <a:rPr lang="en-GB" sz="2400" dirty="0" err="1"/>
              <a:t>Morriston</a:t>
            </a:r>
            <a:r>
              <a:rPr lang="en-GB" sz="2400" dirty="0"/>
              <a:t> has low earned incomes but is liveable for many because nearly 70% are owner occupiers of  relatively cheap housing; two median wage earners can afford a terrace house at £85k as first time buyers +  30% own outright with paid off mortgages + low cash housing costs </a:t>
            </a:r>
          </a:p>
          <a:p>
            <a:r>
              <a:rPr lang="en-GB" sz="2400" dirty="0"/>
              <a:t>Hard edge of foundational deprivation for a minority with </a:t>
            </a:r>
            <a:r>
              <a:rPr lang="en-GB" sz="2400" dirty="0" err="1"/>
              <a:t>eg</a:t>
            </a:r>
            <a:r>
              <a:rPr lang="en-GB" sz="2400" dirty="0"/>
              <a:t> 30% of survey respondents saying they “ sometimes find it difficult to feed their family”</a:t>
            </a:r>
          </a:p>
        </p:txBody>
      </p:sp>
    </p:spTree>
    <p:extLst>
      <p:ext uri="{BB962C8B-B14F-4D97-AF65-F5344CB8AC3E}">
        <p14:creationId xmlns:p14="http://schemas.microsoft.com/office/powerpoint/2010/main" val="2482418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D0B057A1-6190-498B-A459-A88C2E56959C}"/>
              </a:ext>
            </a:extLst>
          </p:cNvPr>
          <p:cNvSpPr>
            <a:spLocks noGrp="1"/>
          </p:cNvSpPr>
          <p:nvPr>
            <p:ph type="ctrTitle"/>
          </p:nvPr>
        </p:nvSpPr>
        <p:spPr>
          <a:xfrm>
            <a:off x="674237" y="914401"/>
            <a:ext cx="3657600" cy="2191236"/>
          </a:xfrm>
          <a:solidFill>
            <a:schemeClr val="bg2">
              <a:lumMod val="50000"/>
            </a:schemeClr>
          </a:solidFill>
        </p:spPr>
        <p:txBody>
          <a:bodyPr>
            <a:normAutofit/>
          </a:bodyPr>
          <a:lstStyle/>
          <a:p>
            <a:r>
              <a:rPr lang="en-GB" sz="3600" b="1" dirty="0">
                <a:solidFill>
                  <a:srgbClr val="FFFFFF"/>
                </a:solidFill>
              </a:rPr>
              <a:t>Foundational liveability engages with how places work</a:t>
            </a:r>
          </a:p>
        </p:txBody>
      </p:sp>
      <p:sp>
        <p:nvSpPr>
          <p:cNvPr id="3" name="Subtitle 2">
            <a:extLst>
              <a:ext uri="{FF2B5EF4-FFF2-40B4-BE49-F238E27FC236}">
                <a16:creationId xmlns:a16="http://schemas.microsoft.com/office/drawing/2014/main" id="{2DFA4684-5670-473E-BBB0-4D97F2FBEDB5}"/>
              </a:ext>
            </a:extLst>
          </p:cNvPr>
          <p:cNvSpPr>
            <a:spLocks noGrp="1"/>
          </p:cNvSpPr>
          <p:nvPr>
            <p:ph type="subTitle" idx="1"/>
          </p:nvPr>
        </p:nvSpPr>
        <p:spPr>
          <a:xfrm>
            <a:off x="674237" y="4170501"/>
            <a:ext cx="3657600" cy="1525597"/>
          </a:xfrm>
        </p:spPr>
        <p:txBody>
          <a:bodyPr>
            <a:normAutofit lnSpcReduction="10000"/>
          </a:bodyPr>
          <a:lstStyle/>
          <a:p>
            <a:r>
              <a:rPr lang="en-GB" sz="3600" i="1" dirty="0">
                <a:solidFill>
                  <a:srgbClr val="FFFFFF"/>
                </a:solidFill>
              </a:rPr>
              <a:t>Connecting with what citizens want and households do </a:t>
            </a:r>
          </a:p>
        </p:txBody>
      </p:sp>
      <p:cxnSp>
        <p:nvCxnSpPr>
          <p:cNvPr id="73" name="Straight Connector 72">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6">
            <a:extLst>
              <a:ext uri="{FF2B5EF4-FFF2-40B4-BE49-F238E27FC236}">
                <a16:creationId xmlns:a16="http://schemas.microsoft.com/office/drawing/2014/main" id="{6103BA2D-1089-4903-AF5B-4B535972C943}"/>
              </a:ext>
            </a:extLst>
          </p:cNvPr>
          <p:cNvGraphicFramePr>
            <a:graphicFrameLocks/>
          </p:cNvGraphicFramePr>
          <p:nvPr>
            <p:extLst>
              <p:ext uri="{D42A27DB-BD31-4B8C-83A1-F6EECF244321}">
                <p14:modId xmlns:p14="http://schemas.microsoft.com/office/powerpoint/2010/main" val="2983253948"/>
              </p:ext>
            </p:extLst>
          </p:nvPr>
        </p:nvGraphicFramePr>
        <p:xfrm>
          <a:off x="5970588" y="231821"/>
          <a:ext cx="5384800" cy="64368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05795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73BA0C-883D-4CFE-850F-34F832137A19}"/>
              </a:ext>
            </a:extLst>
          </p:cNvPr>
          <p:cNvSpPr>
            <a:spLocks noGrp="1"/>
          </p:cNvSpPr>
          <p:nvPr>
            <p:ph type="title"/>
          </p:nvPr>
        </p:nvSpPr>
        <p:spPr>
          <a:xfrm>
            <a:off x="469783" y="963877"/>
            <a:ext cx="3862779" cy="4930246"/>
          </a:xfrm>
        </p:spPr>
        <p:txBody>
          <a:bodyPr>
            <a:normAutofit fontScale="90000"/>
          </a:bodyPr>
          <a:lstStyle/>
          <a:p>
            <a:pPr algn="r"/>
            <a:br>
              <a:rPr lang="en-GB" dirty="0">
                <a:solidFill>
                  <a:schemeClr val="accent1"/>
                </a:solidFill>
              </a:rPr>
            </a:br>
            <a:br>
              <a:rPr lang="en-GB" dirty="0">
                <a:solidFill>
                  <a:schemeClr val="accent1"/>
                </a:solidFill>
              </a:rPr>
            </a:br>
            <a:r>
              <a:rPr lang="en-GB" b="1" dirty="0">
                <a:solidFill>
                  <a:schemeClr val="accent1"/>
                </a:solidFill>
              </a:rPr>
              <a:t>(1) Connecting policy with what citizens want: </a:t>
            </a:r>
            <a:br>
              <a:rPr lang="en-GB" b="1" dirty="0">
                <a:solidFill>
                  <a:schemeClr val="accent1"/>
                </a:solidFill>
              </a:rPr>
            </a:br>
            <a:r>
              <a:rPr lang="en-GB" i="1" dirty="0">
                <a:solidFill>
                  <a:schemeClr val="accent1"/>
                </a:solidFill>
              </a:rPr>
              <a:t>the demand for social infrastructure</a:t>
            </a:r>
            <a:r>
              <a:rPr lang="en-GB" dirty="0">
                <a:solidFill>
                  <a:schemeClr val="accent1"/>
                </a:solidFill>
              </a:rPr>
              <a:t> </a:t>
            </a:r>
            <a:br>
              <a:rPr lang="en-GB" dirty="0">
                <a:solidFill>
                  <a:schemeClr val="accent1"/>
                </a:solidFill>
              </a:rPr>
            </a:br>
            <a:br>
              <a:rPr lang="en-GB" dirty="0">
                <a:solidFill>
                  <a:schemeClr val="accent1"/>
                </a:solidFill>
              </a:rPr>
            </a:br>
            <a:br>
              <a:rPr lang="en-GB" dirty="0">
                <a:solidFill>
                  <a:schemeClr val="accent1"/>
                </a:solidFill>
              </a:rPr>
            </a:br>
            <a:r>
              <a:rPr lang="en-GB" dirty="0">
                <a:solidFill>
                  <a:schemeClr val="accent1"/>
                </a:solidFill>
              </a:rPr>
              <a:t>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96F6B50-7CC1-4B74-B607-3FF767B5A959}"/>
              </a:ext>
            </a:extLst>
          </p:cNvPr>
          <p:cNvSpPr>
            <a:spLocks noGrp="1"/>
          </p:cNvSpPr>
          <p:nvPr>
            <p:ph idx="1"/>
          </p:nvPr>
        </p:nvSpPr>
        <p:spPr>
          <a:xfrm>
            <a:off x="4976031" y="963877"/>
            <a:ext cx="6377769" cy="4930246"/>
          </a:xfrm>
        </p:spPr>
        <p:txBody>
          <a:bodyPr anchor="ctr">
            <a:normAutofit fontScale="92500" lnSpcReduction="20000"/>
          </a:bodyPr>
          <a:lstStyle/>
          <a:p>
            <a:r>
              <a:rPr lang="en-GB" sz="2400" b="1" dirty="0"/>
              <a:t>Disconnect of growth n jobs econ policy from what citizens want;</a:t>
            </a:r>
            <a:r>
              <a:rPr lang="en-GB" sz="2400" dirty="0"/>
              <a:t> growth?  citizens don’t think in these terms because only 39% can define GDP correctly for </a:t>
            </a:r>
            <a:r>
              <a:rPr lang="en-GB" sz="2400" dirty="0" err="1"/>
              <a:t>Yougov</a:t>
            </a:r>
            <a:r>
              <a:rPr lang="en-GB" sz="2400" dirty="0"/>
              <a:t>; better jobs? many citizens want jobs which fit into their lives because 71 % of Brits favour a 4 day week and 37 % think we would be just as productive </a:t>
            </a:r>
          </a:p>
          <a:p>
            <a:r>
              <a:rPr lang="en-GB" sz="2400" b="1" dirty="0"/>
              <a:t>In </a:t>
            </a:r>
            <a:r>
              <a:rPr lang="en-GB" sz="2400" b="1" dirty="0" err="1"/>
              <a:t>Morriston</a:t>
            </a:r>
            <a:r>
              <a:rPr lang="en-GB" sz="2400" b="1" dirty="0"/>
              <a:t> outside Swansea, what citizens tell us they want is social infrastructure</a:t>
            </a:r>
            <a:r>
              <a:rPr lang="en-GB" sz="2400" dirty="0"/>
              <a:t> like parks, libraries and community centres + the free or low cost activities therein; coherent with other evidence </a:t>
            </a:r>
            <a:r>
              <a:rPr lang="en-GB" sz="2400" dirty="0" err="1"/>
              <a:t>eg</a:t>
            </a:r>
            <a:r>
              <a:rPr lang="en-GB" sz="2400" dirty="0"/>
              <a:t> Happy Places mobile phone pics are of parks, beaches +community places (not the multiplex or the shopping centre)  </a:t>
            </a:r>
          </a:p>
          <a:p>
            <a:r>
              <a:rPr lang="en-GB" sz="2400" b="1" dirty="0"/>
              <a:t>NB Crucially important to understand the intertwining of economic and social within places</a:t>
            </a:r>
            <a:r>
              <a:rPr lang="en-GB" sz="2400" dirty="0"/>
              <a:t> which aren’t simply about private consumption from personal income; and wouldn’t be fixed by raising incomes </a:t>
            </a:r>
          </a:p>
        </p:txBody>
      </p:sp>
    </p:spTree>
    <p:extLst>
      <p:ext uri="{BB962C8B-B14F-4D97-AF65-F5344CB8AC3E}">
        <p14:creationId xmlns:p14="http://schemas.microsoft.com/office/powerpoint/2010/main" val="2928336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73BA0C-883D-4CFE-850F-34F832137A19}"/>
              </a:ext>
            </a:extLst>
          </p:cNvPr>
          <p:cNvSpPr>
            <a:spLocks noGrp="1"/>
          </p:cNvSpPr>
          <p:nvPr>
            <p:ph type="title"/>
          </p:nvPr>
        </p:nvSpPr>
        <p:spPr>
          <a:xfrm>
            <a:off x="838200" y="963877"/>
            <a:ext cx="3494362" cy="4930246"/>
          </a:xfrm>
        </p:spPr>
        <p:txBody>
          <a:bodyPr>
            <a:normAutofit fontScale="90000"/>
          </a:bodyPr>
          <a:lstStyle/>
          <a:p>
            <a:pPr algn="r"/>
            <a:br>
              <a:rPr lang="en-GB" sz="3400" dirty="0">
                <a:solidFill>
                  <a:schemeClr val="accent1"/>
                </a:solidFill>
              </a:rPr>
            </a:br>
            <a:br>
              <a:rPr lang="en-GB" sz="3400" dirty="0">
                <a:solidFill>
                  <a:schemeClr val="accent1"/>
                </a:solidFill>
              </a:rPr>
            </a:br>
            <a:r>
              <a:rPr lang="en-GB" sz="4000" b="1" dirty="0">
                <a:solidFill>
                  <a:schemeClr val="accent1"/>
                </a:solidFill>
              </a:rPr>
              <a:t>(1) Connecting policy with what </a:t>
            </a:r>
            <a:r>
              <a:rPr lang="en-GB" b="1" dirty="0">
                <a:solidFill>
                  <a:schemeClr val="accent1"/>
                </a:solidFill>
              </a:rPr>
              <a:t>households</a:t>
            </a:r>
            <a:r>
              <a:rPr lang="en-GB" sz="4000" b="1" dirty="0">
                <a:solidFill>
                  <a:schemeClr val="accent1"/>
                </a:solidFill>
              </a:rPr>
              <a:t> do:  </a:t>
            </a:r>
            <a:r>
              <a:rPr lang="en-GB" sz="4000" b="1" dirty="0" err="1">
                <a:solidFill>
                  <a:schemeClr val="accent1"/>
                </a:solidFill>
              </a:rPr>
              <a:t>eg</a:t>
            </a:r>
            <a:r>
              <a:rPr lang="en-GB" sz="4000" b="1" dirty="0">
                <a:solidFill>
                  <a:schemeClr val="accent1"/>
                </a:solidFill>
              </a:rPr>
              <a:t> </a:t>
            </a:r>
            <a:r>
              <a:rPr lang="en-GB" sz="4000" i="1" dirty="0">
                <a:solidFill>
                  <a:schemeClr val="accent1"/>
                </a:solidFill>
              </a:rPr>
              <a:t>relation to reliance systems like public transport </a:t>
            </a:r>
            <a:br>
              <a:rPr lang="en-GB" sz="4000" i="1" dirty="0">
                <a:solidFill>
                  <a:schemeClr val="accent1"/>
                </a:solidFill>
              </a:rPr>
            </a:br>
            <a:br>
              <a:rPr lang="en-GB" sz="4000" dirty="0">
                <a:solidFill>
                  <a:schemeClr val="accent1"/>
                </a:solidFill>
              </a:rPr>
            </a:br>
            <a:br>
              <a:rPr lang="en-GB" sz="3400" dirty="0">
                <a:solidFill>
                  <a:schemeClr val="accent1"/>
                </a:solidFill>
              </a:rPr>
            </a:br>
            <a:r>
              <a:rPr lang="en-GB" sz="3400" dirty="0">
                <a:solidFill>
                  <a:schemeClr val="accent1"/>
                </a:solidFill>
              </a:rPr>
              <a:t>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96F6B50-7CC1-4B74-B607-3FF767B5A959}"/>
              </a:ext>
            </a:extLst>
          </p:cNvPr>
          <p:cNvSpPr>
            <a:spLocks noGrp="1"/>
          </p:cNvSpPr>
          <p:nvPr>
            <p:ph idx="1"/>
          </p:nvPr>
        </p:nvSpPr>
        <p:spPr>
          <a:xfrm>
            <a:off x="4976031" y="963877"/>
            <a:ext cx="6377769" cy="4930246"/>
          </a:xfrm>
        </p:spPr>
        <p:txBody>
          <a:bodyPr anchor="ctr">
            <a:normAutofit lnSpcReduction="10000"/>
          </a:bodyPr>
          <a:lstStyle/>
          <a:p>
            <a:pPr marL="342900" indent="-342900"/>
            <a:r>
              <a:rPr lang="en-GB" sz="2000" dirty="0"/>
              <a:t>Policy makers are much concerned with public transport;  travel to work/ extending labour market in econ policy with social policy pro cheap or free fares.</a:t>
            </a:r>
          </a:p>
          <a:p>
            <a:pPr marL="342900" indent="-342900"/>
            <a:r>
              <a:rPr lang="en-GB" sz="2000" dirty="0"/>
              <a:t>Like most of Europe’s towns and smaller cities, </a:t>
            </a:r>
            <a:r>
              <a:rPr lang="en-GB" sz="2000" dirty="0" err="1"/>
              <a:t>Morriston</a:t>
            </a:r>
            <a:r>
              <a:rPr lang="en-GB" sz="2000" dirty="0"/>
              <a:t> is formatted around the car as tool for accessing all the resources of work, consumption and leisure (with bus use </a:t>
            </a:r>
            <a:r>
              <a:rPr lang="en-GB" sz="2000" dirty="0" err="1"/>
              <a:t>residualised</a:t>
            </a:r>
            <a:r>
              <a:rPr lang="en-GB" sz="2000" dirty="0"/>
              <a:t>);</a:t>
            </a:r>
          </a:p>
          <a:p>
            <a:pPr marL="342900" indent="-342900"/>
            <a:r>
              <a:rPr lang="en-GB" sz="2000" dirty="0"/>
              <a:t>86% of survey respondents usually had access to a car and 40 % never use a bus: </a:t>
            </a:r>
          </a:p>
          <a:p>
            <a:pPr marL="342900" indent="-342900"/>
            <a:r>
              <a:rPr lang="en-GB" sz="2000" dirty="0"/>
              <a:t>Complex issues + policy choices: </a:t>
            </a:r>
          </a:p>
          <a:p>
            <a:pPr>
              <a:buFont typeface="Wingdings" panose="05000000000000000000" pitchFamily="2" charset="2"/>
              <a:buChar char="ü"/>
            </a:pPr>
            <a:r>
              <a:rPr lang="en-GB" sz="1800" dirty="0"/>
              <a:t>majority have access at a cost in air quality + global warming; pricing or restricting  car use is unpopular (gilet jaunes)   </a:t>
            </a:r>
          </a:p>
          <a:p>
            <a:pPr>
              <a:buFont typeface="Wingdings" panose="05000000000000000000" pitchFamily="2" charset="2"/>
              <a:buChar char="ü"/>
            </a:pPr>
            <a:r>
              <a:rPr lang="en-GB" sz="1800" dirty="0"/>
              <a:t>motoring poor cannot afford to run, repair or replace the car; participation at high cost </a:t>
            </a:r>
          </a:p>
          <a:p>
            <a:pPr>
              <a:buFont typeface="Wingdings" panose="05000000000000000000" pitchFamily="2" charset="2"/>
              <a:buChar char="ü"/>
            </a:pPr>
            <a:r>
              <a:rPr lang="en-GB" sz="1800" dirty="0"/>
              <a:t>bus dependent cannot easily access the local value supermarkets; public transport is not a substitute for many </a:t>
            </a:r>
            <a:r>
              <a:rPr lang="en-GB" sz="1800" dirty="0" err="1"/>
              <a:t>jouneys</a:t>
            </a:r>
            <a:r>
              <a:rPr lang="en-GB" sz="1800" dirty="0"/>
              <a:t>  </a:t>
            </a:r>
          </a:p>
          <a:p>
            <a:endParaRPr lang="en-GB" sz="2000" dirty="0"/>
          </a:p>
        </p:txBody>
      </p:sp>
    </p:spTree>
    <p:extLst>
      <p:ext uri="{BB962C8B-B14F-4D97-AF65-F5344CB8AC3E}">
        <p14:creationId xmlns:p14="http://schemas.microsoft.com/office/powerpoint/2010/main" val="1757396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D0B057A1-6190-498B-A459-A88C2E56959C}"/>
              </a:ext>
            </a:extLst>
          </p:cNvPr>
          <p:cNvSpPr>
            <a:spLocks noGrp="1"/>
          </p:cNvSpPr>
          <p:nvPr>
            <p:ph type="ctrTitle"/>
          </p:nvPr>
        </p:nvSpPr>
        <p:spPr>
          <a:xfrm>
            <a:off x="674237" y="914401"/>
            <a:ext cx="3657600" cy="2362200"/>
          </a:xfrm>
          <a:solidFill>
            <a:schemeClr val="bg2">
              <a:lumMod val="50000"/>
            </a:schemeClr>
          </a:solidFill>
        </p:spPr>
        <p:txBody>
          <a:bodyPr>
            <a:normAutofit/>
          </a:bodyPr>
          <a:lstStyle/>
          <a:p>
            <a:r>
              <a:rPr lang="en-GB" sz="3600" b="1" dirty="0">
                <a:solidFill>
                  <a:srgbClr val="FFFFFF"/>
                </a:solidFill>
              </a:rPr>
              <a:t>Foundational liveability means the end of place ranking</a:t>
            </a:r>
          </a:p>
        </p:txBody>
      </p:sp>
      <p:sp>
        <p:nvSpPr>
          <p:cNvPr id="3" name="Subtitle 2">
            <a:extLst>
              <a:ext uri="{FF2B5EF4-FFF2-40B4-BE49-F238E27FC236}">
                <a16:creationId xmlns:a16="http://schemas.microsoft.com/office/drawing/2014/main" id="{2DFA4684-5670-473E-BBB0-4D97F2FBEDB5}"/>
              </a:ext>
            </a:extLst>
          </p:cNvPr>
          <p:cNvSpPr>
            <a:spLocks noGrp="1"/>
          </p:cNvSpPr>
          <p:nvPr>
            <p:ph type="subTitle" idx="1"/>
          </p:nvPr>
        </p:nvSpPr>
        <p:spPr>
          <a:xfrm>
            <a:off x="674237" y="4170501"/>
            <a:ext cx="3657600" cy="1525597"/>
          </a:xfrm>
        </p:spPr>
        <p:txBody>
          <a:bodyPr>
            <a:normAutofit fontScale="92500" lnSpcReduction="20000"/>
          </a:bodyPr>
          <a:lstStyle/>
          <a:p>
            <a:endParaRPr lang="en-GB" sz="2000" i="1" dirty="0">
              <a:solidFill>
                <a:srgbClr val="FFFFFF"/>
              </a:solidFill>
            </a:endParaRPr>
          </a:p>
          <a:p>
            <a:r>
              <a:rPr lang="en-GB" sz="3600" i="1" dirty="0">
                <a:solidFill>
                  <a:srgbClr val="FFFFFF"/>
                </a:solidFill>
              </a:rPr>
              <a:t>And beginning to value ordinary places </a:t>
            </a:r>
          </a:p>
        </p:txBody>
      </p:sp>
      <p:cxnSp>
        <p:nvCxnSpPr>
          <p:cNvPr id="73" name="Straight Connector 72">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CE1E5A56-3632-4D62-B59F-372B9150A08F}"/>
              </a:ext>
            </a:extLst>
          </p:cNvPr>
          <p:cNvSpPr/>
          <p:nvPr/>
        </p:nvSpPr>
        <p:spPr>
          <a:xfrm>
            <a:off x="5186079" y="647469"/>
            <a:ext cx="6534970" cy="5563061"/>
          </a:xfrm>
          <a:prstGeom prst="rect">
            <a:avLst/>
          </a:prstGeom>
        </p:spPr>
        <p:txBody>
          <a:bodyPr wrap="square">
            <a:spAutoFit/>
          </a:bodyPr>
          <a:lstStyle/>
          <a:p>
            <a:pPr fontAlgn="base">
              <a:spcBef>
                <a:spcPts val="2100"/>
              </a:spcBef>
            </a:pPr>
            <a:r>
              <a:rPr lang="en-GB" sz="3200" b="1" i="1" dirty="0">
                <a:solidFill>
                  <a:schemeClr val="accent1"/>
                </a:solidFill>
              </a:rPr>
              <a:t>Vienna ranked as most liveable city in the world (BBC News, 14 august 2018)</a:t>
            </a:r>
          </a:p>
          <a:p>
            <a:pPr fontAlgn="base">
              <a:spcBef>
                <a:spcPts val="2100"/>
              </a:spcBef>
              <a:spcAft>
                <a:spcPts val="0"/>
              </a:spcAft>
            </a:pPr>
            <a:r>
              <a:rPr lang="en-GB" sz="2200" i="1" dirty="0">
                <a:solidFill>
                  <a:schemeClr val="accent1"/>
                </a:solidFill>
                <a:latin typeface="Helvetica" panose="020B0604020202020204" pitchFamily="34" charset="0"/>
                <a:ea typeface="Times New Roman" panose="02020603050405020304" pitchFamily="18" charset="0"/>
              </a:rPr>
              <a:t>“The Austrian capital, Vienna, has beaten Australia's Melbourne to be named the world's most liveable city.</a:t>
            </a:r>
            <a:r>
              <a:rPr lang="en-GB" sz="2200" b="1" i="1" dirty="0">
                <a:solidFill>
                  <a:schemeClr val="accent1"/>
                </a:solidFill>
                <a:latin typeface="Helvetica" panose="020B0604020202020204" pitchFamily="34" charset="0"/>
                <a:ea typeface="Times New Roman" panose="02020603050405020304" pitchFamily="18" charset="0"/>
              </a:rPr>
              <a:t> </a:t>
            </a:r>
            <a:r>
              <a:rPr lang="en-GB" sz="2200" i="1" dirty="0">
                <a:solidFill>
                  <a:schemeClr val="accent1"/>
                </a:solidFill>
                <a:latin typeface="Helvetica" panose="020B0604020202020204" pitchFamily="34" charset="0"/>
                <a:ea typeface="Times New Roman" panose="02020603050405020304" pitchFamily="18" charset="0"/>
              </a:rPr>
              <a:t>It's the first time a European city has topped the rankings of the Economist Intelligence Unit (EIU) annual survey. The worldwide league table ranks 140 cities on a range of factors, including political and social stability, crime, education and access to health care. In the survey, Manchester saw the biggest improvement of any European city, rising by 16 places to rank 35</a:t>
            </a:r>
            <a:r>
              <a:rPr lang="en-GB" sz="2200" i="1" baseline="30000" dirty="0">
                <a:solidFill>
                  <a:schemeClr val="accent1"/>
                </a:solidFill>
                <a:latin typeface="Helvetica" panose="020B0604020202020204" pitchFamily="34" charset="0"/>
                <a:ea typeface="Times New Roman" panose="02020603050405020304" pitchFamily="18" charset="0"/>
              </a:rPr>
              <a:t>th</a:t>
            </a:r>
            <a:r>
              <a:rPr lang="en-GB" sz="2200" i="1" dirty="0">
                <a:solidFill>
                  <a:schemeClr val="accent1"/>
                </a:solidFill>
                <a:latin typeface="Helvetica" panose="020B0604020202020204" pitchFamily="34" charset="0"/>
                <a:ea typeface="Times New Roman" panose="02020603050405020304" pitchFamily="18" charset="0"/>
              </a:rPr>
              <a:t>……”</a:t>
            </a:r>
            <a:endParaRPr lang="en-GB" sz="2200" i="1" dirty="0">
              <a:solidFill>
                <a:schemeClr val="accent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51233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73BA0C-883D-4CFE-850F-34F832137A19}"/>
              </a:ext>
            </a:extLst>
          </p:cNvPr>
          <p:cNvSpPr>
            <a:spLocks noGrp="1"/>
          </p:cNvSpPr>
          <p:nvPr>
            <p:ph type="title"/>
          </p:nvPr>
        </p:nvSpPr>
        <p:spPr>
          <a:xfrm>
            <a:off x="838200" y="963877"/>
            <a:ext cx="3494362" cy="4930246"/>
          </a:xfrm>
        </p:spPr>
        <p:txBody>
          <a:bodyPr>
            <a:normAutofit fontScale="90000"/>
          </a:bodyPr>
          <a:lstStyle/>
          <a:p>
            <a:pPr algn="r"/>
            <a:br>
              <a:rPr lang="en-GB" sz="3400" dirty="0">
                <a:solidFill>
                  <a:schemeClr val="accent1"/>
                </a:solidFill>
              </a:rPr>
            </a:br>
            <a:br>
              <a:rPr lang="en-GB" sz="3400" dirty="0">
                <a:solidFill>
                  <a:schemeClr val="accent1"/>
                </a:solidFill>
              </a:rPr>
            </a:br>
            <a:r>
              <a:rPr lang="en-GB" sz="3400" b="1" dirty="0">
                <a:solidFill>
                  <a:schemeClr val="accent1"/>
                </a:solidFill>
              </a:rPr>
              <a:t>M</a:t>
            </a:r>
            <a:r>
              <a:rPr lang="en-GB" sz="4000" b="1" dirty="0">
                <a:solidFill>
                  <a:schemeClr val="accent1"/>
                </a:solidFill>
              </a:rPr>
              <a:t>arketing liveability:  </a:t>
            </a:r>
            <a:br>
              <a:rPr lang="en-GB" sz="4000" b="1" dirty="0">
                <a:solidFill>
                  <a:schemeClr val="accent1"/>
                </a:solidFill>
              </a:rPr>
            </a:br>
            <a:r>
              <a:rPr lang="en-GB" sz="4000" i="1" dirty="0">
                <a:solidFill>
                  <a:schemeClr val="accent1"/>
                </a:solidFill>
              </a:rPr>
              <a:t>indexes +</a:t>
            </a:r>
            <a:br>
              <a:rPr lang="en-GB" sz="4000" i="1" dirty="0">
                <a:solidFill>
                  <a:schemeClr val="accent1"/>
                </a:solidFill>
              </a:rPr>
            </a:br>
            <a:r>
              <a:rPr lang="en-GB" sz="4000" i="1" dirty="0">
                <a:solidFill>
                  <a:schemeClr val="accent1"/>
                </a:solidFill>
              </a:rPr>
              <a:t>place ranking for a mobile global elite </a:t>
            </a:r>
            <a:br>
              <a:rPr lang="en-GB" sz="4000" i="1" dirty="0">
                <a:solidFill>
                  <a:schemeClr val="accent1"/>
                </a:solidFill>
              </a:rPr>
            </a:br>
            <a:br>
              <a:rPr lang="en-GB" sz="3400" dirty="0">
                <a:solidFill>
                  <a:schemeClr val="accent1"/>
                </a:solidFill>
              </a:rPr>
            </a:br>
            <a:r>
              <a:rPr lang="en-GB" sz="3400" dirty="0">
                <a:solidFill>
                  <a:schemeClr val="accent1"/>
                </a:solidFill>
              </a:rPr>
              <a:t>  </a:t>
            </a:r>
          </a:p>
        </p:txBody>
      </p:sp>
      <p:cxnSp>
        <p:nvCxnSpPr>
          <p:cNvPr id="19" name="Straight Connector 16">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0" name="Content Placeholder 2">
            <a:extLst>
              <a:ext uri="{FF2B5EF4-FFF2-40B4-BE49-F238E27FC236}">
                <a16:creationId xmlns:a16="http://schemas.microsoft.com/office/drawing/2014/main" id="{E96F6B50-7CC1-4B74-B607-3FF767B5A959}"/>
              </a:ext>
            </a:extLst>
          </p:cNvPr>
          <p:cNvSpPr>
            <a:spLocks noGrp="1"/>
          </p:cNvSpPr>
          <p:nvPr>
            <p:ph idx="1"/>
          </p:nvPr>
        </p:nvSpPr>
        <p:spPr>
          <a:xfrm>
            <a:off x="4976031" y="963877"/>
            <a:ext cx="6377769" cy="4930246"/>
          </a:xfrm>
        </p:spPr>
        <p:txBody>
          <a:bodyPr anchor="ctr">
            <a:normAutofit fontScale="92500"/>
          </a:bodyPr>
          <a:lstStyle/>
          <a:p>
            <a:r>
              <a:rPr lang="en-GB" sz="2400" b="1" dirty="0"/>
              <a:t>Marketing liveability indexes are in the news bulletins:</a:t>
            </a:r>
            <a:r>
              <a:rPr lang="en-GB" sz="2400" dirty="0"/>
              <a:t> EIU +  Mercer do liveability indexes tied to the ranking of big world cities; Demos PWC do a “good growth” index which ranks UK towns and cities on econ + social indicators. </a:t>
            </a:r>
          </a:p>
          <a:p>
            <a:r>
              <a:rPr lang="en-GB" sz="2400" b="1" dirty="0"/>
              <a:t>International rankings based on schools, private health care, personal security</a:t>
            </a:r>
            <a:r>
              <a:rPr lang="en-GB" sz="2400" dirty="0"/>
              <a:t> </a:t>
            </a:r>
            <a:r>
              <a:rPr lang="en-GB" sz="2400" b="1" dirty="0"/>
              <a:t>= criteria relevant to corporate execs</a:t>
            </a:r>
            <a:r>
              <a:rPr lang="en-GB" sz="2400" dirty="0"/>
              <a:t> or international agency employees deciding their next posting or high net worth individuals planning their next property purchase</a:t>
            </a:r>
          </a:p>
          <a:p>
            <a:r>
              <a:rPr lang="en-GB" sz="2400" b="1" dirty="0"/>
              <a:t>Foundational liveability engages with the specifics of each place to fix the infrastructures of well- being;</a:t>
            </a:r>
            <a:r>
              <a:rPr lang="en-GB" sz="2400" dirty="0"/>
              <a:t> because places are like Tolstoy’s unhappy families, unhappy in their own way and can’t be ranked from 1-60 as by Demos PWC  </a:t>
            </a:r>
          </a:p>
          <a:p>
            <a:endParaRPr lang="en-GB" sz="2400" dirty="0"/>
          </a:p>
        </p:txBody>
      </p:sp>
    </p:spTree>
    <p:extLst>
      <p:ext uri="{BB962C8B-B14F-4D97-AF65-F5344CB8AC3E}">
        <p14:creationId xmlns:p14="http://schemas.microsoft.com/office/powerpoint/2010/main" val="3840527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4CA97BF0-FAC5-4CD0-B004-371E0B5C25DD}"/>
              </a:ext>
            </a:extLst>
          </p:cNvPr>
          <p:cNvSpPr>
            <a:spLocks noGrp="1"/>
          </p:cNvSpPr>
          <p:nvPr>
            <p:ph type="title"/>
          </p:nvPr>
        </p:nvSpPr>
        <p:spPr>
          <a:xfrm>
            <a:off x="434110" y="963877"/>
            <a:ext cx="3898452" cy="4930246"/>
          </a:xfrm>
        </p:spPr>
        <p:txBody>
          <a:bodyPr>
            <a:normAutofit/>
          </a:bodyPr>
          <a:lstStyle/>
          <a:p>
            <a:pPr algn="r"/>
            <a:r>
              <a:rPr lang="en-GB" sz="4000" b="1" dirty="0">
                <a:solidFill>
                  <a:schemeClr val="accent1"/>
                </a:solidFill>
              </a:rPr>
              <a:t>Foundational liveability:</a:t>
            </a:r>
            <a:br>
              <a:rPr lang="en-GB" sz="4000" b="1" dirty="0">
                <a:solidFill>
                  <a:schemeClr val="accent1"/>
                </a:solidFill>
              </a:rPr>
            </a:br>
            <a:r>
              <a:rPr lang="en-GB" sz="4000" i="1" dirty="0">
                <a:solidFill>
                  <a:schemeClr val="accent1"/>
                </a:solidFill>
              </a:rPr>
              <a:t>the start of </a:t>
            </a:r>
            <a:br>
              <a:rPr lang="en-GB" sz="4000" i="1" dirty="0">
                <a:solidFill>
                  <a:schemeClr val="accent1"/>
                </a:solidFill>
              </a:rPr>
            </a:br>
            <a:r>
              <a:rPr lang="en-GB" sz="4000" i="1" dirty="0">
                <a:solidFill>
                  <a:schemeClr val="accent1"/>
                </a:solidFill>
              </a:rPr>
              <a:t>place specific</a:t>
            </a:r>
            <a:br>
              <a:rPr lang="en-GB" sz="4000" i="1" dirty="0">
                <a:solidFill>
                  <a:schemeClr val="accent1"/>
                </a:solidFill>
              </a:rPr>
            </a:br>
            <a:r>
              <a:rPr lang="en-GB" sz="4000" i="1" dirty="0">
                <a:solidFill>
                  <a:schemeClr val="accent1"/>
                </a:solidFill>
              </a:rPr>
              <a:t>intervention</a:t>
            </a:r>
            <a:br>
              <a:rPr lang="en-GB" sz="4000" i="1" dirty="0">
                <a:solidFill>
                  <a:schemeClr val="accent1"/>
                </a:solidFill>
              </a:rPr>
            </a:br>
            <a:r>
              <a:rPr lang="en-GB" sz="4000" i="1" dirty="0">
                <a:solidFill>
                  <a:schemeClr val="accent1"/>
                </a:solidFill>
              </a:rPr>
              <a:t>for ordinary</a:t>
            </a:r>
            <a:br>
              <a:rPr lang="en-GB" sz="4000" i="1" dirty="0">
                <a:solidFill>
                  <a:schemeClr val="accent1"/>
                </a:solidFill>
              </a:rPr>
            </a:br>
            <a:r>
              <a:rPr lang="en-GB" sz="4000" i="1" dirty="0">
                <a:solidFill>
                  <a:schemeClr val="accent1"/>
                </a:solidFill>
              </a:rPr>
              <a:t>households  </a:t>
            </a:r>
            <a:br>
              <a:rPr lang="en-GB" sz="4000" i="1" dirty="0">
                <a:solidFill>
                  <a:schemeClr val="accent1"/>
                </a:solidFill>
              </a:rPr>
            </a:br>
            <a:r>
              <a:rPr lang="en-GB" dirty="0">
                <a:solidFill>
                  <a:schemeClr val="accent1"/>
                </a:solidFill>
              </a:rPr>
              <a:t> </a:t>
            </a:r>
          </a:p>
        </p:txBody>
      </p:sp>
      <p:cxnSp>
        <p:nvCxnSpPr>
          <p:cNvPr id="12" name="Straight Connector 11">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AB3F22C8-1064-4C87-BDAD-7F897E1373F7}"/>
              </a:ext>
            </a:extLst>
          </p:cNvPr>
          <p:cNvSpPr>
            <a:spLocks noGrp="1"/>
          </p:cNvSpPr>
          <p:nvPr>
            <p:ph idx="1"/>
          </p:nvPr>
        </p:nvSpPr>
        <p:spPr>
          <a:xfrm>
            <a:off x="4976031" y="963877"/>
            <a:ext cx="6377769" cy="4930246"/>
          </a:xfrm>
        </p:spPr>
        <p:txBody>
          <a:bodyPr anchor="ctr">
            <a:normAutofit fontScale="92500" lnSpcReduction="10000"/>
          </a:bodyPr>
          <a:lstStyle/>
          <a:p>
            <a:r>
              <a:rPr lang="en-GB" sz="2400" b="1" dirty="0"/>
              <a:t>Every place has households with low residual income and problems about cost, access and quality of  public services + neglected social infrastructure</a:t>
            </a:r>
            <a:r>
              <a:rPr lang="en-GB" sz="2400" dirty="0"/>
              <a:t>; but the pinch points = different in various places </a:t>
            </a:r>
            <a:r>
              <a:rPr lang="en-GB" sz="2400" dirty="0" err="1"/>
              <a:t>eg</a:t>
            </a:r>
            <a:r>
              <a:rPr lang="en-GB" sz="2400" dirty="0"/>
              <a:t> quality of buses, the adult home care services etc, </a:t>
            </a:r>
          </a:p>
          <a:p>
            <a:r>
              <a:rPr lang="en-GB" sz="2400" b="1" dirty="0"/>
              <a:t>The scale of “place” varies according to the problem </a:t>
            </a:r>
            <a:r>
              <a:rPr lang="en-GB" sz="2400" dirty="0"/>
              <a:t>(house prices are regional; parks and youth clubs highly local) and policy neds to engage at different scales</a:t>
            </a:r>
          </a:p>
          <a:p>
            <a:r>
              <a:rPr lang="en-GB" sz="2400" b="1" dirty="0"/>
              <a:t> The points of intervention will be different from mainstream policy</a:t>
            </a:r>
            <a:r>
              <a:rPr lang="en-GB" sz="2400" dirty="0"/>
              <a:t> </a:t>
            </a:r>
            <a:r>
              <a:rPr lang="en-GB" sz="2400" dirty="0" err="1"/>
              <a:t>eg</a:t>
            </a:r>
            <a:r>
              <a:rPr lang="en-GB" sz="2400" dirty="0"/>
              <a:t> housing tenure and costs may be more important than jobs or growth; more focus on social infrastructure less transport infrastructure;  benefits of sociability and political engagement through re- design of services. </a:t>
            </a:r>
          </a:p>
        </p:txBody>
      </p:sp>
    </p:spTree>
    <p:extLst>
      <p:ext uri="{BB962C8B-B14F-4D97-AF65-F5344CB8AC3E}">
        <p14:creationId xmlns:p14="http://schemas.microsoft.com/office/powerpoint/2010/main" val="248678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467D40-0479-4155-A1F5-7190B3B7D6B0}"/>
              </a:ext>
            </a:extLst>
          </p:cNvPr>
          <p:cNvSpPr>
            <a:spLocks noGrp="1"/>
          </p:cNvSpPr>
          <p:nvPr>
            <p:ph type="title"/>
          </p:nvPr>
        </p:nvSpPr>
        <p:spPr>
          <a:xfrm>
            <a:off x="528512" y="963877"/>
            <a:ext cx="3804050" cy="4930246"/>
          </a:xfrm>
          <a:solidFill>
            <a:schemeClr val="bg2">
              <a:lumMod val="50000"/>
            </a:schemeClr>
          </a:solidFill>
        </p:spPr>
        <p:txBody>
          <a:bodyPr>
            <a:normAutofit/>
          </a:bodyPr>
          <a:lstStyle/>
          <a:p>
            <a:pPr algn="r"/>
            <a:r>
              <a:rPr lang="en-GB" dirty="0">
                <a:solidFill>
                  <a:schemeClr val="bg1"/>
                </a:solidFill>
              </a:rPr>
              <a:t>No place </a:t>
            </a:r>
            <a:r>
              <a:rPr lang="en-GB">
                <a:solidFill>
                  <a:schemeClr val="bg1"/>
                </a:solidFill>
              </a:rPr>
              <a:t>is “left behind”: </a:t>
            </a:r>
            <a:br>
              <a:rPr lang="en-GB" dirty="0">
                <a:solidFill>
                  <a:schemeClr val="bg1"/>
                </a:solidFill>
              </a:rPr>
            </a:br>
            <a:r>
              <a:rPr lang="en-GB" dirty="0">
                <a:solidFill>
                  <a:schemeClr val="bg1"/>
                </a:solidFill>
              </a:rPr>
              <a:t>every place</a:t>
            </a:r>
            <a:br>
              <a:rPr lang="en-GB" dirty="0">
                <a:solidFill>
                  <a:schemeClr val="bg1"/>
                </a:solidFill>
              </a:rPr>
            </a:br>
            <a:r>
              <a:rPr lang="en-GB" dirty="0">
                <a:solidFill>
                  <a:schemeClr val="bg1"/>
                </a:solidFill>
              </a:rPr>
              <a:t>needs </a:t>
            </a:r>
            <a:r>
              <a:rPr lang="en-GB">
                <a:solidFill>
                  <a:schemeClr val="bg1"/>
                </a:solidFill>
              </a:rPr>
              <a:t>better foundational </a:t>
            </a:r>
            <a:r>
              <a:rPr lang="en-GB" dirty="0">
                <a:solidFill>
                  <a:schemeClr val="bg1"/>
                </a:solidFill>
              </a:rPr>
              <a:t>liveability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2A1A7A4-B38B-4800-969B-AB1BCE5EB7CA}"/>
              </a:ext>
            </a:extLst>
          </p:cNvPr>
          <p:cNvSpPr>
            <a:spLocks noGrp="1"/>
          </p:cNvSpPr>
          <p:nvPr>
            <p:ph idx="1"/>
          </p:nvPr>
        </p:nvSpPr>
        <p:spPr>
          <a:xfrm>
            <a:off x="5073482" y="963877"/>
            <a:ext cx="6377769" cy="4930246"/>
          </a:xfrm>
        </p:spPr>
        <p:txBody>
          <a:bodyPr anchor="ctr">
            <a:normAutofit/>
          </a:bodyPr>
          <a:lstStyle/>
          <a:p>
            <a:r>
              <a:rPr lang="en-GB" sz="2000" b="1" dirty="0"/>
              <a:t>Finally, its time to end the lazy condescension about what the Brits call “ left behind places”</a:t>
            </a:r>
            <a:r>
              <a:rPr lang="en-GB" sz="2000" dirty="0"/>
              <a:t> </a:t>
            </a:r>
            <a:r>
              <a:rPr lang="en-GB" sz="2000" dirty="0" err="1"/>
              <a:t>ie</a:t>
            </a:r>
            <a:r>
              <a:rPr lang="en-GB" sz="2000" dirty="0"/>
              <a:t> low GVA places which lack the amenities of a middle class suburb or the chic of a hipster district or the start ups of a knowledge district.</a:t>
            </a:r>
          </a:p>
          <a:p>
            <a:r>
              <a:rPr lang="en-GB" sz="2000" b="1" dirty="0"/>
              <a:t>They are not left behind but have come through 40 years of disruptive change</a:t>
            </a:r>
            <a:r>
              <a:rPr lang="en-GB" sz="2000" dirty="0"/>
              <a:t> centred on  deindustrialisation and re formatting around  car use; on the others side, many are knocked about but working </a:t>
            </a:r>
            <a:r>
              <a:rPr lang="en-GB" sz="2000" dirty="0" err="1"/>
              <a:t>eg</a:t>
            </a:r>
            <a:r>
              <a:rPr lang="en-GB" sz="2000" dirty="0"/>
              <a:t> </a:t>
            </a:r>
            <a:r>
              <a:rPr lang="en-GB" sz="2000" dirty="0" err="1"/>
              <a:t>Morriston</a:t>
            </a:r>
            <a:r>
              <a:rPr lang="en-GB" sz="2000" dirty="0"/>
              <a:t> has a settled, adaptable, networked population: 84 % are locally born + nearly 4,000 are members of the </a:t>
            </a:r>
            <a:r>
              <a:rPr lang="en-GB" sz="2000" dirty="0" err="1"/>
              <a:t>Morriston</a:t>
            </a:r>
            <a:r>
              <a:rPr lang="en-GB" sz="2000" dirty="0"/>
              <a:t> Monkeys Face Book Group</a:t>
            </a:r>
          </a:p>
          <a:p>
            <a:r>
              <a:rPr lang="en-GB" sz="2000" b="1" dirty="0"/>
              <a:t>“Be like London” is neither possible nor sensible</a:t>
            </a:r>
            <a:r>
              <a:rPr lang="en-GB" sz="2000" dirty="0"/>
              <a:t> given the extreme inequalities of London which (in its own way) just like </a:t>
            </a:r>
            <a:r>
              <a:rPr lang="en-GB" sz="2000" dirty="0" err="1"/>
              <a:t>Morriston</a:t>
            </a:r>
            <a:r>
              <a:rPr lang="en-GB" sz="2000" dirty="0"/>
              <a:t> needs better foundational liveability </a:t>
            </a:r>
            <a:endParaRPr lang="en-GB" sz="1500" dirty="0"/>
          </a:p>
        </p:txBody>
      </p:sp>
    </p:spTree>
    <p:extLst>
      <p:ext uri="{BB962C8B-B14F-4D97-AF65-F5344CB8AC3E}">
        <p14:creationId xmlns:p14="http://schemas.microsoft.com/office/powerpoint/2010/main" val="3540930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467D40-0479-4155-A1F5-7190B3B7D6B0}"/>
              </a:ext>
            </a:extLst>
          </p:cNvPr>
          <p:cNvSpPr>
            <a:spLocks noGrp="1"/>
          </p:cNvSpPr>
          <p:nvPr>
            <p:ph type="title"/>
          </p:nvPr>
        </p:nvSpPr>
        <p:spPr>
          <a:xfrm>
            <a:off x="838200" y="631825"/>
            <a:ext cx="10515600" cy="1325563"/>
          </a:xfrm>
        </p:spPr>
        <p:txBody>
          <a:bodyPr>
            <a:normAutofit fontScale="90000"/>
          </a:bodyPr>
          <a:lstStyle/>
          <a:p>
            <a:br>
              <a:rPr lang="en-GB" sz="2800" b="1" dirty="0"/>
            </a:br>
            <a:r>
              <a:rPr lang="en-GB" sz="3600" b="1" dirty="0"/>
              <a:t>Argument based on a working paper and public interest report both at foundational economy.com</a:t>
            </a:r>
            <a:br>
              <a:rPr lang="en-GB" sz="3600" b="1" dirty="0"/>
            </a:br>
            <a:endParaRPr lang="en-GB" sz="3600" dirty="0"/>
          </a:p>
        </p:txBody>
      </p:sp>
      <p:sp>
        <p:nvSpPr>
          <p:cNvPr id="3" name="Content Placeholder 2">
            <a:extLst>
              <a:ext uri="{FF2B5EF4-FFF2-40B4-BE49-F238E27FC236}">
                <a16:creationId xmlns:a16="http://schemas.microsoft.com/office/drawing/2014/main" id="{D2A1A7A4-B38B-4800-969B-AB1BCE5EB7CA}"/>
              </a:ext>
            </a:extLst>
          </p:cNvPr>
          <p:cNvSpPr>
            <a:spLocks noGrp="1"/>
          </p:cNvSpPr>
          <p:nvPr>
            <p:ph idx="1"/>
          </p:nvPr>
        </p:nvSpPr>
        <p:spPr>
          <a:xfrm>
            <a:off x="838200" y="2057400"/>
            <a:ext cx="10515600" cy="3871762"/>
          </a:xfrm>
        </p:spPr>
        <p:txBody>
          <a:bodyPr>
            <a:normAutofit/>
          </a:bodyPr>
          <a:lstStyle/>
          <a:p>
            <a:pPr marL="0" indent="0">
              <a:buNone/>
            </a:pPr>
            <a:r>
              <a:rPr lang="en-GB" sz="2400" i="1" dirty="0"/>
              <a:t>Foundational liveability:  rethinking territorial inequalities </a:t>
            </a:r>
            <a:r>
              <a:rPr lang="en-GB" sz="2400" dirty="0"/>
              <a:t>Working Paper No 5 </a:t>
            </a:r>
            <a:r>
              <a:rPr lang="en-GB" sz="2400" dirty="0">
                <a:hlinkClick r:id="rId2"/>
              </a:rPr>
              <a:t>https://foundationaleconomycom.files.wordpress.com/2018/12/foundational-livability-wp-no-5-fe-collective.pdf</a:t>
            </a:r>
            <a:endParaRPr lang="en-GB" sz="2400" dirty="0"/>
          </a:p>
          <a:p>
            <a:pPr marL="0" indent="0">
              <a:buNone/>
            </a:pPr>
            <a:r>
              <a:rPr lang="en-GB" sz="2400" i="1" dirty="0"/>
              <a:t>How an ordinary place works: understanding </a:t>
            </a:r>
            <a:r>
              <a:rPr lang="en-GB" sz="2400" i="1" dirty="0" err="1"/>
              <a:t>Morriston</a:t>
            </a:r>
            <a:r>
              <a:rPr lang="en-GB" sz="2400" i="1" dirty="0"/>
              <a:t> </a:t>
            </a:r>
            <a:r>
              <a:rPr lang="en-GB" sz="2400" dirty="0">
                <a:hlinkClick r:id="rId3"/>
              </a:rPr>
              <a:t>https://foundationaleconomycom.files.wordpress.com/2019/05/morriston-report-v6-13-may-2019.pdf</a:t>
            </a:r>
            <a:endParaRPr lang="en-GB" sz="2400" dirty="0"/>
          </a:p>
          <a:p>
            <a:pPr marL="0" indent="0">
              <a:buNone/>
            </a:pPr>
            <a:endParaRPr lang="en-GB" sz="2400" dirty="0"/>
          </a:p>
          <a:p>
            <a:pPr marL="0" indent="0">
              <a:buNone/>
            </a:pPr>
            <a:endParaRPr lang="en-GB" sz="2400" dirty="0"/>
          </a:p>
          <a:p>
            <a:pPr marL="0" indent="0">
              <a:buNone/>
            </a:pPr>
            <a:endParaRPr lang="en-GB" sz="2400" dirty="0"/>
          </a:p>
        </p:txBody>
      </p:sp>
    </p:spTree>
    <p:extLst>
      <p:ext uri="{BB962C8B-B14F-4D97-AF65-F5344CB8AC3E}">
        <p14:creationId xmlns:p14="http://schemas.microsoft.com/office/powerpoint/2010/main" val="40472451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2065</Words>
  <Application>Microsoft Office PowerPoint</Application>
  <PresentationFormat>Widescreen</PresentationFormat>
  <Paragraphs>99</Paragraphs>
  <Slides>21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21</vt:i4>
      </vt:variant>
    </vt:vector>
  </HeadingPairs>
  <TitlesOfParts>
    <vt:vector size="29" baseType="lpstr">
      <vt:lpstr>Arial</vt:lpstr>
      <vt:lpstr>Calibri</vt:lpstr>
      <vt:lpstr>Calibri Light</vt:lpstr>
      <vt:lpstr>Helvetica</vt:lpstr>
      <vt:lpstr>Times New Roman</vt:lpstr>
      <vt:lpstr>Wingdings</vt:lpstr>
      <vt:lpstr>Office Theme</vt:lpstr>
      <vt:lpstr>1_Office Theme</vt:lpstr>
      <vt:lpstr>Foundational Liveability:  a new approach to making places  work better </vt:lpstr>
      <vt:lpstr>foundational liveability:   approach +  policy object:  </vt:lpstr>
      <vt:lpstr>Outline:  thinking about how to make places work better </vt:lpstr>
      <vt:lpstr>The shift from GVA to new well being measures </vt:lpstr>
      <vt:lpstr>Per capita GVA:  limits of the standard metric </vt:lpstr>
      <vt:lpstr>Well- being ? better  measures  add policy confusion </vt:lpstr>
      <vt:lpstr>Our re-framing of well-being:  the drivers of  foundational liveability</vt:lpstr>
      <vt:lpstr>well-being  as liberal freedom  and its  material  conditions </vt:lpstr>
      <vt:lpstr>    Household liveability has several place based drivers </vt:lpstr>
      <vt:lpstr>Foundational liveability changes what we see in places</vt:lpstr>
      <vt:lpstr>(1) Places are mosaic income   variation: residual income varies  by household type   </vt:lpstr>
      <vt:lpstr>(2) Places are sites of wealth accumulation: via house property  (but only for some)   </vt:lpstr>
      <vt:lpstr>  (3) Places are 70/30 or  80/20 divided:   low GVA per cap but  comfortable for many   </vt:lpstr>
      <vt:lpstr>Foundational liveability engages with how places work</vt:lpstr>
      <vt:lpstr>  (1) Connecting policy with what citizens want:  the demand for social infrastructure      </vt:lpstr>
      <vt:lpstr>  (1) Connecting policy with what households do:  eg relation to reliance systems like public transport      </vt:lpstr>
      <vt:lpstr>Foundational liveability means the end of place ranking</vt:lpstr>
      <vt:lpstr>  Marketing liveability:   indexes + place ranking for a mobile global elite     </vt:lpstr>
      <vt:lpstr>Foundational liveability: the start of  place specific intervention for ordinary households    </vt:lpstr>
      <vt:lpstr>No place is “left behind”:  every place needs better foundational liveability </vt:lpstr>
      <vt:lpstr> Argument based on a working paper and public interest report both at foundational economy.com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Foundational Liveability:  a new approach to making places  work better</dc:title>
  <dc:creator>karel williams</dc:creator>
  <cp:lastModifiedBy>karel williams</cp:lastModifiedBy>
  <cp:revision>12</cp:revision>
  <dcterms:created xsi:type="dcterms:W3CDTF">2019-08-06T20:58:06Z</dcterms:created>
  <dcterms:modified xsi:type="dcterms:W3CDTF">2019-10-06T16:34:10Z</dcterms:modified>
</cp:coreProperties>
</file>