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427" r:id="rId4"/>
    <p:sldId id="416" r:id="rId5"/>
    <p:sldId id="327" r:id="rId6"/>
    <p:sldId id="402" r:id="rId7"/>
    <p:sldId id="404" r:id="rId8"/>
    <p:sldId id="429" r:id="rId9"/>
    <p:sldId id="431" r:id="rId10"/>
    <p:sldId id="423" r:id="rId11"/>
    <p:sldId id="432" r:id="rId12"/>
    <p:sldId id="433" r:id="rId13"/>
    <p:sldId id="435" r:id="rId14"/>
    <p:sldId id="436" r:id="rId15"/>
    <p:sldId id="441" r:id="rId16"/>
    <p:sldId id="43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rel williams" initials="kw" lastIdx="1" clrIdx="0">
    <p:extLst>
      <p:ext uri="{19B8F6BF-5375-455C-9EA6-DF929625EA0E}">
        <p15:presenceInfo xmlns:p15="http://schemas.microsoft.com/office/powerpoint/2012/main" userId="50e0f569c3f355d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5CF50-B575-404F-980E-14DE72F3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17477D-241B-4961-932D-2955E92878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558E7A-793F-4462-8AD9-798CEB07A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A003B-B66D-4A14-9278-BD4703EA20A1}" type="datetimeFigureOut">
              <a:rPr lang="en-GB" smtClean="0"/>
              <a:t>15/02/2020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3CE45F-51A3-4DDD-9688-5136EC34C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D0E8A3-E2EC-4C3C-BA5E-7D12954A0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981F8-8651-4EED-ADD1-24FAB6A020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6746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20932-DF31-49F2-A8C0-68E595501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5AE96F-CDE7-4916-A5A7-72BF8B3CD6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9F6B3F-11B1-49EE-A94F-31DF944A3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A003B-B66D-4A14-9278-BD4703EA20A1}" type="datetimeFigureOut">
              <a:rPr lang="en-GB" smtClean="0"/>
              <a:t>15/02/2020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E84DC4-F5F8-4424-BC6D-6904F1B1A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C78B8D-564A-4B77-AF34-13A4B1A02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981F8-8651-4EED-ADD1-24FAB6A020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2845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CE563-2B3E-4FB4-A7A1-E5C4B8158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DB28FF-FB45-44BB-AC1D-71778B4E00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B990C7-3F43-4022-9A66-98DC4AAB9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A003B-B66D-4A14-9278-BD4703EA20A1}" type="datetimeFigureOut">
              <a:rPr lang="en-GB" smtClean="0"/>
              <a:t>15/02/2020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0A8DC5-DE34-4A8E-8C93-831A6548C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2E1A63-1FD0-425D-B8A2-5F43B4612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981F8-8651-4EED-ADD1-24FAB6A020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1676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BA290-6FD1-4C63-BD38-DE16BC98D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3571C9-8347-4D51-9AC8-8AD068811B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8D2219-2AE7-4CD8-A3EF-E6F18F0B64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DB05D2-0D00-4B57-A7E2-2F4A7C0A0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A003B-B66D-4A14-9278-BD4703EA20A1}" type="datetimeFigureOut">
              <a:rPr lang="en-GB" smtClean="0"/>
              <a:t>15/02/2020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731EA6-F0E1-4C56-92AF-40793B8A4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960439-37F0-4986-9C4A-2774ABEE2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981F8-8651-4EED-ADD1-24FAB6A020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5699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7F64C-E73A-445E-A13F-14FDE416F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858A62-7C21-4FE8-8102-1873CA36FB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AF43F1-82EA-4713-8784-B6A2F54C97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8FC4DA-176B-42FF-9339-90303CF292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DE8D15-DD71-4CF5-AC06-30A94EBD68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F815EF4-E60A-4426-9E44-0EC1507B1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A003B-B66D-4A14-9278-BD4703EA20A1}" type="datetimeFigureOut">
              <a:rPr lang="en-GB" smtClean="0"/>
              <a:t>15/02/2020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BD7D084-B9F5-4777-9293-78324DD32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A55BA7-71EE-4A45-82C5-34154B728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981F8-8651-4EED-ADD1-24FAB6A020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2418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11FDF-8F93-4711-AA7C-7C8DD7092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CE6020-DD7F-4DB3-BD48-05B4DA87E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A003B-B66D-4A14-9278-BD4703EA20A1}" type="datetimeFigureOut">
              <a:rPr lang="en-GB" smtClean="0"/>
              <a:t>15/02/2020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F7E7CF-4CA7-44F9-BC5B-E8795B6AF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40E135-CB8B-496C-8983-146AAB99D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981F8-8651-4EED-ADD1-24FAB6A020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5756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96F999-E8FE-4E8A-AAF8-4CAF03DA8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A003B-B66D-4A14-9278-BD4703EA20A1}" type="datetimeFigureOut">
              <a:rPr lang="en-GB" smtClean="0"/>
              <a:t>15/02/2020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B1E3209-65A5-4D0A-8F05-ED065EACB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1D1264-F8CF-4896-A8FE-30540EFE9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981F8-8651-4EED-ADD1-24FAB6A020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004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A74D0-DA5B-4179-BC9B-66FC63904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D010C0-5E4F-4F82-8AFC-45F91CD238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230D9F-85F0-4875-A9A6-73C2D29850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D1C34A-295D-4815-9852-33BB99BCF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A003B-B66D-4A14-9278-BD4703EA20A1}" type="datetimeFigureOut">
              <a:rPr lang="en-GB" smtClean="0"/>
              <a:t>15/02/2020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21E09D-3220-4815-A354-64D559B02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8A06F2-7A33-4D86-9631-E25A5193A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981F8-8651-4EED-ADD1-24FAB6A020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0565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BF602-7B0C-4C43-9003-618E0D71E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F2D973-6276-43A1-8C6C-79EE6C6CB3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E0E8BF-6F53-42D1-8E4E-581B47E679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81FF6C-15B8-4B9F-A0B1-32AED5DE8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A003B-B66D-4A14-9278-BD4703EA20A1}" type="datetimeFigureOut">
              <a:rPr lang="en-GB" smtClean="0"/>
              <a:t>15/02/2020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ED181F-12C9-470C-A953-693221F51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E3BBDE-1719-4512-8857-4C3A1D7D8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981F8-8651-4EED-ADD1-24FAB6A020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065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F75F1-9718-43E6-97A6-15835605A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693A4E-2D5D-403B-AEAD-D356FE4FD2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846F0B-9AD3-47DB-8BDA-4A804F691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A003B-B66D-4A14-9278-BD4703EA20A1}" type="datetimeFigureOut">
              <a:rPr lang="en-GB" smtClean="0"/>
              <a:t>15/02/2020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4F1411-B1A7-4D46-BB55-131E0A149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607AB8-923B-443B-AE9F-60194DCBB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981F8-8651-4EED-ADD1-24FAB6A020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4821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CC37A06-DCF9-44BF-82F6-D036443907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BE75A9-95F7-4119-848F-149A0E4880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F1B849-309A-45F3-9340-D5803EFFC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A003B-B66D-4A14-9278-BD4703EA20A1}" type="datetimeFigureOut">
              <a:rPr lang="en-GB" smtClean="0"/>
              <a:t>15/02/2020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A54902-54CF-48B9-A9CB-391DCE114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D9BEA7-DF7E-4F56-996E-4369CD7FA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981F8-8651-4EED-ADD1-24FAB6A020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08554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E40E4-37FE-49F9-AC98-59AEF1E76A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9CAABA-41DE-4278-9E57-ECAFE4CEEE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F1DF1C-B09E-4A93-B269-6E0C4F9E8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B7229-9427-41A8-800E-6FFFC97C5EB2}" type="datetimeFigureOut">
              <a:rPr lang="en-GB" smtClean="0"/>
              <a:t>15/02/2020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D26ED7-8B57-4ED3-863A-506E3BEEC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BD394A-296F-49A2-93AB-D9BEDE9B3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AAF16-43D0-40EB-9D18-CB731DB296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25898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D0F36-0DE4-4885-B69E-E6252E9D3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0259B1-B358-4445-A411-3C831312BE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F690EB-5CBA-45A7-8922-883EECE89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B7229-9427-41A8-800E-6FFFC97C5EB2}" type="datetimeFigureOut">
              <a:rPr lang="en-GB" smtClean="0"/>
              <a:t>15/02/2020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3333DF-FB78-4AD9-B920-2F8CDF509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F55390-A769-4403-8283-0E24F782D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AAF16-43D0-40EB-9D18-CB731DB296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90461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AC608-CF37-495B-9110-71A192635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FD5938-F9F5-446B-AD41-DD214AE5F1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AD50C6-2E1A-4720-B3B2-EAD80FD48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B7229-9427-41A8-800E-6FFFC97C5EB2}" type="datetimeFigureOut">
              <a:rPr lang="en-GB" smtClean="0"/>
              <a:t>15/02/2020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DA4A4B-51F2-4F2F-A9AA-FBDAC4FF2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3B79C2-6379-40A9-864E-DDA4A2432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AAF16-43D0-40EB-9D18-CB731DB296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3225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3B807-7399-4399-AE5C-28200234D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48965D-192B-4E4C-9083-A56C14D0F4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DE1061-0129-4E87-B775-2F190226BA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D50266-E78C-4D02-89EA-D0532B12F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B7229-9427-41A8-800E-6FFFC97C5EB2}" type="datetimeFigureOut">
              <a:rPr lang="en-GB" smtClean="0"/>
              <a:t>15/02/2020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813295-CE78-4187-8577-4D5AD3A2D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87AB14-62A2-409C-90CD-7C74ED121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AAF16-43D0-40EB-9D18-CB731DB296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9549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9A84B-C6B2-4460-B4CF-651D5A491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8F0B07-E6D7-49B8-B7D0-9A0F865C33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9A72D8-3F97-42D3-A234-40EF9F89B3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857AB7-93A2-438A-89C3-B0E63E7A7B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75C2C5-AFC1-47F2-9D79-8DD64DBA95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C1ADC5-A053-4A04-B39F-4F8CC7D7B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B7229-9427-41A8-800E-6FFFC97C5EB2}" type="datetimeFigureOut">
              <a:rPr lang="en-GB" smtClean="0"/>
              <a:t>15/02/2020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ABCC8A-76DA-4497-B8F4-0D49C99C4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139119-2F7E-4C03-BFC6-6A85CE2FA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AAF16-43D0-40EB-9D18-CB731DB296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2584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A7822-1A40-4AC3-98B0-836BE4614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B94BE9-662F-44CE-9DF7-D8FC4A34A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B7229-9427-41A8-800E-6FFFC97C5EB2}" type="datetimeFigureOut">
              <a:rPr lang="en-GB" smtClean="0"/>
              <a:t>15/02/2020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4BE107-1E01-4677-8C11-390ECF868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BE7CC1-9731-4A03-9039-D044B1DA7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AAF16-43D0-40EB-9D18-CB731DB296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3742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CD8DD5-AD42-4A38-A591-422DEC00F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B7229-9427-41A8-800E-6FFFC97C5EB2}" type="datetimeFigureOut">
              <a:rPr lang="en-GB" smtClean="0"/>
              <a:t>15/02/2020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193CCF-2C78-4DE1-B5A3-7A5856AC4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B31A71-C24E-43D3-ADFA-5EC7B9D0E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AAF16-43D0-40EB-9D18-CB731DB296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6341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7453F-5C26-4FF2-9277-61835D800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1836A8-4DF5-4FFF-80FC-3CFE62F22E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BEF05B-D2B5-4B1C-A57F-E7317AE999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51B79A-340E-420D-B1F8-12B9B2012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B7229-9427-41A8-800E-6FFFC97C5EB2}" type="datetimeFigureOut">
              <a:rPr lang="en-GB" smtClean="0"/>
              <a:t>15/02/2020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BFCA96-3E23-403D-8159-7D9D5A96F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6E6466-4E19-445A-AAAB-2C5A1BB82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AAF16-43D0-40EB-9D18-CB731DB296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16944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A89FE-512C-40F4-8E24-D7AF6BA1F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219803C-74AA-4BBE-A7E2-7759868DC8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0E802C-F633-482E-A9D5-E1CFB86F12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3311A2-8C1B-4ACD-8EDE-C2F41515A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B7229-9427-41A8-800E-6FFFC97C5EB2}" type="datetimeFigureOut">
              <a:rPr lang="en-GB" smtClean="0"/>
              <a:t>15/02/2020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88AEC3-A57B-4B10-9ECC-CE95F5533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077E48-9ED6-431A-A7E1-D10505F5D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AAF16-43D0-40EB-9D18-CB731DB296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7513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0DDAB-63AB-4FA3-8DDD-71485950C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AF5CB6-7D96-4F01-83C4-F746A4FCBF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0DE8D5-A5C2-4285-AA9F-BDF85687E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B7229-9427-41A8-800E-6FFFC97C5EB2}" type="datetimeFigureOut">
              <a:rPr lang="en-GB" smtClean="0"/>
              <a:t>15/02/2020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94BCA-E74F-4D0C-87FE-A274C0BF8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CFB7AF-EB09-4994-B39E-14B8AADD2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AAF16-43D0-40EB-9D18-CB731DB296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2229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080498-1F2C-4C26-87C3-10775FB5EF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B0AD1F-175B-49BE-B2FF-FB5703DE7B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822FE9-4E0D-432F-B507-2C35B8958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B7229-9427-41A8-800E-6FFFC97C5EB2}" type="datetimeFigureOut">
              <a:rPr lang="en-GB" smtClean="0"/>
              <a:t>15/02/2020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9F633E-7C75-4ACA-B5F6-59F3E2DCA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21D4D3-069F-4B6A-86E2-FAC40FBC3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AAF16-43D0-40EB-9D18-CB731DB296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72787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E40E4-37FE-49F9-AC98-59AEF1E76A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9CAABA-41DE-4278-9E57-ECAFE4CEEE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F1DF1C-B09E-4A93-B269-6E0C4F9E8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B7229-9427-41A8-800E-6FFFC97C5EB2}" type="datetimeFigureOut">
              <a:rPr lang="en-GB" smtClean="0"/>
              <a:t>15/02/2020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D26ED7-8B57-4ED3-863A-506E3BEEC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BD394A-296F-49A2-93AB-D9BEDE9B3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AAF16-43D0-40EB-9D18-CB731DB296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2845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D0F36-0DE4-4885-B69E-E6252E9D3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0259B1-B358-4445-A411-3C831312BE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F690EB-5CBA-45A7-8922-883EECE89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B7229-9427-41A8-800E-6FFFC97C5EB2}" type="datetimeFigureOut">
              <a:rPr lang="en-GB" smtClean="0"/>
              <a:t>15/02/2020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3333DF-FB78-4AD9-B920-2F8CDF509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F55390-A769-4403-8283-0E24F782D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AAF16-43D0-40EB-9D18-CB731DB296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95884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AC608-CF37-495B-9110-71A192635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FD5938-F9F5-446B-AD41-DD214AE5F1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AD50C6-2E1A-4720-B3B2-EAD80FD48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B7229-9427-41A8-800E-6FFFC97C5EB2}" type="datetimeFigureOut">
              <a:rPr lang="en-GB" smtClean="0"/>
              <a:t>15/02/2020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DA4A4B-51F2-4F2F-A9AA-FBDAC4FF2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3B79C2-6379-40A9-864E-DDA4A2432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AAF16-43D0-40EB-9D18-CB731DB296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64519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3B807-7399-4399-AE5C-28200234D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48965D-192B-4E4C-9083-A56C14D0F4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DE1061-0129-4E87-B775-2F190226BA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D50266-E78C-4D02-89EA-D0532B12F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B7229-9427-41A8-800E-6FFFC97C5EB2}" type="datetimeFigureOut">
              <a:rPr lang="en-GB" smtClean="0"/>
              <a:t>15/02/2020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813295-CE78-4187-8577-4D5AD3A2D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87AB14-62A2-409C-90CD-7C74ED121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AAF16-43D0-40EB-9D18-CB731DB296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86678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9A84B-C6B2-4460-B4CF-651D5A491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8F0B07-E6D7-49B8-B7D0-9A0F865C33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9A72D8-3F97-42D3-A234-40EF9F89B3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857AB7-93A2-438A-89C3-B0E63E7A7B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75C2C5-AFC1-47F2-9D79-8DD64DBA95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C1ADC5-A053-4A04-B39F-4F8CC7D7B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B7229-9427-41A8-800E-6FFFC97C5EB2}" type="datetimeFigureOut">
              <a:rPr lang="en-GB" smtClean="0"/>
              <a:t>15/02/2020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ABCC8A-76DA-4497-B8F4-0D49C99C4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139119-2F7E-4C03-BFC6-6A85CE2FA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AAF16-43D0-40EB-9D18-CB731DB296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883055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A7822-1A40-4AC3-98B0-836BE4614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B94BE9-662F-44CE-9DF7-D8FC4A34A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B7229-9427-41A8-800E-6FFFC97C5EB2}" type="datetimeFigureOut">
              <a:rPr lang="en-GB" smtClean="0"/>
              <a:t>15/02/2020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4BE107-1E01-4677-8C11-390ECF868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BE7CC1-9731-4A03-9039-D044B1DA7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AAF16-43D0-40EB-9D18-CB731DB296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30689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CD8DD5-AD42-4A38-A591-422DEC00F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B7229-9427-41A8-800E-6FFFC97C5EB2}" type="datetimeFigureOut">
              <a:rPr lang="en-GB" smtClean="0"/>
              <a:t>15/02/2020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193CCF-2C78-4DE1-B5A3-7A5856AC4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B31A71-C24E-43D3-ADFA-5EC7B9D0E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AAF16-43D0-40EB-9D18-CB731DB296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231904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7453F-5C26-4FF2-9277-61835D800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1836A8-4DF5-4FFF-80FC-3CFE62F22E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BEF05B-D2B5-4B1C-A57F-E7317AE999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51B79A-340E-420D-B1F8-12B9B2012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B7229-9427-41A8-800E-6FFFC97C5EB2}" type="datetimeFigureOut">
              <a:rPr lang="en-GB" smtClean="0"/>
              <a:t>15/02/2020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BFCA96-3E23-403D-8159-7D9D5A96F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6E6466-4E19-445A-AAAB-2C5A1BB82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AAF16-43D0-40EB-9D18-CB731DB296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835063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A89FE-512C-40F4-8E24-D7AF6BA1F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219803C-74AA-4BBE-A7E2-7759868DC8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0E802C-F633-482E-A9D5-E1CFB86F12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3311A2-8C1B-4ACD-8EDE-C2F41515A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B7229-9427-41A8-800E-6FFFC97C5EB2}" type="datetimeFigureOut">
              <a:rPr lang="en-GB" smtClean="0"/>
              <a:t>15/02/2020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88AEC3-A57B-4B10-9ECC-CE95F5533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077E48-9ED6-431A-A7E1-D10505F5D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AAF16-43D0-40EB-9D18-CB731DB296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338251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0DDAB-63AB-4FA3-8DDD-71485950C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AF5CB6-7D96-4F01-83C4-F746A4FCBF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0DE8D5-A5C2-4285-AA9F-BDF85687E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B7229-9427-41A8-800E-6FFFC97C5EB2}" type="datetimeFigureOut">
              <a:rPr lang="en-GB" smtClean="0"/>
              <a:t>15/02/2020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94BCA-E74F-4D0C-87FE-A274C0BF8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CFB7AF-EB09-4994-B39E-14B8AADD2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AAF16-43D0-40EB-9D18-CB731DB296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3791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080498-1F2C-4C26-87C3-10775FB5EF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B0AD1F-175B-49BE-B2FF-FB5703DE7B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822FE9-4E0D-432F-B507-2C35B8958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B7229-9427-41A8-800E-6FFFC97C5EB2}" type="datetimeFigureOut">
              <a:rPr lang="en-GB" smtClean="0"/>
              <a:t>15/02/2020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9F633E-7C75-4ACA-B5F6-59F3E2DCA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21D4D3-069F-4B6A-86E2-FAC40FBC3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AAF16-43D0-40EB-9D18-CB731DB296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7195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F804721-8964-484F-9521-7AB126F3D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DA30D6-299E-431F-87F6-CEE4D22523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5C9228-267E-4447-B619-E0E5DB6684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1A003B-B66D-4A14-9278-BD4703EA20A1}" type="datetimeFigureOut">
              <a:rPr lang="en-GB" smtClean="0"/>
              <a:t>15/02/2020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44F777-85CE-4C99-AD08-2D7706FD34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6C71C0-A356-4655-A8F3-F7EE7E1497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4981F8-8651-4EED-ADD1-24FAB6A020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6796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1D0B2F-612C-433D-9F41-728B673E7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30ACBA-C65D-4121-938E-36D1B67D9C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A56EBB-8A63-40F3-9F52-F1E3D00560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1B7229-9427-41A8-800E-6FFFC97C5EB2}" type="datetimeFigureOut">
              <a:rPr lang="en-GB" smtClean="0"/>
              <a:t>15/02/2020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C885B5-9C96-450A-BAC5-BCE7B8B978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4C5F76-38B4-4743-A9D3-34A8361E1D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DAAF16-43D0-40EB-9D18-CB731DB296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0196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1D0B2F-612C-433D-9F41-728B673E7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30ACBA-C65D-4121-938E-36D1B67D9C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A56EBB-8A63-40F3-9F52-F1E3D00560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1B7229-9427-41A8-800E-6FFFC97C5EB2}" type="datetimeFigureOut">
              <a:rPr lang="en-GB" smtClean="0"/>
              <a:t>15/02/2020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C885B5-9C96-450A-BAC5-BCE7B8B978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4C5F76-38B4-4743-A9D3-34A8361E1D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DAAF16-43D0-40EB-9D18-CB731DB296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4590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" name="Rectangle 77">
            <a:extLst>
              <a:ext uri="{FF2B5EF4-FFF2-40B4-BE49-F238E27FC236}">
                <a16:creationId xmlns:a16="http://schemas.microsoft.com/office/drawing/2014/main" id="{D55CD764-972B-4CA5-A885-53E55C63E1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B057A1-6190-498B-A459-A88C2E5695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639" y="657634"/>
            <a:ext cx="3876225" cy="4123944"/>
          </a:xfrm>
        </p:spPr>
        <p:txBody>
          <a:bodyPr anchor="ctr">
            <a:normAutofit/>
          </a:bodyPr>
          <a:lstStyle/>
          <a:p>
            <a:pPr algn="r"/>
            <a:r>
              <a:rPr lang="en-GB" sz="4800" b="1" dirty="0"/>
              <a:t>The challenge of foundational renewal </a:t>
            </a:r>
            <a:endParaRPr lang="en-GB" sz="4800" b="1" i="1" dirty="0"/>
          </a:p>
        </p:txBody>
      </p:sp>
      <p:pic>
        <p:nvPicPr>
          <p:cNvPr id="68" name="Picture 36">
            <a:extLst>
              <a:ext uri="{FF2B5EF4-FFF2-40B4-BE49-F238E27FC236}">
                <a16:creationId xmlns:a16="http://schemas.microsoft.com/office/drawing/2014/main" id="{44534924-B510-495A-BD8B-970E463314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477" r="2890"/>
          <a:stretch/>
        </p:blipFill>
        <p:spPr>
          <a:xfrm>
            <a:off x="4644321" y="10"/>
            <a:ext cx="7555992" cy="6857990"/>
          </a:xfrm>
          <a:prstGeom prst="rect">
            <a:avLst/>
          </a:prstGeom>
        </p:spPr>
      </p:pic>
      <p:sp>
        <p:nvSpPr>
          <p:cNvPr id="105" name="Rectangle 79">
            <a:extLst>
              <a:ext uri="{FF2B5EF4-FFF2-40B4-BE49-F238E27FC236}">
                <a16:creationId xmlns:a16="http://schemas.microsoft.com/office/drawing/2014/main" id="{34165AB3-7006-4430-BCE3-25476BE133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64472"/>
            <a:ext cx="5291468" cy="14904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A4684-5670-473E-BBB0-4D97F2FBED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168" y="5361416"/>
            <a:ext cx="5795992" cy="1136912"/>
          </a:xfrm>
        </p:spPr>
        <p:txBody>
          <a:bodyPr anchor="ctr">
            <a:normAutofit fontScale="25000" lnSpcReduction="20000"/>
          </a:bodyPr>
          <a:lstStyle/>
          <a:p>
            <a:pPr algn="l"/>
            <a:r>
              <a:rPr lang="en-GB" sz="2000" dirty="0"/>
              <a:t> </a:t>
            </a:r>
          </a:p>
          <a:p>
            <a:pPr algn="l"/>
            <a:endParaRPr lang="en-GB" sz="2000" dirty="0"/>
          </a:p>
          <a:p>
            <a:pPr algn="l"/>
            <a:r>
              <a:rPr lang="en-GB" sz="9600" dirty="0"/>
              <a:t>Luca Calafati, Julie Froud, Colin Haslam, Sukhdev Johal &amp; Karel Williams </a:t>
            </a:r>
          </a:p>
          <a:p>
            <a:pPr algn="l"/>
            <a:r>
              <a:rPr lang="en-GB" sz="9600" i="1" dirty="0"/>
              <a:t>Foundational Economy Collective</a:t>
            </a:r>
            <a:r>
              <a:rPr lang="en-GB" sz="9600" dirty="0"/>
              <a:t> </a:t>
            </a:r>
          </a:p>
          <a:p>
            <a:pPr algn="l"/>
            <a:endParaRPr lang="en-GB" sz="2000" i="1" dirty="0"/>
          </a:p>
          <a:p>
            <a:pPr algn="l"/>
            <a:endParaRPr lang="en-GB" sz="2000" i="1" dirty="0"/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D00B602F-D8C3-4DD5-B8F5-0212B54C6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167" y="2050133"/>
            <a:ext cx="232963" cy="1340860"/>
            <a:chOff x="56167" y="2050133"/>
            <a:chExt cx="232963" cy="1340860"/>
          </a:xfrm>
        </p:grpSpPr>
        <p:sp>
          <p:nvSpPr>
            <p:cNvPr id="83" name="Rectangle 2">
              <a:extLst>
                <a:ext uri="{FF2B5EF4-FFF2-40B4-BE49-F238E27FC236}">
                  <a16:creationId xmlns:a16="http://schemas.microsoft.com/office/drawing/2014/main" id="{5DECCEC3-7216-4C06-A18A-8E7E3F11F6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28600" y="2619892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4" name="Rectangle 59">
              <a:extLst>
                <a:ext uri="{FF2B5EF4-FFF2-40B4-BE49-F238E27FC236}">
                  <a16:creationId xmlns:a16="http://schemas.microsoft.com/office/drawing/2014/main" id="{297654B9-956B-45A2-BCFF-C3B8D2A0D9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2619892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5" name="Rectangle 2">
              <a:extLst>
                <a:ext uri="{FF2B5EF4-FFF2-40B4-BE49-F238E27FC236}">
                  <a16:creationId xmlns:a16="http://schemas.microsoft.com/office/drawing/2014/main" id="{E43A9188-A250-45B3-92C6-7B82B99A4D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28600" y="2477778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6" name="Rectangle 59">
              <a:extLst>
                <a:ext uri="{FF2B5EF4-FFF2-40B4-BE49-F238E27FC236}">
                  <a16:creationId xmlns:a16="http://schemas.microsoft.com/office/drawing/2014/main" id="{18F65A8A-D202-4171-B8B1-A5F871C2F0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2477778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7" name="Rectangle 2">
              <a:extLst>
                <a:ext uri="{FF2B5EF4-FFF2-40B4-BE49-F238E27FC236}">
                  <a16:creationId xmlns:a16="http://schemas.microsoft.com/office/drawing/2014/main" id="{4C61AD47-E0FE-4269-870C-4EA6432EAF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28600" y="233566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8" name="Rectangle 59">
              <a:extLst>
                <a:ext uri="{FF2B5EF4-FFF2-40B4-BE49-F238E27FC236}">
                  <a16:creationId xmlns:a16="http://schemas.microsoft.com/office/drawing/2014/main" id="{E3CE99F8-5874-42F1-9117-802AF91303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233566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9" name="Rectangle 2">
              <a:extLst>
                <a:ext uri="{FF2B5EF4-FFF2-40B4-BE49-F238E27FC236}">
                  <a16:creationId xmlns:a16="http://schemas.microsoft.com/office/drawing/2014/main" id="{52B0AAFE-2068-4330-B622-F495F6D355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28600" y="2193550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0" name="Rectangle 59">
              <a:extLst>
                <a:ext uri="{FF2B5EF4-FFF2-40B4-BE49-F238E27FC236}">
                  <a16:creationId xmlns:a16="http://schemas.microsoft.com/office/drawing/2014/main" id="{D71F60FA-8132-4A8C-8A25-AA12DB1EBE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2193550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1" name="Rectangle 2">
              <a:extLst>
                <a:ext uri="{FF2B5EF4-FFF2-40B4-BE49-F238E27FC236}">
                  <a16:creationId xmlns:a16="http://schemas.microsoft.com/office/drawing/2014/main" id="{ADBA8AF1-9973-4BF1-A758-89E5E5B417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28600" y="205143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2" name="Rectangle 59">
              <a:extLst>
                <a:ext uri="{FF2B5EF4-FFF2-40B4-BE49-F238E27FC236}">
                  <a16:creationId xmlns:a16="http://schemas.microsoft.com/office/drawing/2014/main" id="{6712147C-1C59-44C2-AC2C-A7A2008BD6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205143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3" name="Rectangle 2">
              <a:extLst>
                <a:ext uri="{FF2B5EF4-FFF2-40B4-BE49-F238E27FC236}">
                  <a16:creationId xmlns:a16="http://schemas.microsoft.com/office/drawing/2014/main" id="{F4BD0FA2-8F4E-4E28-A91D-584FE197C5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28600" y="3330462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4" name="Rectangle 59">
              <a:extLst>
                <a:ext uri="{FF2B5EF4-FFF2-40B4-BE49-F238E27FC236}">
                  <a16:creationId xmlns:a16="http://schemas.microsoft.com/office/drawing/2014/main" id="{3AA1D0D4-C9A8-4316-BB42-7C3D872549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3330462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5" name="Rectangle 2">
              <a:extLst>
                <a:ext uri="{FF2B5EF4-FFF2-40B4-BE49-F238E27FC236}">
                  <a16:creationId xmlns:a16="http://schemas.microsoft.com/office/drawing/2014/main" id="{BD3E342F-986B-4ED7-840A-6638E1C93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28600" y="3188348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6" name="Rectangle 59">
              <a:extLst>
                <a:ext uri="{FF2B5EF4-FFF2-40B4-BE49-F238E27FC236}">
                  <a16:creationId xmlns:a16="http://schemas.microsoft.com/office/drawing/2014/main" id="{5CE8FBB8-BEA6-4B17-B401-A426E74639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3188348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7" name="Rectangle 2">
              <a:extLst>
                <a:ext uri="{FF2B5EF4-FFF2-40B4-BE49-F238E27FC236}">
                  <a16:creationId xmlns:a16="http://schemas.microsoft.com/office/drawing/2014/main" id="{D5694FEE-ED72-4808-9F69-1491B359D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28600" y="304623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8" name="Rectangle 59">
              <a:extLst>
                <a:ext uri="{FF2B5EF4-FFF2-40B4-BE49-F238E27FC236}">
                  <a16:creationId xmlns:a16="http://schemas.microsoft.com/office/drawing/2014/main" id="{7F6E7FB6-3CBD-489B-B4E4-A69C2D5F4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304623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9" name="Rectangle 2">
              <a:extLst>
                <a:ext uri="{FF2B5EF4-FFF2-40B4-BE49-F238E27FC236}">
                  <a16:creationId xmlns:a16="http://schemas.microsoft.com/office/drawing/2014/main" id="{FB1F7333-7CE1-4BA9-A9D3-33CE2697CF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28600" y="2904120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0" name="Rectangle 59">
              <a:extLst>
                <a:ext uri="{FF2B5EF4-FFF2-40B4-BE49-F238E27FC236}">
                  <a16:creationId xmlns:a16="http://schemas.microsoft.com/office/drawing/2014/main" id="{4458ECA0-C373-47DC-AC47-E90615A43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2904120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1" name="Rectangle 2">
              <a:extLst>
                <a:ext uri="{FF2B5EF4-FFF2-40B4-BE49-F238E27FC236}">
                  <a16:creationId xmlns:a16="http://schemas.microsoft.com/office/drawing/2014/main" id="{31AD3723-A525-44C9-A1D4-8D540C5923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28600" y="276200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2" name="Rectangle 59">
              <a:extLst>
                <a:ext uri="{FF2B5EF4-FFF2-40B4-BE49-F238E27FC236}">
                  <a16:creationId xmlns:a16="http://schemas.microsoft.com/office/drawing/2014/main" id="{71C422B5-B1F4-4725-A106-ACF8DCB284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276200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04" name="Rectangle 103">
            <a:extLst>
              <a:ext uri="{FF2B5EF4-FFF2-40B4-BE49-F238E27FC236}">
                <a16:creationId xmlns:a16="http://schemas.microsoft.com/office/drawing/2014/main" id="{E3E51905-F374-4E1A-97CF-B741584B74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01384"/>
            <a:ext cx="5852160" cy="35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24595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07214E-D5A3-44B1-AC6E-FF0A63B1C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564" y="963877"/>
            <a:ext cx="4010997" cy="4930246"/>
          </a:xfrm>
        </p:spPr>
        <p:txBody>
          <a:bodyPr>
            <a:normAutofit/>
          </a:bodyPr>
          <a:lstStyle/>
          <a:p>
            <a:pPr algn="r"/>
            <a:r>
              <a:rPr lang="en-GB" b="1" dirty="0">
                <a:solidFill>
                  <a:schemeClr val="accent1"/>
                </a:solidFill>
                <a:latin typeface="+mn-lt"/>
              </a:rPr>
              <a:t>The </a:t>
            </a:r>
            <a:r>
              <a:rPr lang="en-GB" b="1">
                <a:solidFill>
                  <a:schemeClr val="accent1"/>
                </a:solidFill>
                <a:latin typeface="+mn-lt"/>
              </a:rPr>
              <a:t>challenge </a:t>
            </a:r>
            <a:br>
              <a:rPr lang="en-GB" b="1">
                <a:solidFill>
                  <a:schemeClr val="accent1"/>
                </a:solidFill>
                <a:latin typeface="+mn-lt"/>
              </a:rPr>
            </a:br>
            <a:r>
              <a:rPr lang="en-GB" b="1">
                <a:solidFill>
                  <a:schemeClr val="accent1"/>
                </a:solidFill>
                <a:latin typeface="+mn-lt"/>
              </a:rPr>
              <a:t>of </a:t>
            </a:r>
            <a:r>
              <a:rPr lang="en-GB" b="1" dirty="0">
                <a:solidFill>
                  <a:schemeClr val="accent1"/>
                </a:solidFill>
                <a:latin typeface="+mn-lt"/>
              </a:rPr>
              <a:t>foundational </a:t>
            </a:r>
            <a:br>
              <a:rPr lang="en-GB" b="1" dirty="0">
                <a:solidFill>
                  <a:schemeClr val="accent1"/>
                </a:solidFill>
                <a:latin typeface="+mn-lt"/>
              </a:rPr>
            </a:br>
            <a:r>
              <a:rPr lang="en-GB" b="1" dirty="0">
                <a:solidFill>
                  <a:schemeClr val="accent1"/>
                </a:solidFill>
                <a:latin typeface="+mn-lt"/>
              </a:rPr>
              <a:t>renewal </a:t>
            </a:r>
            <a:endParaRPr lang="en-GB" i="1" dirty="0">
              <a:solidFill>
                <a:schemeClr val="accent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7217749-0729-4F91-9ECB-1BCA3B08D1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r>
              <a:rPr lang="en-GB" sz="2200" b="1" dirty="0"/>
              <a:t>Two ways of looking at the FE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200" b="1" dirty="0"/>
              <a:t>looking back at huge achievements of FE 1.0: </a:t>
            </a:r>
            <a:r>
              <a:rPr lang="en-GB" sz="2200" dirty="0"/>
              <a:t>the first foundational revolution 1880-1950 in urban, industrial society; and its degradation post-1979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200" b="1" dirty="0"/>
              <a:t>looking forward to the uncertain prospects of FE 2.0: </a:t>
            </a:r>
            <a:r>
              <a:rPr lang="en-GB" sz="2200" dirty="0"/>
              <a:t>challenge of foundational renewal post 2020 to confront climate change + secure bio diversity</a:t>
            </a:r>
          </a:p>
          <a:p>
            <a:pPr marL="0" indent="0">
              <a:buNone/>
            </a:pPr>
            <a:r>
              <a:rPr lang="en-GB" sz="2200" b="1" dirty="0"/>
              <a:t>Foundational renewal as a wicked problem: </a:t>
            </a:r>
            <a:r>
              <a:rPr lang="en-GB" sz="2200" dirty="0"/>
              <a:t>only now agreeing the problem after 30 years debating man-made climate change. BUT no closer to finding political agency + economic levers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200" b="1" dirty="0"/>
              <a:t> The difference of FE 2.0 vs FE 1.0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200" b="1" dirty="0"/>
              <a:t> Obstacles to renewal (1) structural changes in living and working (2) the absence </a:t>
            </a:r>
            <a:r>
              <a:rPr lang="en-GB" sz="2200" b="1"/>
              <a:t>of leading </a:t>
            </a:r>
            <a:r>
              <a:rPr lang="en-GB" sz="2200" b="1" dirty="0"/>
              <a:t>actors + the need for alliances   </a:t>
            </a:r>
          </a:p>
          <a:p>
            <a:pPr marL="0" indent="0">
              <a:buNone/>
            </a:pPr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451092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FEF4E260-B79D-41D8-90EB-C84807CD77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135" y="476778"/>
            <a:ext cx="7212450" cy="59206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E186F2-4C47-4989-B462-44FE5F735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415" y="1269255"/>
            <a:ext cx="6832169" cy="303894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Difference of FE 2.0 vs FE 1.0</a:t>
            </a:r>
            <a:b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- </a:t>
            </a:r>
            <a:r>
              <a:rPr lang="en-US" sz="4200" i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FE 1.0 1880-1950 revolution</a:t>
            </a:r>
            <a:br>
              <a:rPr lang="en-US" sz="4200" i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200" i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- FE 2.0 2020- uncertain prospect</a:t>
            </a:r>
            <a:br>
              <a:rPr lang="en-US" sz="4200" i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200" i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- generals fighting the last war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686AD50-C6DC-4D98-A467-9AC1F3C2D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30880" y="4424906"/>
            <a:ext cx="365760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241208F6-8B1C-4098-9388-150BC8E447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1452" y="476778"/>
            <a:ext cx="3864383" cy="5920653"/>
          </a:xfrm>
          <a:prstGeom prst="rect">
            <a:avLst/>
          </a:prstGeom>
          <a:solidFill>
            <a:srgbClr val="A6A6A6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4326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07214E-D5A3-44B1-AC6E-FF0A63B1C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GB" b="1" dirty="0">
                <a:solidFill>
                  <a:schemeClr val="accent1"/>
                </a:solidFill>
                <a:latin typeface="+mn-lt"/>
              </a:rPr>
              <a:t>FE looking back:</a:t>
            </a:r>
            <a:r>
              <a:rPr lang="en-GB" b="1" dirty="0">
                <a:solidFill>
                  <a:schemeClr val="accent1"/>
                </a:solidFill>
              </a:rPr>
              <a:t>  </a:t>
            </a:r>
            <a:br>
              <a:rPr lang="en-GB" b="1" dirty="0">
                <a:solidFill>
                  <a:schemeClr val="accent1"/>
                </a:solidFill>
              </a:rPr>
            </a:br>
            <a:r>
              <a:rPr lang="en-GB" i="1" dirty="0">
                <a:solidFill>
                  <a:schemeClr val="accent1"/>
                </a:solidFill>
              </a:rPr>
              <a:t>Foundational Economy 1.0 1880-1950</a:t>
            </a:r>
            <a:r>
              <a:rPr lang="en-GB" dirty="0">
                <a:solidFill>
                  <a:schemeClr val="accent1"/>
                </a:solidFill>
              </a:rPr>
              <a:t> </a:t>
            </a:r>
            <a:br>
              <a:rPr lang="en-GB" dirty="0">
                <a:solidFill>
                  <a:schemeClr val="accent1"/>
                </a:solidFill>
              </a:rPr>
            </a:br>
            <a:endParaRPr lang="en-GB" i="1" dirty="0">
              <a:solidFill>
                <a:schemeClr val="accent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7217749-0729-4F91-9ECB-1BCA3B08D1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GB" sz="2400" b="1" dirty="0"/>
              <a:t>Foundational Economy 1.0 = 1880-1950 systems which keep us safe and civilised</a:t>
            </a:r>
          </a:p>
          <a:p>
            <a:r>
              <a:rPr lang="en-GB" sz="2400" b="1" dirty="0"/>
              <a:t>Task: putting in reliance systems  </a:t>
            </a:r>
            <a:r>
              <a:rPr lang="en-GB" sz="2400" dirty="0"/>
              <a:t>(a) providential services like education + health (b) material infrastructure like pipe and cable utilities</a:t>
            </a:r>
            <a:r>
              <a:rPr lang="en-GB" sz="2400" b="1" dirty="0"/>
              <a:t> </a:t>
            </a:r>
          </a:p>
          <a:p>
            <a:r>
              <a:rPr lang="en-GB" sz="2400" b="1" dirty="0"/>
              <a:t>Aim: well-being of the current generation/ public health in urban, industrial settlements </a:t>
            </a:r>
            <a:r>
              <a:rPr lang="en-GB" sz="2400" dirty="0"/>
              <a:t>when Manchester in 1840s had life expectancy below 40</a:t>
            </a:r>
          </a:p>
          <a:p>
            <a:r>
              <a:rPr lang="en-GB" sz="2400" b="1" dirty="0"/>
              <a:t>Achievements: </a:t>
            </a:r>
            <a:r>
              <a:rPr lang="en-GB" sz="2400" dirty="0"/>
              <a:t>added 20 years to urban life expectancy + created new sectors so that FE accounts for   ̴50% of Welsh employment &amp; output</a:t>
            </a:r>
          </a:p>
          <a:p>
            <a:r>
              <a:rPr lang="en-GB" sz="2400" b="1" dirty="0"/>
              <a:t>Political corollary:</a:t>
            </a:r>
            <a:r>
              <a:rPr lang="en-GB" sz="2400" dirty="0"/>
              <a:t> stable two party liberal democracy on a platform of citizen entitlements </a:t>
            </a:r>
          </a:p>
          <a:p>
            <a:r>
              <a:rPr lang="en-GB" sz="2400" b="1" dirty="0"/>
              <a:t>FE 1.0 knocked about but still working in 2019 </a:t>
            </a:r>
            <a:r>
              <a:rPr lang="en-GB" sz="2400" dirty="0"/>
              <a:t>after privatisation, outsourcing  and austerity… but restoration not enough to tackle env &amp; ecological sustainability</a:t>
            </a:r>
          </a:p>
        </p:txBody>
      </p:sp>
    </p:spTree>
    <p:extLst>
      <p:ext uri="{BB962C8B-B14F-4D97-AF65-F5344CB8AC3E}">
        <p14:creationId xmlns:p14="http://schemas.microsoft.com/office/powerpoint/2010/main" val="4201072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07214E-D5A3-44B1-AC6E-FF0A63B1C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GB" b="1" dirty="0">
                <a:solidFill>
                  <a:schemeClr val="accent1"/>
                </a:solidFill>
                <a:latin typeface="+mn-lt"/>
              </a:rPr>
              <a:t>FE looking forward:</a:t>
            </a:r>
            <a:br>
              <a:rPr lang="en-GB" b="1" dirty="0">
                <a:solidFill>
                  <a:schemeClr val="accent1"/>
                </a:solidFill>
              </a:rPr>
            </a:br>
            <a:r>
              <a:rPr lang="en-GB" i="1" dirty="0">
                <a:solidFill>
                  <a:schemeClr val="accent1"/>
                </a:solidFill>
              </a:rPr>
              <a:t>Foundational </a:t>
            </a:r>
            <a:br>
              <a:rPr lang="en-GB" i="1" dirty="0">
                <a:solidFill>
                  <a:schemeClr val="accent1"/>
                </a:solidFill>
              </a:rPr>
            </a:br>
            <a:r>
              <a:rPr lang="en-GB" i="1" dirty="0">
                <a:solidFill>
                  <a:schemeClr val="accent1"/>
                </a:solidFill>
              </a:rPr>
              <a:t>Economy 2.0 </a:t>
            </a:r>
            <a:br>
              <a:rPr lang="en-GB" i="1" dirty="0">
                <a:solidFill>
                  <a:schemeClr val="accent1"/>
                </a:solidFill>
              </a:rPr>
            </a:br>
            <a:r>
              <a:rPr lang="en-GB" i="1" dirty="0">
                <a:solidFill>
                  <a:schemeClr val="accent1"/>
                </a:solidFill>
              </a:rPr>
              <a:t>2020 onwards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7217749-0729-4F91-9ECB-1BCA3B08D1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 fontScale="85000" lnSpcReduction="20000"/>
          </a:bodyPr>
          <a:lstStyle/>
          <a:p>
            <a:pPr marL="0" indent="0">
              <a:buNone/>
            </a:pPr>
            <a:r>
              <a:rPr lang="en-GB" sz="2400" b="1" dirty="0"/>
              <a:t>Foundational Economy 2.0 = 2020-onwards innovations against climate change + for bio-diversity </a:t>
            </a:r>
          </a:p>
          <a:p>
            <a:r>
              <a:rPr lang="en-GB" sz="2400" b="1" dirty="0"/>
              <a:t>Task: big objectives without plan/system </a:t>
            </a:r>
            <a:r>
              <a:rPr lang="en-GB" sz="2400" dirty="0"/>
              <a:t>(a) decarbonising 3 high footprint sectors i.e. food, housing &amp; transport (b) expanding production of low carbon services like health, care &amp; social infrastructure</a:t>
            </a:r>
          </a:p>
          <a:p>
            <a:r>
              <a:rPr lang="en-GB" sz="2400" b="1" dirty="0"/>
              <a:t>Aim: well-being of future generations in an unsustainable world. </a:t>
            </a:r>
            <a:r>
              <a:rPr lang="en-GB" sz="2400" dirty="0"/>
              <a:t>At the current level of Welsh consumption and production, mankind would require 2.8 planets (Stockholm Institute, 2015); with food, transport and housing accounting for 59% of that footprint</a:t>
            </a:r>
          </a:p>
          <a:p>
            <a:r>
              <a:rPr lang="en-GB" sz="2400" b="1" dirty="0"/>
              <a:t>Achievements: negligible so far;</a:t>
            </a:r>
            <a:r>
              <a:rPr lang="en-GB" sz="2400" dirty="0"/>
              <a:t> virtue signalling by setting distant target dates 2030 -2050, while we underperform e.g. Wales missed its 2010-20 CO</a:t>
            </a:r>
            <a:r>
              <a:rPr lang="en-GB" sz="1400" cap="small" dirty="0"/>
              <a:t>2</a:t>
            </a:r>
            <a:r>
              <a:rPr lang="en-GB" sz="2400" dirty="0"/>
              <a:t> emissions reductions targets</a:t>
            </a:r>
          </a:p>
          <a:p>
            <a:r>
              <a:rPr lang="en-GB" sz="2400" b="1" dirty="0"/>
              <a:t>Political corollary: reactive populism &amp; authoritarianism; </a:t>
            </a:r>
            <a:r>
              <a:rPr lang="en-GB" sz="2400" dirty="0"/>
              <a:t>democratic disconnect among the young   </a:t>
            </a:r>
          </a:p>
          <a:p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32856264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07214E-D5A3-44B1-AC6E-FF0A63B1C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059" y="963877"/>
            <a:ext cx="3726503" cy="4930246"/>
          </a:xfrm>
        </p:spPr>
        <p:txBody>
          <a:bodyPr>
            <a:normAutofit/>
          </a:bodyPr>
          <a:lstStyle/>
          <a:p>
            <a:pPr algn="r"/>
            <a:r>
              <a:rPr lang="en-GB" b="1" dirty="0">
                <a:solidFill>
                  <a:schemeClr val="accent1"/>
                </a:solidFill>
                <a:latin typeface="+mn-lt"/>
              </a:rPr>
              <a:t>Re-engineering + metis:   </a:t>
            </a:r>
            <a:r>
              <a:rPr lang="en-GB" dirty="0">
                <a:solidFill>
                  <a:schemeClr val="accent1"/>
                </a:solidFill>
                <a:latin typeface="+mn-lt"/>
              </a:rPr>
              <a:t>“</a:t>
            </a:r>
            <a:r>
              <a:rPr lang="en-GB" dirty="0">
                <a:solidFill>
                  <a:schemeClr val="accent1"/>
                </a:solidFill>
              </a:rPr>
              <a:t>g</a:t>
            </a:r>
            <a:r>
              <a:rPr lang="en-GB" i="1" dirty="0">
                <a:solidFill>
                  <a:schemeClr val="accent1"/>
                </a:solidFill>
              </a:rPr>
              <a:t>enerals  preparing to  fight the last war” 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7217749-0729-4F91-9ECB-1BCA3B08D1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542260"/>
            <a:ext cx="6377769" cy="5794745"/>
          </a:xfrm>
        </p:spPr>
        <p:txBody>
          <a:bodyPr anchor="ctr">
            <a:normAutofit lnSpcReduction="10000"/>
          </a:bodyPr>
          <a:lstStyle/>
          <a:p>
            <a:r>
              <a:rPr lang="en-GB" sz="2000" b="1" dirty="0"/>
              <a:t>FE 1.0 1880-1950 = top down, state engineers install systems</a:t>
            </a:r>
            <a:r>
              <a:rPr lang="en-GB" sz="2000" dirty="0"/>
              <a:t> with proven technologies: borough engineer for gas and water; Beveridge for social insurance; NHS for free hospitals with antibiotics, anaesthetics, antiseptics</a:t>
            </a:r>
          </a:p>
          <a:p>
            <a:r>
              <a:rPr lang="en-GB" sz="2000" b="1" dirty="0"/>
              <a:t>“Green New Deal” = large promises about re-engineering projects </a:t>
            </a:r>
            <a:r>
              <a:rPr lang="en-GB" sz="2000" dirty="0"/>
              <a:t> e.g. Labour Party 2019  to “upgrade almost all of the UK’s 27m households to the highest energy efficiency standards”, cut average household energy bill by more than £400 &amp; end fuel poverty  </a:t>
            </a:r>
          </a:p>
          <a:p>
            <a:r>
              <a:rPr lang="en-GB" sz="2000" b="1" dirty="0"/>
              <a:t>But this requires a contextual and particular metis </a:t>
            </a:r>
            <a:r>
              <a:rPr lang="en-GB" sz="2000" dirty="0"/>
              <a:t>= map the housing stock, plan cost &amp; carbon effective interventions; negotiate with 15m UK owner occupiers on replacing gas boilers; upgrade electricity gen and distribution given limits of heat pumps; factor in how rebound effects cancel efficiency gains…     </a:t>
            </a:r>
          </a:p>
          <a:p>
            <a:r>
              <a:rPr lang="en-GB" sz="2000" b="1" dirty="0"/>
              <a:t>Central, regional and local state doesn’t have this capacity; outsourcing + subsidies would be a disaster; </a:t>
            </a:r>
            <a:r>
              <a:rPr lang="en-GB" sz="2000" dirty="0"/>
              <a:t>rockwool cavity insulation of 6m UK homes or smart meters are a warning; housing retrofit for 80% carbon reduction = 20% of capital cost of Welsh house </a:t>
            </a:r>
            <a:endParaRPr lang="en-GB" sz="1700" dirty="0"/>
          </a:p>
        </p:txBody>
      </p:sp>
    </p:spTree>
    <p:extLst>
      <p:ext uri="{BB962C8B-B14F-4D97-AF65-F5344CB8AC3E}">
        <p14:creationId xmlns:p14="http://schemas.microsoft.com/office/powerpoint/2010/main" val="6991634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FEF4E260-B79D-41D8-90EB-C84807CD77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135" y="476778"/>
            <a:ext cx="7212450" cy="59206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E186F2-4C47-4989-B462-44FE5F735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415" y="1269255"/>
            <a:ext cx="6832169" cy="303894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Obstacle 1: structural changes in living and working  </a:t>
            </a:r>
            <a:b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- </a:t>
            </a:r>
            <a:r>
              <a:rPr lang="en-US" sz="4200" i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will new technologies save us?</a:t>
            </a:r>
            <a:br>
              <a:rPr lang="en-US" sz="4200" i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200" i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- fear of popular libertarianism</a:t>
            </a:r>
            <a:br>
              <a:rPr lang="en-US" sz="4200" i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200" i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- planning with participation 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686AD50-C6DC-4D98-A467-9AC1F3C2D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30880" y="4424906"/>
            <a:ext cx="365760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241208F6-8B1C-4098-9388-150BC8E447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1452" y="476778"/>
            <a:ext cx="3864383" cy="5920653"/>
          </a:xfrm>
          <a:prstGeom prst="rect">
            <a:avLst/>
          </a:prstGeom>
          <a:solidFill>
            <a:srgbClr val="A6A6A6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0180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07214E-D5A3-44B1-AC6E-FF0A63B1C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GB" b="1" dirty="0">
                <a:solidFill>
                  <a:schemeClr val="accent1"/>
                </a:solidFill>
                <a:latin typeface="+mn-lt"/>
              </a:rPr>
              <a:t>Structural  changes in how we live and work:</a:t>
            </a:r>
            <a:br>
              <a:rPr lang="en-GB" b="1" dirty="0">
                <a:solidFill>
                  <a:schemeClr val="accent1"/>
                </a:solidFill>
                <a:latin typeface="+mn-lt"/>
              </a:rPr>
            </a:br>
            <a:r>
              <a:rPr lang="en-GB" i="1" dirty="0">
                <a:solidFill>
                  <a:schemeClr val="accent1"/>
                </a:solidFill>
              </a:rPr>
              <a:t>breakthrough technologies will not save us 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7217749-0729-4F91-9ECB-1BCA3B08D1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Autofit/>
          </a:bodyPr>
          <a:lstStyle/>
          <a:p>
            <a:r>
              <a:rPr lang="en-GB" sz="2000" b="1" dirty="0"/>
              <a:t>Can we transition without structural change in how we live and work:</a:t>
            </a:r>
            <a:r>
              <a:rPr lang="en-GB" sz="2000" dirty="0"/>
              <a:t> e.g. battery or hydrogen cars, not fewer cars, smaller cars and less miles? </a:t>
            </a:r>
          </a:p>
          <a:p>
            <a:r>
              <a:rPr lang="en-GB" sz="2000" b="1" dirty="0"/>
              <a:t>Techno optimists vs puritans debate potential of breakthrough technologies: </a:t>
            </a:r>
            <a:r>
              <a:rPr lang="en-GB" sz="2000" dirty="0"/>
              <a:t>e.g. Adair Turner synthetic jet fuel for sustainable aviation vs Julian Allwood stop flying &amp; timetable for closing UK airports by 2050</a:t>
            </a:r>
          </a:p>
          <a:p>
            <a:r>
              <a:rPr lang="en-GB" sz="2000" b="1" dirty="0"/>
              <a:t>Verdict: structural changes are required </a:t>
            </a:r>
            <a:r>
              <a:rPr lang="en-GB" sz="2000" dirty="0"/>
              <a:t> 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b="1" dirty="0"/>
              <a:t>Irresponsible to rely on low-cost-at-scale solutions delivered by breakthrough technologies:</a:t>
            </a:r>
            <a:r>
              <a:rPr lang="en-GB" sz="2000" dirty="0"/>
              <a:t> can’t predict/ won’t be enough winners to decarbonise sectors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b="1" dirty="0"/>
              <a:t>Outcomes depend on connections between technologies, not adding individual technologies</a:t>
            </a:r>
            <a:r>
              <a:rPr lang="en-GB" sz="2000" dirty="0"/>
              <a:t> e.g. charging infrastructure (half Brits do not have off-street car parking); or </a:t>
            </a:r>
            <a:r>
              <a:rPr lang="en-GB" sz="2000" dirty="0" err="1"/>
              <a:t>passivhaus</a:t>
            </a:r>
            <a:r>
              <a:rPr lang="en-GB" sz="2000" dirty="0"/>
              <a:t> estates without active travel</a:t>
            </a:r>
          </a:p>
        </p:txBody>
      </p:sp>
    </p:spTree>
    <p:extLst>
      <p:ext uri="{BB962C8B-B14F-4D97-AF65-F5344CB8AC3E}">
        <p14:creationId xmlns:p14="http://schemas.microsoft.com/office/powerpoint/2010/main" val="3079867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07214E-D5A3-44B1-AC6E-FF0A63B1C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GB" b="1" dirty="0">
                <a:solidFill>
                  <a:schemeClr val="accent1"/>
                </a:solidFill>
                <a:latin typeface="+mn-lt"/>
              </a:rPr>
              <a:t>Reasons to be politically fearful:</a:t>
            </a:r>
            <a:br>
              <a:rPr lang="en-GB" b="1" dirty="0">
                <a:solidFill>
                  <a:schemeClr val="accent1"/>
                </a:solidFill>
                <a:latin typeface="+mn-lt"/>
              </a:rPr>
            </a:br>
            <a:r>
              <a:rPr lang="en-GB" i="1" dirty="0">
                <a:solidFill>
                  <a:schemeClr val="accent1"/>
                </a:solidFill>
              </a:rPr>
              <a:t>popular  libertarianism  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7217749-0729-4F91-9ECB-1BCA3B08D1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616688"/>
            <a:ext cx="6377769" cy="5656521"/>
          </a:xfrm>
        </p:spPr>
        <p:txBody>
          <a:bodyPr anchor="ctr">
            <a:noAutofit/>
          </a:bodyPr>
          <a:lstStyle/>
          <a:p>
            <a:r>
              <a:rPr lang="en-GB" sz="2000" b="1" dirty="0"/>
              <a:t>FE 2.0 meets popular libertarianism </a:t>
            </a:r>
            <a:r>
              <a:rPr lang="en-GB" sz="2000" dirty="0"/>
              <a:t>against prohibitions and deterrent pricing which limit perceived individual freedoms; (NB/ in FE 1.0  real collective freedoms underpinned extension of the franchise + stabilised democracy) </a:t>
            </a:r>
          </a:p>
          <a:p>
            <a:r>
              <a:rPr lang="en-GB" sz="2000" b="1" dirty="0"/>
              <a:t>The flashpoint = car use in (a) materially formatted societies </a:t>
            </a:r>
            <a:r>
              <a:rPr lang="en-GB" sz="2000" dirty="0"/>
              <a:t>where the car is the universal tool for accessing work, shopping and leisure and (b) </a:t>
            </a:r>
            <a:r>
              <a:rPr lang="en-GB" sz="2000" b="1" dirty="0"/>
              <a:t>with appearance of individual freedom </a:t>
            </a:r>
            <a:r>
              <a:rPr lang="en-GB" sz="2000" dirty="0"/>
              <a:t>when car liberates from constraint of fixed timetable + route </a:t>
            </a:r>
            <a:r>
              <a:rPr lang="en-GB" sz="2000" b="1" dirty="0"/>
              <a:t> </a:t>
            </a:r>
          </a:p>
          <a:p>
            <a:r>
              <a:rPr lang="en-GB" sz="2000" b="1" dirty="0"/>
              <a:t>Blockage of reform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b="1" dirty="0"/>
              <a:t>Blowback vs centrist good intentions e.g. Macron’s planned increase in fuel tax </a:t>
            </a:r>
            <a:r>
              <a:rPr lang="en-GB" sz="2000" dirty="0"/>
              <a:t>provoked the gilets jaunes, a broadly based French protest movement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b="1" dirty="0"/>
              <a:t>Dirty politics of right wing populism e.g. Scott Morrison elected over Australian Labour </a:t>
            </a:r>
            <a:r>
              <a:rPr lang="en-GB" sz="2000" dirty="0"/>
              <a:t>which had proposed more electric cars after a “save our </a:t>
            </a:r>
            <a:r>
              <a:rPr lang="en-GB" sz="2000" dirty="0" err="1"/>
              <a:t>utes</a:t>
            </a:r>
            <a:r>
              <a:rPr lang="en-GB" sz="2000" dirty="0"/>
              <a:t>” scare campaign </a:t>
            </a:r>
          </a:p>
        </p:txBody>
      </p:sp>
    </p:spTree>
    <p:extLst>
      <p:ext uri="{BB962C8B-B14F-4D97-AF65-F5344CB8AC3E}">
        <p14:creationId xmlns:p14="http://schemas.microsoft.com/office/powerpoint/2010/main" val="11614453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07214E-D5A3-44B1-AC6E-FF0A63B1C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GB" b="1" dirty="0">
                <a:solidFill>
                  <a:schemeClr val="accent1"/>
                </a:solidFill>
                <a:latin typeface="+mn-lt"/>
              </a:rPr>
              <a:t>Can we</a:t>
            </a:r>
            <a:br>
              <a:rPr lang="en-GB" b="1" dirty="0">
                <a:solidFill>
                  <a:schemeClr val="accent1"/>
                </a:solidFill>
                <a:latin typeface="+mn-lt"/>
              </a:rPr>
            </a:br>
            <a:r>
              <a:rPr lang="en-GB" b="1" dirty="0">
                <a:solidFill>
                  <a:schemeClr val="accent1"/>
                </a:solidFill>
                <a:latin typeface="+mn-lt"/>
              </a:rPr>
              <a:t>mobilise a new expertise?</a:t>
            </a:r>
            <a:r>
              <a:rPr lang="en-GB" dirty="0">
                <a:solidFill>
                  <a:schemeClr val="accent1"/>
                </a:solidFill>
                <a:latin typeface="+mn-lt"/>
              </a:rPr>
              <a:t>     </a:t>
            </a:r>
            <a:r>
              <a:rPr lang="en-GB" i="1" dirty="0">
                <a:solidFill>
                  <a:schemeClr val="accent1"/>
                </a:solidFill>
                <a:latin typeface="+mn-lt"/>
              </a:rPr>
              <a:t>planning with participation </a:t>
            </a:r>
            <a:endParaRPr lang="en-GB" b="1" i="1" dirty="0">
              <a:solidFill>
                <a:schemeClr val="accent1"/>
              </a:solidFill>
              <a:latin typeface="+mn-lt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7217749-0729-4F91-9ECB-1BCA3B08D1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 lnSpcReduction="10000"/>
          </a:bodyPr>
          <a:lstStyle/>
          <a:p>
            <a:r>
              <a:rPr lang="en-GB" sz="2200" b="1" dirty="0"/>
              <a:t>Revive (town) planning</a:t>
            </a:r>
            <a:r>
              <a:rPr lang="en-GB" sz="2200" dirty="0"/>
              <a:t> which was displaced by economics of agglomeration and subordinated to property developers</a:t>
            </a:r>
          </a:p>
          <a:p>
            <a:r>
              <a:rPr lang="en-GB" sz="2200" b="1" dirty="0"/>
              <a:t>The political case for reinventing planning to deliver sustainability without compromising liveability; </a:t>
            </a:r>
            <a:r>
              <a:rPr lang="en-GB" sz="2200" dirty="0"/>
              <a:t>heading off political reaction and loss of trust </a:t>
            </a:r>
          </a:p>
          <a:p>
            <a:r>
              <a:rPr lang="en-GB" sz="2200" b="1" dirty="0"/>
              <a:t>A new positive vision of sustainable live/ work communities as a motivational device; </a:t>
            </a:r>
            <a:r>
              <a:rPr lang="en-GB" sz="2200" dirty="0"/>
              <a:t>Buchanan’s 1960s vision turned upside down i.e. how towns with out traffic can deliver Jane Jacobs kind of vitality</a:t>
            </a:r>
          </a:p>
          <a:p>
            <a:r>
              <a:rPr lang="en-GB" sz="2200" b="1" dirty="0"/>
              <a:t>A new technical practice of planning for coordinated introduction of new technologies with popular participation for political buy in</a:t>
            </a:r>
            <a:r>
              <a:rPr lang="en-GB" sz="2200" dirty="0"/>
              <a:t> e.g. Just Space (2016) </a:t>
            </a:r>
            <a:r>
              <a:rPr lang="en-GB" sz="2200" i="1" dirty="0"/>
              <a:t>Community Led Plan for London </a:t>
            </a:r>
          </a:p>
        </p:txBody>
      </p:sp>
    </p:spTree>
    <p:extLst>
      <p:ext uri="{BB962C8B-B14F-4D97-AF65-F5344CB8AC3E}">
        <p14:creationId xmlns:p14="http://schemas.microsoft.com/office/powerpoint/2010/main" val="31196109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FEF4E260-B79D-41D8-90EB-C84807CD77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135" y="476778"/>
            <a:ext cx="7212450" cy="59206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E186F2-4C47-4989-B462-44FE5F735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415" y="1269255"/>
            <a:ext cx="6832169" cy="303894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Obstacle 2: the fragmentation of political agency </a:t>
            </a:r>
            <a:br>
              <a:rPr lang="en-US" sz="4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- </a:t>
            </a:r>
            <a:r>
              <a:rPr lang="en-US" sz="4200" i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weak government + governance</a:t>
            </a:r>
            <a:r>
              <a:rPr lang="en-US" sz="4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br>
              <a:rPr lang="en-US" sz="4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200" i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- new political culture</a:t>
            </a:r>
            <a:br>
              <a:rPr lang="en-US" sz="4200" i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200" i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- alliances for change 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686AD50-C6DC-4D98-A467-9AC1F3C2D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30880" y="4424906"/>
            <a:ext cx="365760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241208F6-8B1C-4098-9388-150BC8E447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1452" y="476778"/>
            <a:ext cx="3864383" cy="5920653"/>
          </a:xfrm>
          <a:prstGeom prst="rect">
            <a:avLst/>
          </a:prstGeom>
          <a:solidFill>
            <a:srgbClr val="A6A6A6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93873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07214E-D5A3-44B1-AC6E-FF0A63B1CCE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963877"/>
            <a:ext cx="3494362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Fragmentation of political agency: </a:t>
            </a:r>
            <a:br>
              <a:rPr lang="en-US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</a:br>
            <a:r>
              <a:rPr lang="en-US" i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weak government + governance</a:t>
            </a:r>
            <a:br>
              <a:rPr lang="en-US" i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</a:br>
            <a:r>
              <a:rPr lang="en-US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</a:t>
            </a:r>
            <a:endParaRPr lang="en-US" b="1" kern="1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7217749-0729-4F91-9ECB-1BCA3B08D13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976031" y="963877"/>
            <a:ext cx="6377769" cy="4930246"/>
          </a:xfr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2200" b="1" dirty="0"/>
              <a:t>FE 2.0 must deliver despite incapable government + ineffectual governance</a:t>
            </a:r>
            <a:r>
              <a:rPr lang="en-US" sz="2200" dirty="0"/>
              <a:t> (</a:t>
            </a:r>
            <a:r>
              <a:rPr lang="en-US" sz="2200" dirty="0" err="1"/>
              <a:t>cf</a:t>
            </a:r>
            <a:r>
              <a:rPr lang="en-US" sz="2200" dirty="0"/>
              <a:t> FE 1.0, the local &amp; central state had political agency as the leading actor)</a:t>
            </a:r>
          </a:p>
          <a:p>
            <a:r>
              <a:rPr lang="en-US" sz="2200" b="1" i="1" dirty="0"/>
              <a:t>Weak government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200" b="1" dirty="0"/>
              <a:t>Rise of multi level government = unintentional loss of autonomy </a:t>
            </a:r>
            <a:r>
              <a:rPr lang="en-US" sz="2200" dirty="0"/>
              <a:t>reinforced in UK by privatization, outsourcing + austerity; local authority personnel, functions and capability hollowed + upper levels reliant on thin metrics.</a:t>
            </a:r>
          </a:p>
          <a:p>
            <a:r>
              <a:rPr lang="en-US" sz="2200" b="1" i="1" dirty="0"/>
              <a:t>Ineffectual governance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200" b="1" dirty="0"/>
              <a:t>Huge expansion of the non-governmental</a:t>
            </a:r>
            <a:r>
              <a:rPr lang="en-US" sz="2200" dirty="0"/>
              <a:t> in the FE: (a) NPISHs (not for profit institutions serving households e.g. local health boards, housing associations); (b) PLCs in </a:t>
            </a:r>
            <a:r>
              <a:rPr lang="en-US" sz="2200" dirty="0" err="1"/>
              <a:t>privatised</a:t>
            </a:r>
            <a:r>
              <a:rPr lang="en-US" sz="2200" dirty="0"/>
              <a:t> utilities &amp; outsourcing; (c) private equity care chains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200" b="1" dirty="0"/>
              <a:t>Ineffectual governance by NEDS; management capture after financialization:</a:t>
            </a:r>
            <a:r>
              <a:rPr lang="en-US" sz="2200" dirty="0"/>
              <a:t> under revenue constraints and/ or pressure for financial returns, management gets on with making its business model work financially/ hitting KPIs in siloed single </a:t>
            </a:r>
            <a:r>
              <a:rPr lang="en-US" sz="2200" dirty="0" err="1"/>
              <a:t>organisations</a:t>
            </a:r>
            <a:r>
              <a:rPr lang="en-US" sz="2200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1305357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07214E-D5A3-44B1-AC6E-FF0A63B1C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GB" b="1" dirty="0">
                <a:solidFill>
                  <a:schemeClr val="accent1"/>
                </a:solidFill>
                <a:latin typeface="+mn-lt"/>
              </a:rPr>
              <a:t>Reasons to be cheerful: </a:t>
            </a:r>
            <a:br>
              <a:rPr lang="en-GB" b="1" dirty="0">
                <a:solidFill>
                  <a:schemeClr val="accent1"/>
                </a:solidFill>
                <a:latin typeface="+mn-lt"/>
              </a:rPr>
            </a:br>
            <a:r>
              <a:rPr lang="en-GB" dirty="0">
                <a:solidFill>
                  <a:schemeClr val="accent1"/>
                </a:solidFill>
                <a:latin typeface="+mn-lt"/>
              </a:rPr>
              <a:t>a new  political culture   </a:t>
            </a:r>
            <a:endParaRPr lang="en-GB" b="1" dirty="0">
              <a:solidFill>
                <a:schemeClr val="accent1"/>
              </a:solidFill>
              <a:latin typeface="+mn-lt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7217749-0729-4F91-9ECB-1BCA3B08D1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503583"/>
            <a:ext cx="6377769" cy="5857460"/>
          </a:xfrm>
        </p:spPr>
        <p:txBody>
          <a:bodyPr anchor="ctr">
            <a:normAutofit fontScale="92500" lnSpcReduction="20000"/>
          </a:bodyPr>
          <a:lstStyle/>
          <a:p>
            <a:r>
              <a:rPr lang="en-GB" sz="2400" b="1" dirty="0"/>
              <a:t>Against this background, innovative national &amp; city regional developments</a:t>
            </a:r>
            <a:r>
              <a:rPr lang="en-GB" sz="2400" dirty="0"/>
              <a:t> in different contexts, illustrated by Wales, Barcelona, Vienna</a:t>
            </a:r>
          </a:p>
          <a:p>
            <a:r>
              <a:rPr lang="en-GB" sz="2400" b="1" dirty="0"/>
              <a:t>Beyond recipes + consultancy, an emerging culture of policy creep, </a:t>
            </a:r>
            <a:r>
              <a:rPr lang="en-GB" sz="2400" b="1" dirty="0" err="1"/>
              <a:t>npish</a:t>
            </a:r>
            <a:r>
              <a:rPr lang="en-GB" sz="2400" b="1" dirty="0"/>
              <a:t> institutional stretch, and local initiative; </a:t>
            </a:r>
          </a:p>
          <a:p>
            <a:r>
              <a:rPr lang="en-GB" sz="2400" b="1" dirty="0"/>
              <a:t>With Wales as a leader:</a:t>
            </a:r>
            <a:r>
              <a:rPr lang="en-GB" sz="2400" dirty="0"/>
              <a:t> 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400" b="1" dirty="0"/>
              <a:t>Policy creep: </a:t>
            </a:r>
            <a:r>
              <a:rPr lang="en-GB" sz="2400" dirty="0"/>
              <a:t>e.g. WG carries on with GVA + inward investment but also (a) tentatively funding 50 policy experiments, (b) confusedly reforming public procurement, (c) rethinking small business policy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400" b="1" dirty="0"/>
              <a:t>Institutional stretch: </a:t>
            </a:r>
            <a:r>
              <a:rPr lang="en-GB" sz="2400" dirty="0"/>
              <a:t>e.g. Housing Associations  beyond core role like United Welsh developing relational procurement, Coastal doing social regen, </a:t>
            </a:r>
            <a:r>
              <a:rPr lang="en-GB" sz="2400" dirty="0" err="1"/>
              <a:t>Clwydalyn</a:t>
            </a:r>
            <a:r>
              <a:rPr lang="en-GB" sz="2400" dirty="0"/>
              <a:t> reinventing meals on wheels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400" b="1" dirty="0"/>
              <a:t>Local initiative by shining light organisations</a:t>
            </a:r>
            <a:r>
              <a:rPr lang="en-GB" sz="2400" dirty="0"/>
              <a:t> combining commercial acumen + social values e.g. </a:t>
            </a:r>
            <a:r>
              <a:rPr lang="en-GB" sz="2400" dirty="0" err="1"/>
              <a:t>Cwmni</a:t>
            </a:r>
            <a:r>
              <a:rPr lang="en-GB" sz="2400" dirty="0"/>
              <a:t> Bro with 250 jobs in Blaenau; Wrexham Council’s direct labour organisation; grounded, capable for-profits</a:t>
            </a:r>
          </a:p>
        </p:txBody>
      </p:sp>
    </p:spTree>
    <p:extLst>
      <p:ext uri="{BB962C8B-B14F-4D97-AF65-F5344CB8AC3E}">
        <p14:creationId xmlns:p14="http://schemas.microsoft.com/office/powerpoint/2010/main" val="24751430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07214E-D5A3-44B1-AC6E-FF0A63B1C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GB" sz="3700" b="1" dirty="0">
                <a:solidFill>
                  <a:schemeClr val="accent1"/>
                </a:solidFill>
                <a:latin typeface="+mn-lt"/>
              </a:rPr>
              <a:t>Can we put together alliances for change? </a:t>
            </a:r>
            <a:br>
              <a:rPr lang="en-GB" sz="3700" b="1" dirty="0">
                <a:solidFill>
                  <a:schemeClr val="accent1"/>
                </a:solidFill>
                <a:latin typeface="+mn-lt"/>
              </a:rPr>
            </a:br>
            <a:r>
              <a:rPr lang="en-GB" sz="3700" i="1" dirty="0">
                <a:solidFill>
                  <a:schemeClr val="accent1"/>
                </a:solidFill>
              </a:rPr>
              <a:t>to deliver the disruptive social innovation</a:t>
            </a:r>
            <a:br>
              <a:rPr lang="en-GB" sz="3700" i="1" dirty="0">
                <a:solidFill>
                  <a:schemeClr val="accent1"/>
                </a:solidFill>
              </a:rPr>
            </a:br>
            <a:r>
              <a:rPr lang="en-GB" sz="3700" i="1" dirty="0">
                <a:solidFill>
                  <a:schemeClr val="accent1"/>
                </a:solidFill>
              </a:rPr>
              <a:t>we need  </a:t>
            </a:r>
            <a:br>
              <a:rPr lang="en-GB" sz="3700" i="1" dirty="0">
                <a:solidFill>
                  <a:schemeClr val="accent1"/>
                </a:solidFill>
              </a:rPr>
            </a:br>
            <a:r>
              <a:rPr lang="en-GB" sz="3700" dirty="0">
                <a:solidFill>
                  <a:schemeClr val="accent1"/>
                </a:solidFill>
                <a:latin typeface="+mn-lt"/>
              </a:rPr>
              <a:t> </a:t>
            </a:r>
            <a:endParaRPr lang="en-GB" sz="3700" b="1" dirty="0">
              <a:solidFill>
                <a:schemeClr val="accent1"/>
              </a:solidFill>
              <a:latin typeface="+mn-lt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7217749-0729-4F91-9ECB-1BCA3B08D1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2614" y="1080835"/>
            <a:ext cx="6377769" cy="4930246"/>
          </a:xfrm>
        </p:spPr>
        <p:txBody>
          <a:bodyPr anchor="ctr">
            <a:normAutofit/>
          </a:bodyPr>
          <a:lstStyle/>
          <a:p>
            <a:endParaRPr lang="en-GB" sz="2400" dirty="0"/>
          </a:p>
          <a:p>
            <a:pPr marL="0" indent="0">
              <a:buNone/>
            </a:pPr>
            <a:endParaRPr lang="en-GB" sz="2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78CE036-F9F6-4D65-AF56-8B6EDC7AF283}"/>
              </a:ext>
            </a:extLst>
          </p:cNvPr>
          <p:cNvSpPr/>
          <p:nvPr/>
        </p:nvSpPr>
        <p:spPr>
          <a:xfrm>
            <a:off x="5211719" y="496403"/>
            <a:ext cx="6142082" cy="8511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200" b="1" dirty="0">
                <a:solidFill>
                  <a:prstClr val="black"/>
                </a:solidFill>
              </a:rPr>
              <a:t>The new FE 2.0 problems include political challenges about levering social innovation </a:t>
            </a:r>
            <a:r>
              <a:rPr lang="en-GB" sz="2200" dirty="0">
                <a:solidFill>
                  <a:prstClr val="black"/>
                </a:solidFill>
              </a:rPr>
              <a:t>(not engineering problems about installing reliance systems, scaled up and rolled out) 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200" b="1" dirty="0">
                <a:solidFill>
                  <a:prstClr val="black"/>
                </a:solidFill>
              </a:rPr>
              <a:t>In the absence of a unitary leading actor, how to build political alliances which </a:t>
            </a:r>
            <a:r>
              <a:rPr lang="en-GB" sz="2200" b="1" dirty="0" err="1">
                <a:solidFill>
                  <a:prstClr val="black"/>
                </a:solidFill>
              </a:rPr>
              <a:t>marshall</a:t>
            </a:r>
            <a:r>
              <a:rPr lang="en-GB" sz="2200" b="1" dirty="0">
                <a:solidFill>
                  <a:prstClr val="black"/>
                </a:solidFill>
              </a:rPr>
              <a:t> agency and capability for controlled structural change with political consent?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200" b="1" dirty="0">
                <a:solidFill>
                  <a:prstClr val="black"/>
                </a:solidFill>
              </a:rPr>
              <a:t>In the first instance: 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ü"/>
            </a:pPr>
            <a:r>
              <a:rPr lang="en-GB" sz="2200" b="1" dirty="0">
                <a:solidFill>
                  <a:prstClr val="black"/>
                </a:solidFill>
              </a:rPr>
              <a:t>Working across departments and levels</a:t>
            </a:r>
            <a:r>
              <a:rPr lang="en-GB" sz="2200" dirty="0">
                <a:solidFill>
                  <a:prstClr val="black"/>
                </a:solidFill>
              </a:rPr>
              <a:t> in government</a:t>
            </a:r>
          </a:p>
          <a:p>
            <a:pPr marL="342900" lvl="0" indent="-3429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ü"/>
            </a:pPr>
            <a:r>
              <a:rPr lang="en-GB" sz="2200" b="1" dirty="0">
                <a:solidFill>
                  <a:prstClr val="black"/>
                </a:solidFill>
              </a:rPr>
              <a:t>Reaching NPISHs </a:t>
            </a:r>
            <a:r>
              <a:rPr lang="en-GB" sz="2200" dirty="0">
                <a:solidFill>
                  <a:prstClr val="black"/>
                </a:solidFill>
              </a:rPr>
              <a:t>who have the capability + personnel to do in FE 2.0 much of what LAs did in FE 1.0</a:t>
            </a:r>
          </a:p>
          <a:p>
            <a:pPr marL="342900" lvl="0" indent="-3429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ü"/>
            </a:pPr>
            <a:r>
              <a:rPr lang="en-GB" sz="2200" b="1" dirty="0">
                <a:solidFill>
                  <a:prstClr val="black"/>
                </a:solidFill>
              </a:rPr>
              <a:t>Developing new institutions for informed consent</a:t>
            </a:r>
            <a:r>
              <a:rPr lang="en-GB" sz="2200" dirty="0">
                <a:solidFill>
                  <a:prstClr val="black"/>
                </a:solidFill>
              </a:rPr>
              <a:t> and trust e.g. citizens assemblies + juries  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GB" sz="2200" b="1" dirty="0">
              <a:solidFill>
                <a:prstClr val="black"/>
              </a:solidFill>
            </a:endParaRP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GB" sz="2200" b="1" dirty="0">
              <a:solidFill>
                <a:prstClr val="black"/>
              </a:solidFill>
            </a:endParaRP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GB" sz="2200" b="1" dirty="0">
              <a:solidFill>
                <a:prstClr val="black"/>
              </a:solidFill>
            </a:endParaRP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GB" sz="2200" b="1" dirty="0">
              <a:solidFill>
                <a:prstClr val="black"/>
              </a:solidFill>
            </a:endParaRP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GB" sz="2200" b="1" dirty="0">
              <a:solidFill>
                <a:prstClr val="black"/>
              </a:solidFill>
            </a:endParaRP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200" b="1" dirty="0">
                <a:solidFill>
                  <a:prstClr val="black"/>
                </a:solidFill>
              </a:rPr>
              <a:t>Two</a:t>
            </a:r>
            <a:endParaRPr lang="en-GB" sz="2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7389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</TotalTime>
  <Words>1585</Words>
  <Application>Microsoft Office PowerPoint</Application>
  <PresentationFormat>Widescreen</PresentationFormat>
  <Paragraphs>77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Wingdings</vt:lpstr>
      <vt:lpstr>Office Theme</vt:lpstr>
      <vt:lpstr>1_Office Theme</vt:lpstr>
      <vt:lpstr>2_Office Theme</vt:lpstr>
      <vt:lpstr>The challenge of foundational renewal </vt:lpstr>
      <vt:lpstr>The challenge  of foundational  renewal </vt:lpstr>
      <vt:lpstr>Difference of FE 2.0 vs FE 1.0  - FE 1.0 1880-1950 revolution - FE 2.0 2020- uncertain prospect - generals fighting the last war</vt:lpstr>
      <vt:lpstr>FE looking back:   Foundational Economy 1.0 1880-1950  </vt:lpstr>
      <vt:lpstr>FE looking forward: Foundational  Economy 2.0  2020 onwards</vt:lpstr>
      <vt:lpstr>Re-engineering + metis:   “generals  preparing to  fight the last war” </vt:lpstr>
      <vt:lpstr>Obstacle 1: structural changes in living and working    - will new technologies save us? - fear of popular libertarianism - planning with participation </vt:lpstr>
      <vt:lpstr>Structural  changes in how we live and work: breakthrough technologies will not save us </vt:lpstr>
      <vt:lpstr>Reasons to be politically fearful: popular  libertarianism  </vt:lpstr>
      <vt:lpstr>Can we mobilise a new expertise?     planning with participation </vt:lpstr>
      <vt:lpstr>Obstacle 2: the fragmentation of political agency  - weak government + governance  - new political culture - alliances for change </vt:lpstr>
      <vt:lpstr> Fragmentation of political agency:  weak government + governance  </vt:lpstr>
      <vt:lpstr>Reasons to be cheerful:  a new  political culture   </vt:lpstr>
      <vt:lpstr>Can we put together alliances for change?  to deliver the disruptive social innovation we need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challenge of foundational renewal</dc:title>
  <dc:creator>karel williams</dc:creator>
  <cp:lastModifiedBy>karel williams</cp:lastModifiedBy>
  <cp:revision>26</cp:revision>
  <dcterms:created xsi:type="dcterms:W3CDTF">2020-02-13T18:34:36Z</dcterms:created>
  <dcterms:modified xsi:type="dcterms:W3CDTF">2020-02-15T17:24:23Z</dcterms:modified>
</cp:coreProperties>
</file>