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1" r:id="rId4"/>
    <p:sldId id="269" r:id="rId5"/>
    <p:sldId id="274" r:id="rId6"/>
    <p:sldId id="277" r:id="rId7"/>
    <p:sldId id="262" r:id="rId8"/>
    <p:sldId id="268" r:id="rId9"/>
    <p:sldId id="275" r:id="rId10"/>
    <p:sldId id="270" r:id="rId11"/>
    <p:sldId id="271" r:id="rId12"/>
    <p:sldId id="320" r:id="rId13"/>
    <p:sldId id="259" r:id="rId14"/>
    <p:sldId id="256" r:id="rId15"/>
    <p:sldId id="272" r:id="rId16"/>
    <p:sldId id="267" r:id="rId17"/>
    <p:sldId id="317" r:id="rId18"/>
    <p:sldId id="319" r:id="rId19"/>
    <p:sldId id="321" r:id="rId20"/>
    <p:sldId id="26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maney, John" initials="TJ" lastIdx="3" clrIdx="0">
    <p:extLst>
      <p:ext uri="{19B8F6BF-5375-455C-9EA6-DF929625EA0E}">
        <p15:presenceInfo xmlns:p15="http://schemas.microsoft.com/office/powerpoint/2012/main" userId="Tomaney, Joh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618BE03-193C-459E-9567-AAA1E9D43B15}"/>
              </a:ext>
            </a:extLst>
          </p:cNvPr>
          <p:cNvSpPr>
            <a:spLocks noGrp="1" noChangeArrowheads="1"/>
          </p:cNvSpPr>
          <p:nvPr>
            <p:ph type="ctrTitle"/>
          </p:nvPr>
        </p:nvSpPr>
        <p:spPr>
          <a:xfrm>
            <a:off x="431800" y="1484314"/>
            <a:ext cx="11328400" cy="1368425"/>
          </a:xfrm>
        </p:spPr>
        <p:txBody>
          <a:bodyPr/>
          <a:lstStyle>
            <a:lvl1pPr>
              <a:defRPr/>
            </a:lvl1pPr>
          </a:lstStyle>
          <a:p>
            <a:pPr lvl="0"/>
            <a:r>
              <a:rPr lang="en-US" altLang="en-US" noProof="0"/>
              <a:t>Click to edit Master title style</a:t>
            </a:r>
          </a:p>
        </p:txBody>
      </p:sp>
      <p:sp>
        <p:nvSpPr>
          <p:cNvPr id="4099" name="Rectangle 3">
            <a:extLst>
              <a:ext uri="{FF2B5EF4-FFF2-40B4-BE49-F238E27FC236}">
                <a16:creationId xmlns:a16="http://schemas.microsoft.com/office/drawing/2014/main" id="{12D52FC8-66DB-4AC4-A90D-4D18888B797A}"/>
              </a:ext>
            </a:extLst>
          </p:cNvPr>
          <p:cNvSpPr>
            <a:spLocks noGrp="1" noChangeArrowheads="1"/>
          </p:cNvSpPr>
          <p:nvPr>
            <p:ph type="subTitle" idx="1"/>
          </p:nvPr>
        </p:nvSpPr>
        <p:spPr>
          <a:xfrm>
            <a:off x="431800" y="3068638"/>
            <a:ext cx="11328400" cy="3097212"/>
          </a:xfrm>
        </p:spPr>
        <p:txBody>
          <a:bodyPr/>
          <a:lstStyle>
            <a:lvl1pPr marL="0" indent="0">
              <a:buFontTx/>
              <a:buNone/>
              <a:defRPr/>
            </a:lvl1pPr>
          </a:lstStyle>
          <a:p>
            <a:pPr lvl="0"/>
            <a:r>
              <a:rPr lang="en-US" altLang="en-US" noProof="0"/>
              <a:t>Click to edit Master subtitle style</a:t>
            </a:r>
          </a:p>
        </p:txBody>
      </p:sp>
      <p:pic>
        <p:nvPicPr>
          <p:cNvPr id="4104" name="Picture 8" descr="Black1024">
            <a:extLst>
              <a:ext uri="{FF2B5EF4-FFF2-40B4-BE49-F238E27FC236}">
                <a16:creationId xmlns:a16="http://schemas.microsoft.com/office/drawing/2014/main" id="{78730DE3-3324-403F-BF47-03E0C751948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1295400"/>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9">
            <a:extLst>
              <a:ext uri="{FF2B5EF4-FFF2-40B4-BE49-F238E27FC236}">
                <a16:creationId xmlns:a16="http://schemas.microsoft.com/office/drawing/2014/main" id="{29AF7DE1-72DF-4324-9D3A-05F4FCE385FC}"/>
              </a:ext>
            </a:extLst>
          </p:cNvPr>
          <p:cNvSpPr>
            <a:spLocks noGrp="1" noChangeArrowheads="1"/>
          </p:cNvSpPr>
          <p:nvPr>
            <p:ph type="ftr" sz="quarter" idx="3"/>
          </p:nvPr>
        </p:nvSpPr>
        <p:spPr bwMode="auto">
          <a:xfrm>
            <a:off x="431800" y="6245225"/>
            <a:ext cx="113284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a:lvl1pPr>
          </a:lstStyle>
          <a:p>
            <a:endParaRPr lang="en-US" altLang="en-US"/>
          </a:p>
        </p:txBody>
      </p:sp>
    </p:spTree>
    <p:extLst>
      <p:ext uri="{BB962C8B-B14F-4D97-AF65-F5344CB8AC3E}">
        <p14:creationId xmlns:p14="http://schemas.microsoft.com/office/powerpoint/2010/main" val="2568224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566D-7FBB-431B-9720-92A1190B9B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0C0335-9974-4070-9DDD-20E95C9CA1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0C205A3C-EA96-4B5F-86A7-82918E0C409C}"/>
              </a:ext>
            </a:extLst>
          </p:cNvPr>
          <p:cNvSpPr>
            <a:spLocks noGrp="1"/>
          </p:cNvSpPr>
          <p:nvPr>
            <p:ph type="sldNum" sz="quarter" idx="10"/>
          </p:nvPr>
        </p:nvSpPr>
        <p:spPr/>
        <p:txBody>
          <a:bodyPr/>
          <a:lstStyle>
            <a:lvl1pPr>
              <a:defRPr/>
            </a:lvl1pPr>
          </a:lstStyle>
          <a:p>
            <a:fld id="{0CE23BC2-7651-4CCD-9061-63111FBB5AD3}" type="slidenum">
              <a:rPr lang="en-US" altLang="en-US"/>
              <a:pPr/>
              <a:t>‹#›</a:t>
            </a:fld>
            <a:endParaRPr lang="en-US" altLang="en-US"/>
          </a:p>
        </p:txBody>
      </p:sp>
    </p:spTree>
    <p:extLst>
      <p:ext uri="{BB962C8B-B14F-4D97-AF65-F5344CB8AC3E}">
        <p14:creationId xmlns:p14="http://schemas.microsoft.com/office/powerpoint/2010/main" val="3807502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BD0F-EC71-4317-BCD2-8076F2114D1C}"/>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AD87E69-0EEF-44E7-80E6-94B6C4DEFCDD}"/>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Slide Number Placeholder 3">
            <a:extLst>
              <a:ext uri="{FF2B5EF4-FFF2-40B4-BE49-F238E27FC236}">
                <a16:creationId xmlns:a16="http://schemas.microsoft.com/office/drawing/2014/main" id="{5F8FC1B0-B8A5-455D-97EF-D61E9DD03DB5}"/>
              </a:ext>
            </a:extLst>
          </p:cNvPr>
          <p:cNvSpPr>
            <a:spLocks noGrp="1"/>
          </p:cNvSpPr>
          <p:nvPr>
            <p:ph type="sldNum" sz="quarter" idx="10"/>
          </p:nvPr>
        </p:nvSpPr>
        <p:spPr/>
        <p:txBody>
          <a:bodyPr/>
          <a:lstStyle>
            <a:lvl1pPr>
              <a:defRPr/>
            </a:lvl1pPr>
          </a:lstStyle>
          <a:p>
            <a:fld id="{1C0D933C-C9CC-43C6-925A-6C04EA7BECFA}" type="slidenum">
              <a:rPr lang="en-US" altLang="en-US"/>
              <a:pPr/>
              <a:t>‹#›</a:t>
            </a:fld>
            <a:endParaRPr lang="en-US" altLang="en-US"/>
          </a:p>
        </p:txBody>
      </p:sp>
    </p:spTree>
    <p:extLst>
      <p:ext uri="{BB962C8B-B14F-4D97-AF65-F5344CB8AC3E}">
        <p14:creationId xmlns:p14="http://schemas.microsoft.com/office/powerpoint/2010/main" val="558189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97EEE-32EC-4B56-874D-768708520DB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C5144E-4F9A-4820-8C1B-EF20A18600AB}"/>
              </a:ext>
            </a:extLst>
          </p:cNvPr>
          <p:cNvSpPr>
            <a:spLocks noGrp="1"/>
          </p:cNvSpPr>
          <p:nvPr>
            <p:ph sz="half" idx="1"/>
          </p:nvPr>
        </p:nvSpPr>
        <p:spPr>
          <a:xfrm>
            <a:off x="440267" y="2708276"/>
            <a:ext cx="5558367" cy="345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E3827DF-078D-4A0A-A74F-C1DCD19A44ED}"/>
              </a:ext>
            </a:extLst>
          </p:cNvPr>
          <p:cNvSpPr>
            <a:spLocks noGrp="1"/>
          </p:cNvSpPr>
          <p:nvPr>
            <p:ph sz="half" idx="2"/>
          </p:nvPr>
        </p:nvSpPr>
        <p:spPr>
          <a:xfrm>
            <a:off x="6201834" y="2708276"/>
            <a:ext cx="5558367" cy="345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a:extLst>
              <a:ext uri="{FF2B5EF4-FFF2-40B4-BE49-F238E27FC236}">
                <a16:creationId xmlns:a16="http://schemas.microsoft.com/office/drawing/2014/main" id="{4F4B198A-FB9A-4A08-AC58-A16470513CA2}"/>
              </a:ext>
            </a:extLst>
          </p:cNvPr>
          <p:cNvSpPr>
            <a:spLocks noGrp="1"/>
          </p:cNvSpPr>
          <p:nvPr>
            <p:ph type="sldNum" sz="quarter" idx="10"/>
          </p:nvPr>
        </p:nvSpPr>
        <p:spPr/>
        <p:txBody>
          <a:bodyPr/>
          <a:lstStyle>
            <a:lvl1pPr>
              <a:defRPr/>
            </a:lvl1pPr>
          </a:lstStyle>
          <a:p>
            <a:fld id="{DF8E9762-09C6-45B3-BA17-A7865284B985}" type="slidenum">
              <a:rPr lang="en-US" altLang="en-US"/>
              <a:pPr/>
              <a:t>‹#›</a:t>
            </a:fld>
            <a:endParaRPr lang="en-US" altLang="en-US"/>
          </a:p>
        </p:txBody>
      </p:sp>
    </p:spTree>
    <p:extLst>
      <p:ext uri="{BB962C8B-B14F-4D97-AF65-F5344CB8AC3E}">
        <p14:creationId xmlns:p14="http://schemas.microsoft.com/office/powerpoint/2010/main" val="338228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8D6AF-A8CB-4413-AA53-760461CDC633}"/>
              </a:ext>
            </a:extLst>
          </p:cNvPr>
          <p:cNvSpPr>
            <a:spLocks noGrp="1"/>
          </p:cNvSpPr>
          <p:nvPr>
            <p:ph type="title"/>
          </p:nvPr>
        </p:nvSpPr>
        <p:spPr>
          <a:xfrm>
            <a:off x="840317" y="365126"/>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DFD768-E52C-4474-87BF-5D5A891983ED}"/>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62056AE-47FB-4221-9196-EE6DEB8D5F58}"/>
              </a:ext>
            </a:extLst>
          </p:cNvPr>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999CBC1-3101-49A4-BC24-88117B4E596B}"/>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BB1A8BF-02D8-464E-A8D0-3D9A00729AFF}"/>
              </a:ext>
            </a:extLst>
          </p:cNvPr>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8001F6A2-0289-43D9-8949-74C7B9ECD757}"/>
              </a:ext>
            </a:extLst>
          </p:cNvPr>
          <p:cNvSpPr>
            <a:spLocks noGrp="1"/>
          </p:cNvSpPr>
          <p:nvPr>
            <p:ph type="sldNum" sz="quarter" idx="10"/>
          </p:nvPr>
        </p:nvSpPr>
        <p:spPr/>
        <p:txBody>
          <a:bodyPr/>
          <a:lstStyle>
            <a:lvl1pPr>
              <a:defRPr/>
            </a:lvl1pPr>
          </a:lstStyle>
          <a:p>
            <a:fld id="{D4D6C565-8E1A-4740-97CF-C723B6148ED0}" type="slidenum">
              <a:rPr lang="en-US" altLang="en-US"/>
              <a:pPr/>
              <a:t>‹#›</a:t>
            </a:fld>
            <a:endParaRPr lang="en-US" altLang="en-US"/>
          </a:p>
        </p:txBody>
      </p:sp>
    </p:spTree>
    <p:extLst>
      <p:ext uri="{BB962C8B-B14F-4D97-AF65-F5344CB8AC3E}">
        <p14:creationId xmlns:p14="http://schemas.microsoft.com/office/powerpoint/2010/main" val="1037173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5972A-5816-42AD-88A7-02AB6F4D887A}"/>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ABBB4390-6176-435A-932A-3692566906BD}"/>
              </a:ext>
            </a:extLst>
          </p:cNvPr>
          <p:cNvSpPr>
            <a:spLocks noGrp="1"/>
          </p:cNvSpPr>
          <p:nvPr>
            <p:ph type="sldNum" sz="quarter" idx="10"/>
          </p:nvPr>
        </p:nvSpPr>
        <p:spPr/>
        <p:txBody>
          <a:bodyPr/>
          <a:lstStyle>
            <a:lvl1pPr>
              <a:defRPr/>
            </a:lvl1pPr>
          </a:lstStyle>
          <a:p>
            <a:fld id="{AB4B3C35-0FF8-4500-AD4D-D6CBAA492069}" type="slidenum">
              <a:rPr lang="en-US" altLang="en-US"/>
              <a:pPr/>
              <a:t>‹#›</a:t>
            </a:fld>
            <a:endParaRPr lang="en-US" altLang="en-US"/>
          </a:p>
        </p:txBody>
      </p:sp>
    </p:spTree>
    <p:extLst>
      <p:ext uri="{BB962C8B-B14F-4D97-AF65-F5344CB8AC3E}">
        <p14:creationId xmlns:p14="http://schemas.microsoft.com/office/powerpoint/2010/main" val="330304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9E0993-51E0-420B-AD7E-CD3EA1BE4BCF}"/>
              </a:ext>
            </a:extLst>
          </p:cNvPr>
          <p:cNvSpPr>
            <a:spLocks noGrp="1"/>
          </p:cNvSpPr>
          <p:nvPr>
            <p:ph type="sldNum" sz="quarter" idx="10"/>
          </p:nvPr>
        </p:nvSpPr>
        <p:spPr/>
        <p:txBody>
          <a:bodyPr/>
          <a:lstStyle>
            <a:lvl1pPr>
              <a:defRPr/>
            </a:lvl1pPr>
          </a:lstStyle>
          <a:p>
            <a:fld id="{EC66F21C-4088-4E29-A7C9-BED819EB2B1A}" type="slidenum">
              <a:rPr lang="en-US" altLang="en-US"/>
              <a:pPr/>
              <a:t>‹#›</a:t>
            </a:fld>
            <a:endParaRPr lang="en-US" altLang="en-US"/>
          </a:p>
        </p:txBody>
      </p:sp>
    </p:spTree>
    <p:extLst>
      <p:ext uri="{BB962C8B-B14F-4D97-AF65-F5344CB8AC3E}">
        <p14:creationId xmlns:p14="http://schemas.microsoft.com/office/powerpoint/2010/main" val="2053347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BF9F4-A547-46EA-864C-94C07A0EC6A5}"/>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A3FAD6E-1F1C-47B2-843B-30E39BF99F8E}"/>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301C65B-A1A0-4447-83CB-7C55454DBA66}"/>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4">
            <a:extLst>
              <a:ext uri="{FF2B5EF4-FFF2-40B4-BE49-F238E27FC236}">
                <a16:creationId xmlns:a16="http://schemas.microsoft.com/office/drawing/2014/main" id="{79582328-82B4-46E7-9FBE-1DB7E83CADA9}"/>
              </a:ext>
            </a:extLst>
          </p:cNvPr>
          <p:cNvSpPr>
            <a:spLocks noGrp="1"/>
          </p:cNvSpPr>
          <p:nvPr>
            <p:ph type="sldNum" sz="quarter" idx="10"/>
          </p:nvPr>
        </p:nvSpPr>
        <p:spPr/>
        <p:txBody>
          <a:bodyPr/>
          <a:lstStyle>
            <a:lvl1pPr>
              <a:defRPr/>
            </a:lvl1pPr>
          </a:lstStyle>
          <a:p>
            <a:fld id="{339F7865-8098-42F9-9B47-B1768050995D}" type="slidenum">
              <a:rPr lang="en-US" altLang="en-US"/>
              <a:pPr/>
              <a:t>‹#›</a:t>
            </a:fld>
            <a:endParaRPr lang="en-US" altLang="en-US"/>
          </a:p>
        </p:txBody>
      </p:sp>
    </p:spTree>
    <p:extLst>
      <p:ext uri="{BB962C8B-B14F-4D97-AF65-F5344CB8AC3E}">
        <p14:creationId xmlns:p14="http://schemas.microsoft.com/office/powerpoint/2010/main" val="74368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BF85A-8542-4B73-9BAC-25DEF670CA82}"/>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58E46F7-4D58-4E61-9D2F-836155074F15}"/>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121A544-ADF2-4E48-82FA-F8DA64F1456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4">
            <a:extLst>
              <a:ext uri="{FF2B5EF4-FFF2-40B4-BE49-F238E27FC236}">
                <a16:creationId xmlns:a16="http://schemas.microsoft.com/office/drawing/2014/main" id="{3C5FA4F8-C085-4365-89BF-D56E2DDE5920}"/>
              </a:ext>
            </a:extLst>
          </p:cNvPr>
          <p:cNvSpPr>
            <a:spLocks noGrp="1"/>
          </p:cNvSpPr>
          <p:nvPr>
            <p:ph type="sldNum" sz="quarter" idx="10"/>
          </p:nvPr>
        </p:nvSpPr>
        <p:spPr/>
        <p:txBody>
          <a:bodyPr/>
          <a:lstStyle>
            <a:lvl1pPr>
              <a:defRPr/>
            </a:lvl1pPr>
          </a:lstStyle>
          <a:p>
            <a:fld id="{814C6312-7BD6-4929-8122-38157E4730BA}" type="slidenum">
              <a:rPr lang="en-US" altLang="en-US"/>
              <a:pPr/>
              <a:t>‹#›</a:t>
            </a:fld>
            <a:endParaRPr lang="en-US" altLang="en-US"/>
          </a:p>
        </p:txBody>
      </p:sp>
    </p:spTree>
    <p:extLst>
      <p:ext uri="{BB962C8B-B14F-4D97-AF65-F5344CB8AC3E}">
        <p14:creationId xmlns:p14="http://schemas.microsoft.com/office/powerpoint/2010/main" val="4729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66AB-9074-4734-8018-9BC887E6281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C58BEC-A6D8-4878-B9DD-731C1866BD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B29DCB1-8BD6-4FD5-ADDC-F5B3866E5D14}"/>
              </a:ext>
            </a:extLst>
          </p:cNvPr>
          <p:cNvSpPr>
            <a:spLocks noGrp="1"/>
          </p:cNvSpPr>
          <p:nvPr>
            <p:ph type="sldNum" sz="quarter" idx="10"/>
          </p:nvPr>
        </p:nvSpPr>
        <p:spPr/>
        <p:txBody>
          <a:bodyPr/>
          <a:lstStyle>
            <a:lvl1pPr>
              <a:defRPr/>
            </a:lvl1pPr>
          </a:lstStyle>
          <a:p>
            <a:fld id="{61411D51-E9AB-4CCE-9CC1-137766E4AC88}" type="slidenum">
              <a:rPr lang="en-US" altLang="en-US"/>
              <a:pPr/>
              <a:t>‹#›</a:t>
            </a:fld>
            <a:endParaRPr lang="en-US" altLang="en-US"/>
          </a:p>
        </p:txBody>
      </p:sp>
    </p:spTree>
    <p:extLst>
      <p:ext uri="{BB962C8B-B14F-4D97-AF65-F5344CB8AC3E}">
        <p14:creationId xmlns:p14="http://schemas.microsoft.com/office/powerpoint/2010/main" val="4007576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F60BB3-65F8-4D4F-BDC1-452976223BC3}"/>
              </a:ext>
            </a:extLst>
          </p:cNvPr>
          <p:cNvSpPr>
            <a:spLocks noGrp="1"/>
          </p:cNvSpPr>
          <p:nvPr>
            <p:ph type="title" orient="vert"/>
          </p:nvPr>
        </p:nvSpPr>
        <p:spPr>
          <a:xfrm>
            <a:off x="8930218" y="908050"/>
            <a:ext cx="2829983" cy="52578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579E92E-8C5A-48DF-BA86-30F165938B4D}"/>
              </a:ext>
            </a:extLst>
          </p:cNvPr>
          <p:cNvSpPr>
            <a:spLocks noGrp="1"/>
          </p:cNvSpPr>
          <p:nvPr>
            <p:ph type="body" orient="vert" idx="1"/>
          </p:nvPr>
        </p:nvSpPr>
        <p:spPr>
          <a:xfrm>
            <a:off x="440267" y="908050"/>
            <a:ext cx="8286751"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8F96C4AF-8C4E-4EC2-A8EE-95E74F48673B}"/>
              </a:ext>
            </a:extLst>
          </p:cNvPr>
          <p:cNvSpPr>
            <a:spLocks noGrp="1"/>
          </p:cNvSpPr>
          <p:nvPr>
            <p:ph type="sldNum" sz="quarter" idx="10"/>
          </p:nvPr>
        </p:nvSpPr>
        <p:spPr/>
        <p:txBody>
          <a:bodyPr/>
          <a:lstStyle>
            <a:lvl1pPr>
              <a:defRPr/>
            </a:lvl1pPr>
          </a:lstStyle>
          <a:p>
            <a:fld id="{D46AEFBF-7D9A-41E3-A9C0-4B500C90CB29}" type="slidenum">
              <a:rPr lang="en-US" altLang="en-US"/>
              <a:pPr/>
              <a:t>‹#›</a:t>
            </a:fld>
            <a:endParaRPr lang="en-US" altLang="en-US"/>
          </a:p>
        </p:txBody>
      </p:sp>
    </p:spTree>
    <p:extLst>
      <p:ext uri="{BB962C8B-B14F-4D97-AF65-F5344CB8AC3E}">
        <p14:creationId xmlns:p14="http://schemas.microsoft.com/office/powerpoint/2010/main" val="2529828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84E4865-070C-490E-AE48-132287379F59}"/>
              </a:ext>
            </a:extLst>
          </p:cNvPr>
          <p:cNvSpPr>
            <a:spLocks noGrp="1" noChangeArrowheads="1"/>
          </p:cNvSpPr>
          <p:nvPr>
            <p:ph type="title"/>
          </p:nvPr>
        </p:nvSpPr>
        <p:spPr bwMode="auto">
          <a:xfrm>
            <a:off x="440267" y="908050"/>
            <a:ext cx="11319933" cy="129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E83B39C8-021D-4651-8314-1700DE8C647D}"/>
              </a:ext>
            </a:extLst>
          </p:cNvPr>
          <p:cNvSpPr>
            <a:spLocks noGrp="1" noChangeArrowheads="1"/>
          </p:cNvSpPr>
          <p:nvPr>
            <p:ph type="body" idx="1"/>
          </p:nvPr>
        </p:nvSpPr>
        <p:spPr bwMode="auto">
          <a:xfrm>
            <a:off x="440267" y="2708276"/>
            <a:ext cx="11319933"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3078" name="Rectangle 6">
            <a:extLst>
              <a:ext uri="{FF2B5EF4-FFF2-40B4-BE49-F238E27FC236}">
                <a16:creationId xmlns:a16="http://schemas.microsoft.com/office/drawing/2014/main" id="{F279EE21-469D-40B0-AF74-DCBC6A2D5892}"/>
              </a:ext>
            </a:extLst>
          </p:cNvPr>
          <p:cNvSpPr>
            <a:spLocks noGrp="1" noChangeArrowheads="1"/>
          </p:cNvSpPr>
          <p:nvPr>
            <p:ph type="sldNum" sz="quarter" idx="4"/>
          </p:nvPr>
        </p:nvSpPr>
        <p:spPr bwMode="auto">
          <a:xfrm>
            <a:off x="10416117" y="6337300"/>
            <a:ext cx="1344083"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927A2EC-5EC9-4911-ABA9-B94C1D152170}" type="slidenum">
              <a:rPr lang="en-US" altLang="en-US"/>
              <a:pPr/>
              <a:t>‹#›</a:t>
            </a:fld>
            <a:endParaRPr lang="en-US" altLang="en-US"/>
          </a:p>
        </p:txBody>
      </p:sp>
      <p:pic>
        <p:nvPicPr>
          <p:cNvPr id="3084" name="Picture 12" descr="Black1024">
            <a:extLst>
              <a:ext uri="{FF2B5EF4-FFF2-40B4-BE49-F238E27FC236}">
                <a16:creationId xmlns:a16="http://schemas.microsoft.com/office/drawing/2014/main" id="{71BBCF16-E0FC-46CE-842D-5D1327883F8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0565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3000" b="1" kern="1200">
          <a:solidFill>
            <a:schemeClr val="tx2"/>
          </a:solidFill>
          <a:latin typeface="+mj-lt"/>
          <a:ea typeface="+mj-ea"/>
          <a:cs typeface="+mj-cs"/>
        </a:defRPr>
      </a:lvl1pPr>
      <a:lvl2pPr algn="l" rtl="0" fontAlgn="base">
        <a:spcBef>
          <a:spcPct val="0"/>
        </a:spcBef>
        <a:spcAft>
          <a:spcPct val="0"/>
        </a:spcAft>
        <a:defRPr sz="3000" b="1">
          <a:solidFill>
            <a:schemeClr val="tx2"/>
          </a:solidFill>
          <a:latin typeface="Arial" panose="020B0604020202020204" pitchFamily="34" charset="0"/>
        </a:defRPr>
      </a:lvl2pPr>
      <a:lvl3pPr algn="l" rtl="0" fontAlgn="base">
        <a:spcBef>
          <a:spcPct val="0"/>
        </a:spcBef>
        <a:spcAft>
          <a:spcPct val="0"/>
        </a:spcAft>
        <a:defRPr sz="3000" b="1">
          <a:solidFill>
            <a:schemeClr val="tx2"/>
          </a:solidFill>
          <a:latin typeface="Arial" panose="020B0604020202020204" pitchFamily="34" charset="0"/>
        </a:defRPr>
      </a:lvl3pPr>
      <a:lvl4pPr algn="l" rtl="0" fontAlgn="base">
        <a:spcBef>
          <a:spcPct val="0"/>
        </a:spcBef>
        <a:spcAft>
          <a:spcPct val="0"/>
        </a:spcAft>
        <a:defRPr sz="3000" b="1">
          <a:solidFill>
            <a:schemeClr val="tx2"/>
          </a:solidFill>
          <a:latin typeface="Arial" panose="020B0604020202020204" pitchFamily="34" charset="0"/>
        </a:defRPr>
      </a:lvl4pPr>
      <a:lvl5pPr algn="l" rtl="0" fontAlgn="base">
        <a:spcBef>
          <a:spcPct val="0"/>
        </a:spcBef>
        <a:spcAft>
          <a:spcPct val="0"/>
        </a:spcAft>
        <a:defRPr sz="3000" b="1">
          <a:solidFill>
            <a:schemeClr val="tx2"/>
          </a:solidFill>
          <a:latin typeface="Arial" panose="020B0604020202020204" pitchFamily="34" charset="0"/>
        </a:defRPr>
      </a:lvl5pPr>
      <a:lvl6pPr marL="457200" algn="l" rtl="0" fontAlgn="base">
        <a:spcBef>
          <a:spcPct val="0"/>
        </a:spcBef>
        <a:spcAft>
          <a:spcPct val="0"/>
        </a:spcAft>
        <a:defRPr sz="3000" b="1">
          <a:solidFill>
            <a:schemeClr val="tx2"/>
          </a:solidFill>
          <a:latin typeface="Arial" panose="020B0604020202020204" pitchFamily="34" charset="0"/>
        </a:defRPr>
      </a:lvl6pPr>
      <a:lvl7pPr marL="914400" algn="l" rtl="0" fontAlgn="base">
        <a:spcBef>
          <a:spcPct val="0"/>
        </a:spcBef>
        <a:spcAft>
          <a:spcPct val="0"/>
        </a:spcAft>
        <a:defRPr sz="3000" b="1">
          <a:solidFill>
            <a:schemeClr val="tx2"/>
          </a:solidFill>
          <a:latin typeface="Arial" panose="020B0604020202020204" pitchFamily="34" charset="0"/>
        </a:defRPr>
      </a:lvl7pPr>
      <a:lvl8pPr marL="1371600" algn="l" rtl="0" fontAlgn="base">
        <a:spcBef>
          <a:spcPct val="0"/>
        </a:spcBef>
        <a:spcAft>
          <a:spcPct val="0"/>
        </a:spcAft>
        <a:defRPr sz="3000" b="1">
          <a:solidFill>
            <a:schemeClr val="tx2"/>
          </a:solidFill>
          <a:latin typeface="Arial" panose="020B0604020202020204" pitchFamily="34" charset="0"/>
        </a:defRPr>
      </a:lvl8pPr>
      <a:lvl9pPr marL="1828800" algn="l" rtl="0" fontAlgn="base">
        <a:spcBef>
          <a:spcPct val="0"/>
        </a:spcBef>
        <a:spcAft>
          <a:spcPct val="0"/>
        </a:spcAft>
        <a:defRPr sz="30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2800" kern="1200">
          <a:solidFill>
            <a:schemeClr val="tx1"/>
          </a:solidFill>
          <a:latin typeface="+mn-lt"/>
          <a:ea typeface="+mn-ea"/>
          <a:cs typeface="+mn-cs"/>
        </a:defRPr>
      </a:lvl1pPr>
      <a:lvl2pPr marL="742950" indent="-285750" algn="l" rtl="0" fontAlgn="base">
        <a:spcBef>
          <a:spcPct val="20000"/>
        </a:spcBef>
        <a:spcAft>
          <a:spcPct val="0"/>
        </a:spcAft>
        <a:buChar char="–"/>
        <a:defRPr sz="2400" kern="1200">
          <a:solidFill>
            <a:schemeClr val="tx1"/>
          </a:solidFill>
          <a:latin typeface="+mn-lt"/>
          <a:ea typeface="+mn-ea"/>
          <a:cs typeface="+mn-cs"/>
        </a:defRPr>
      </a:lvl2pPr>
      <a:lvl3pPr marL="1143000" indent="-228600" algn="l" rtl="0" fontAlgn="base">
        <a:spcBef>
          <a:spcPct val="20000"/>
        </a:spcBef>
        <a:spcAft>
          <a:spcPct val="0"/>
        </a:spcAft>
        <a:buChar char="•"/>
        <a:defRPr sz="20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Layout" Target="../slideLayouts/slideLayout7.xml"/><Relationship Id="rId4" Type="http://schemas.openxmlformats.org/officeDocument/2006/relationships/hyperlink" Target="https://www.myprimitivemethodists.org.uk/content/chapels/county-durham-2/a-d-county-durham-2/cockfiel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renewal.org.uk/files/renewal26.1_09tomaney.pdf"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hyperlink" Target="http://wheatleyhillheritagecentre.org.uk/peterlee.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ncronline.org/blogs/francis-chronicles/popes-quotes-consumerism"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C75BE6A-773F-4225-971C-992C0008D697}"/>
              </a:ext>
            </a:extLst>
          </p:cNvPr>
          <p:cNvSpPr>
            <a:spLocks noGrp="1" noChangeArrowheads="1"/>
          </p:cNvSpPr>
          <p:nvPr>
            <p:ph type="ctrTitle"/>
          </p:nvPr>
        </p:nvSpPr>
        <p:spPr/>
        <p:txBody>
          <a:bodyPr/>
          <a:lstStyle/>
          <a:p>
            <a:r>
              <a:rPr lang="en-GB" altLang="en-US" dirty="0"/>
              <a:t>Politics of the Foundational Economy</a:t>
            </a:r>
          </a:p>
        </p:txBody>
      </p:sp>
      <p:sp>
        <p:nvSpPr>
          <p:cNvPr id="2051" name="Rectangle 3">
            <a:extLst>
              <a:ext uri="{FF2B5EF4-FFF2-40B4-BE49-F238E27FC236}">
                <a16:creationId xmlns:a16="http://schemas.microsoft.com/office/drawing/2014/main" id="{F4E39B4E-9C9F-418D-878D-F4F4878B4437}"/>
              </a:ext>
            </a:extLst>
          </p:cNvPr>
          <p:cNvSpPr>
            <a:spLocks noGrp="1" noChangeArrowheads="1"/>
          </p:cNvSpPr>
          <p:nvPr>
            <p:ph type="subTitle" idx="1"/>
          </p:nvPr>
        </p:nvSpPr>
        <p:spPr/>
        <p:txBody>
          <a:bodyPr/>
          <a:lstStyle/>
          <a:p>
            <a:r>
              <a:rPr lang="en-GB" altLang="en-US" sz="2400" dirty="0"/>
              <a:t>John Tomaney</a:t>
            </a:r>
          </a:p>
          <a:p>
            <a:endParaRPr lang="en-GB" altLang="en-US" sz="2400" dirty="0"/>
          </a:p>
          <a:p>
            <a:r>
              <a:rPr lang="en-GB" altLang="en-US" sz="2000" dirty="0"/>
              <a:t>UCL Bartlett School of Planning</a:t>
            </a:r>
          </a:p>
          <a:p>
            <a:r>
              <a:rPr lang="en-GB" altLang="en-US" sz="2000" dirty="0"/>
              <a:t>j.tomaney@ucl.ac.uk</a:t>
            </a:r>
          </a:p>
          <a:p>
            <a:r>
              <a:rPr lang="en-GB" altLang="en-US" sz="2000" dirty="0"/>
              <a:t>@</a:t>
            </a:r>
            <a:r>
              <a:rPr lang="en-GB" altLang="en-US" sz="2000" dirty="0" err="1"/>
              <a:t>johntomaney</a:t>
            </a:r>
            <a:endParaRPr lang="en-GB" altLang="en-US" sz="2000" dirty="0"/>
          </a:p>
          <a:p>
            <a:endParaRPr lang="en-GB" altLang="en-US" sz="2400" dirty="0"/>
          </a:p>
          <a:p>
            <a:endParaRPr lang="en-GB" altLang="en-US" sz="2400" dirty="0"/>
          </a:p>
          <a:p>
            <a:r>
              <a:rPr lang="en-GB" altLang="en-US" sz="1800" dirty="0"/>
              <a:t>“Socio-ecological economic transitions: making space for the foundational economy”. 2</a:t>
            </a:r>
            <a:r>
              <a:rPr lang="en-GB" altLang="en-US" sz="1800" baseline="30000" dirty="0"/>
              <a:t>nd</a:t>
            </a:r>
            <a:r>
              <a:rPr lang="en-GB" altLang="en-US" sz="1800" dirty="0"/>
              <a:t> Colloquium of the Foundational Economy Collective, </a:t>
            </a:r>
            <a:r>
              <a:rPr lang="en-GB" altLang="en-US" sz="1800" dirty="0" err="1"/>
              <a:t>Cosmoplis</a:t>
            </a:r>
            <a:r>
              <a:rPr lang="en-GB" altLang="en-US" sz="1800" dirty="0"/>
              <a:t> – </a:t>
            </a:r>
            <a:r>
              <a:rPr lang="en-GB" altLang="en-US" sz="1800" dirty="0" err="1"/>
              <a:t>Center</a:t>
            </a:r>
            <a:r>
              <a:rPr lang="en-GB" altLang="en-US" sz="1800" dirty="0"/>
              <a:t> for Urban Research, Vrije </a:t>
            </a:r>
            <a:r>
              <a:rPr lang="en-GB" altLang="en-US" sz="1800" dirty="0" err="1"/>
              <a:t>Universteit</a:t>
            </a:r>
            <a:r>
              <a:rPr lang="en-GB" altLang="en-US" sz="1800" dirty="0"/>
              <a:t> Brussels. 9-11 September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7">
            <a:extLst>
              <a:ext uri="{FF2B5EF4-FFF2-40B4-BE49-F238E27FC236}">
                <a16:creationId xmlns:a16="http://schemas.microsoft.com/office/drawing/2014/main" id="{A3E0D836-19FD-4B2E-A0D1-9F75791A991B}"/>
              </a:ext>
            </a:extLst>
          </p:cNvPr>
          <p:cNvSpPr>
            <a:spLocks noGrp="1" noChangeArrowheads="1"/>
          </p:cNvSpPr>
          <p:nvPr>
            <p:ph type="title"/>
          </p:nvPr>
        </p:nvSpPr>
        <p:spPr/>
        <p:txBody>
          <a:bodyPr/>
          <a:lstStyle/>
          <a:p>
            <a:r>
              <a:rPr lang="en-GB" altLang="en-US" dirty="0"/>
              <a:t>Foundational economy</a:t>
            </a:r>
          </a:p>
        </p:txBody>
      </p:sp>
      <p:sp>
        <p:nvSpPr>
          <p:cNvPr id="7176" name="Rectangle 8">
            <a:extLst>
              <a:ext uri="{FF2B5EF4-FFF2-40B4-BE49-F238E27FC236}">
                <a16:creationId xmlns:a16="http://schemas.microsoft.com/office/drawing/2014/main" id="{FE51AB87-9041-4C50-AA07-011F921D6847}"/>
              </a:ext>
            </a:extLst>
          </p:cNvPr>
          <p:cNvSpPr>
            <a:spLocks noGrp="1" noChangeArrowheads="1"/>
          </p:cNvSpPr>
          <p:nvPr>
            <p:ph type="body" idx="1"/>
          </p:nvPr>
        </p:nvSpPr>
        <p:spPr/>
        <p:txBody>
          <a:bodyPr/>
          <a:lstStyle/>
          <a:p>
            <a:r>
              <a:rPr lang="en-GB" altLang="en-US" sz="2400" dirty="0"/>
              <a:t>Major contribution to thinking about a pragmatic, credible alternative to post-neoliberalism</a:t>
            </a:r>
          </a:p>
          <a:p>
            <a:r>
              <a:rPr lang="en-GB" altLang="en-US" sz="2400" dirty="0"/>
              <a:t>Strengths: deep scholarship, rigorous research, policy and practical orientation</a:t>
            </a:r>
          </a:p>
          <a:p>
            <a:r>
              <a:rPr lang="en-GB" altLang="en-US" sz="2400" dirty="0"/>
              <a:t>Sympathetic critique:</a:t>
            </a:r>
          </a:p>
          <a:p>
            <a:pPr lvl="1"/>
            <a:r>
              <a:rPr lang="en-GB" altLang="en-US" sz="2000" dirty="0"/>
              <a:t>Gendered nature of FE: needs further analysis and elaboration</a:t>
            </a:r>
          </a:p>
          <a:p>
            <a:pPr lvl="1"/>
            <a:r>
              <a:rPr lang="en-GB" altLang="en-US" sz="2000" dirty="0"/>
              <a:t>FE and the ecological crisis</a:t>
            </a:r>
          </a:p>
          <a:p>
            <a:pPr lvl="1"/>
            <a:r>
              <a:rPr lang="en-GB" altLang="en-US" sz="2000" b="1" dirty="0"/>
              <a:t>Politics and governance of the FE</a:t>
            </a:r>
          </a:p>
          <a:p>
            <a:pPr lvl="1"/>
            <a:r>
              <a:rPr lang="en-GB" altLang="en-US" sz="2000" dirty="0"/>
              <a:t>(“Left-behind places”)</a:t>
            </a:r>
          </a:p>
          <a:p>
            <a:endParaRPr lang="en-GB"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C0B63-9EB8-41F5-8FF2-C57202E79274}"/>
              </a:ext>
            </a:extLst>
          </p:cNvPr>
          <p:cNvSpPr>
            <a:spLocks noGrp="1"/>
          </p:cNvSpPr>
          <p:nvPr>
            <p:ph type="title"/>
          </p:nvPr>
        </p:nvSpPr>
        <p:spPr/>
        <p:txBody>
          <a:bodyPr/>
          <a:lstStyle/>
          <a:p>
            <a:r>
              <a:rPr lang="en-GB" dirty="0"/>
              <a:t>Politics of the Foundational Economy</a:t>
            </a:r>
          </a:p>
        </p:txBody>
      </p:sp>
      <p:sp>
        <p:nvSpPr>
          <p:cNvPr id="3" name="Content Placeholder 2">
            <a:extLst>
              <a:ext uri="{FF2B5EF4-FFF2-40B4-BE49-F238E27FC236}">
                <a16:creationId xmlns:a16="http://schemas.microsoft.com/office/drawing/2014/main" id="{61433F35-F53F-421D-AC35-D96B530CE7EE}"/>
              </a:ext>
            </a:extLst>
          </p:cNvPr>
          <p:cNvSpPr>
            <a:spLocks noGrp="1"/>
          </p:cNvSpPr>
          <p:nvPr>
            <p:ph idx="1"/>
          </p:nvPr>
        </p:nvSpPr>
        <p:spPr/>
        <p:txBody>
          <a:bodyPr/>
          <a:lstStyle/>
          <a:p>
            <a:r>
              <a:rPr lang="en-GB" sz="2400" dirty="0"/>
              <a:t>Key questions:</a:t>
            </a:r>
          </a:p>
          <a:p>
            <a:pPr lvl="1"/>
            <a:r>
              <a:rPr lang="en-GB" sz="2000" dirty="0"/>
              <a:t>How will the FE be governed, especially at the local and regional scale?</a:t>
            </a:r>
          </a:p>
          <a:p>
            <a:pPr lvl="1"/>
            <a:r>
              <a:rPr lang="en-GB" sz="2000" dirty="0"/>
              <a:t>What structures will hinder/enable the FE?</a:t>
            </a:r>
          </a:p>
          <a:p>
            <a:pPr lvl="1"/>
            <a:r>
              <a:rPr lang="en-GB" sz="2000" dirty="0"/>
              <a:t>What are the lessons of history?</a:t>
            </a:r>
          </a:p>
          <a:p>
            <a:pPr lvl="1"/>
            <a:r>
              <a:rPr lang="en-GB" sz="2000" dirty="0"/>
              <a:t>Current debates/controversies: governing urban agglomeration versus governing the FE</a:t>
            </a:r>
          </a:p>
          <a:p>
            <a:pPr lvl="1"/>
            <a:endParaRPr lang="en-GB" sz="2000" dirty="0"/>
          </a:p>
          <a:p>
            <a:pPr lvl="1"/>
            <a:endParaRPr lang="en-GB" dirty="0"/>
          </a:p>
        </p:txBody>
      </p:sp>
    </p:spTree>
    <p:extLst>
      <p:ext uri="{BB962C8B-B14F-4D97-AF65-F5344CB8AC3E}">
        <p14:creationId xmlns:p14="http://schemas.microsoft.com/office/powerpoint/2010/main" val="1346927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F2DB6-1D51-4857-AAAC-B4B61BA9394F}"/>
              </a:ext>
            </a:extLst>
          </p:cNvPr>
          <p:cNvSpPr>
            <a:spLocks noGrp="1"/>
          </p:cNvSpPr>
          <p:nvPr>
            <p:ph type="title"/>
          </p:nvPr>
        </p:nvSpPr>
        <p:spPr/>
        <p:txBody>
          <a:bodyPr/>
          <a:lstStyle/>
          <a:p>
            <a:r>
              <a:rPr lang="en-GB" dirty="0"/>
              <a:t>Lessons of history</a:t>
            </a:r>
          </a:p>
        </p:txBody>
      </p:sp>
      <p:sp>
        <p:nvSpPr>
          <p:cNvPr id="3" name="Content Placeholder 2">
            <a:extLst>
              <a:ext uri="{FF2B5EF4-FFF2-40B4-BE49-F238E27FC236}">
                <a16:creationId xmlns:a16="http://schemas.microsoft.com/office/drawing/2014/main" id="{8A28C884-A66A-4DBB-AC39-2E497201A3DB}"/>
              </a:ext>
            </a:extLst>
          </p:cNvPr>
          <p:cNvSpPr>
            <a:spLocks noGrp="1"/>
          </p:cNvSpPr>
          <p:nvPr>
            <p:ph idx="1"/>
          </p:nvPr>
        </p:nvSpPr>
        <p:spPr/>
        <p:txBody>
          <a:bodyPr/>
          <a:lstStyle/>
          <a:p>
            <a:r>
              <a:rPr lang="en-GB" sz="2400" dirty="0"/>
              <a:t>FE1.0: on the origins of the Foundational Economy</a:t>
            </a:r>
          </a:p>
          <a:p>
            <a:r>
              <a:rPr lang="en-GB" sz="2400" dirty="0"/>
              <a:t>The case of County Durham</a:t>
            </a:r>
          </a:p>
          <a:p>
            <a:r>
              <a:rPr lang="en-GB" sz="2400" dirty="0"/>
              <a:t>Post-democracy and FE.2.0</a:t>
            </a:r>
          </a:p>
          <a:p>
            <a:endParaRPr lang="en-GB" sz="2000" dirty="0"/>
          </a:p>
          <a:p>
            <a:endParaRPr lang="en-GB" dirty="0"/>
          </a:p>
        </p:txBody>
      </p:sp>
    </p:spTree>
    <p:extLst>
      <p:ext uri="{BB962C8B-B14F-4D97-AF65-F5344CB8AC3E}">
        <p14:creationId xmlns:p14="http://schemas.microsoft.com/office/powerpoint/2010/main" val="3652823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ounty Durham within England">
            <a:extLst>
              <a:ext uri="{FF2B5EF4-FFF2-40B4-BE49-F238E27FC236}">
                <a16:creationId xmlns:a16="http://schemas.microsoft.com/office/drawing/2014/main" id="{BC10451E-4208-4A9D-851F-C9B1D70F54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469" y="752475"/>
            <a:ext cx="4898470" cy="59458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B1698AC-BF24-4D1E-B6B7-7A5C0729E676}"/>
              </a:ext>
            </a:extLst>
          </p:cNvPr>
          <p:cNvPicPr>
            <a:picLocks noChangeAspect="1"/>
          </p:cNvPicPr>
          <p:nvPr/>
        </p:nvPicPr>
        <p:blipFill>
          <a:blip r:embed="rId3"/>
          <a:stretch>
            <a:fillRect/>
          </a:stretch>
        </p:blipFill>
        <p:spPr>
          <a:xfrm>
            <a:off x="7546693" y="685307"/>
            <a:ext cx="3852109" cy="6013048"/>
          </a:xfrm>
          <a:prstGeom prst="rect">
            <a:avLst/>
          </a:prstGeom>
        </p:spPr>
      </p:pic>
    </p:spTree>
    <p:extLst>
      <p:ext uri="{BB962C8B-B14F-4D97-AF65-F5344CB8AC3E}">
        <p14:creationId xmlns:p14="http://schemas.microsoft.com/office/powerpoint/2010/main" val="3317217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FE9986-D74D-49CE-B644-AE86418C204E}"/>
              </a:ext>
            </a:extLst>
          </p:cNvPr>
          <p:cNvPicPr>
            <a:picLocks noChangeAspect="1"/>
          </p:cNvPicPr>
          <p:nvPr/>
        </p:nvPicPr>
        <p:blipFill>
          <a:blip r:embed="rId2"/>
          <a:stretch>
            <a:fillRect/>
          </a:stretch>
        </p:blipFill>
        <p:spPr>
          <a:xfrm>
            <a:off x="7879644" y="1217828"/>
            <a:ext cx="4235436" cy="4874252"/>
          </a:xfrm>
          <a:prstGeom prst="rect">
            <a:avLst/>
          </a:prstGeom>
        </p:spPr>
      </p:pic>
      <p:sp>
        <p:nvSpPr>
          <p:cNvPr id="5" name="TextBox 4">
            <a:extLst>
              <a:ext uri="{FF2B5EF4-FFF2-40B4-BE49-F238E27FC236}">
                <a16:creationId xmlns:a16="http://schemas.microsoft.com/office/drawing/2014/main" id="{6E00C90B-92A7-458E-AD3A-42F5FD7B6381}"/>
              </a:ext>
            </a:extLst>
          </p:cNvPr>
          <p:cNvSpPr txBox="1"/>
          <p:nvPr/>
        </p:nvSpPr>
        <p:spPr>
          <a:xfrm>
            <a:off x="2178509" y="652242"/>
            <a:ext cx="7834981" cy="369332"/>
          </a:xfrm>
          <a:prstGeom prst="rect">
            <a:avLst/>
          </a:prstGeom>
          <a:noFill/>
        </p:spPr>
        <p:txBody>
          <a:bodyPr wrap="square" rtlCol="0">
            <a:spAutoFit/>
          </a:bodyPr>
          <a:lstStyle/>
          <a:p>
            <a:r>
              <a:rPr lang="en-GB" dirty="0"/>
              <a:t>“Come now, and let us reason together, saith the Lord” (Isaiah 1:18, KJV)</a:t>
            </a:r>
          </a:p>
        </p:txBody>
      </p:sp>
      <p:pic>
        <p:nvPicPr>
          <p:cNvPr id="5122" name="Picture 2">
            <a:extLst>
              <a:ext uri="{FF2B5EF4-FFF2-40B4-BE49-F238E27FC236}">
                <a16:creationId xmlns:a16="http://schemas.microsoft.com/office/drawing/2014/main" id="{1C967565-E3B4-4B1E-9B93-D407CE5FE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91" y="1217827"/>
            <a:ext cx="7633673" cy="48742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4F34CF9-1F07-4541-9775-DF37BE278BA6}"/>
              </a:ext>
            </a:extLst>
          </p:cNvPr>
          <p:cNvSpPr txBox="1"/>
          <p:nvPr/>
        </p:nvSpPr>
        <p:spPr>
          <a:xfrm>
            <a:off x="94191" y="6288332"/>
            <a:ext cx="8008474" cy="276999"/>
          </a:xfrm>
          <a:prstGeom prst="rect">
            <a:avLst/>
          </a:prstGeom>
          <a:noFill/>
        </p:spPr>
        <p:txBody>
          <a:bodyPr wrap="none" rtlCol="0">
            <a:spAutoFit/>
          </a:bodyPr>
          <a:lstStyle/>
          <a:p>
            <a:r>
              <a:rPr lang="en-GB" sz="1200" dirty="0"/>
              <a:t>Source: </a:t>
            </a:r>
            <a:r>
              <a:rPr lang="en-GB" sz="1200" dirty="0">
                <a:hlinkClick r:id="rId4"/>
              </a:rPr>
              <a:t>https://www.myprimitivemethodists.org.uk/content/chapels/county-durham-2/a-d-county-durham-2/cockfield</a:t>
            </a:r>
            <a:r>
              <a:rPr lang="en-GB" sz="1200" dirty="0"/>
              <a:t> </a:t>
            </a:r>
          </a:p>
        </p:txBody>
      </p:sp>
    </p:spTree>
    <p:extLst>
      <p:ext uri="{BB962C8B-B14F-4D97-AF65-F5344CB8AC3E}">
        <p14:creationId xmlns:p14="http://schemas.microsoft.com/office/powerpoint/2010/main" val="1399640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result for peter lee trade unionist">
            <a:extLst>
              <a:ext uri="{FF2B5EF4-FFF2-40B4-BE49-F238E27FC236}">
                <a16:creationId xmlns:a16="http://schemas.microsoft.com/office/drawing/2014/main" id="{BD0ACF6D-5E7B-4B89-8AA4-C08CD55C19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5943" y="1419225"/>
            <a:ext cx="2778739" cy="45814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CFA12B6-D993-4EC4-8BEA-7B8721EC3363}"/>
              </a:ext>
            </a:extLst>
          </p:cNvPr>
          <p:cNvSpPr txBox="1"/>
          <p:nvPr/>
        </p:nvSpPr>
        <p:spPr>
          <a:xfrm>
            <a:off x="4079776" y="777641"/>
            <a:ext cx="3725700" cy="523220"/>
          </a:xfrm>
          <a:prstGeom prst="rect">
            <a:avLst/>
          </a:prstGeom>
          <a:noFill/>
        </p:spPr>
        <p:txBody>
          <a:bodyPr wrap="none" rtlCol="0">
            <a:spAutoFit/>
          </a:bodyPr>
          <a:lstStyle/>
          <a:p>
            <a:pPr fontAlgn="base">
              <a:spcBef>
                <a:spcPct val="0"/>
              </a:spcBef>
              <a:spcAft>
                <a:spcPct val="0"/>
              </a:spcAft>
            </a:pPr>
            <a:r>
              <a:rPr lang="en-GB" sz="2800" b="1" dirty="0">
                <a:solidFill>
                  <a:srgbClr val="000000"/>
                </a:solidFill>
                <a:latin typeface="Arial" panose="020B0604020202020204" pitchFamily="34" charset="0"/>
              </a:rPr>
              <a:t>Peter Lee, 1864-1936</a:t>
            </a:r>
          </a:p>
        </p:txBody>
      </p:sp>
      <p:sp>
        <p:nvSpPr>
          <p:cNvPr id="2" name="TextBox 1">
            <a:extLst>
              <a:ext uri="{FF2B5EF4-FFF2-40B4-BE49-F238E27FC236}">
                <a16:creationId xmlns:a16="http://schemas.microsoft.com/office/drawing/2014/main" id="{2B03AAC2-8D2F-4CCB-B9ED-4DD404A27B2D}"/>
              </a:ext>
            </a:extLst>
          </p:cNvPr>
          <p:cNvSpPr txBox="1"/>
          <p:nvPr/>
        </p:nvSpPr>
        <p:spPr>
          <a:xfrm>
            <a:off x="2175943" y="6309321"/>
            <a:ext cx="8440485" cy="461665"/>
          </a:xfrm>
          <a:prstGeom prst="rect">
            <a:avLst/>
          </a:prstGeom>
          <a:noFill/>
        </p:spPr>
        <p:txBody>
          <a:bodyPr wrap="square" rtlCol="0">
            <a:spAutoFit/>
          </a:bodyPr>
          <a:lstStyle/>
          <a:p>
            <a:pPr fontAlgn="base">
              <a:spcBef>
                <a:spcPct val="0"/>
              </a:spcBef>
              <a:spcAft>
                <a:spcPct val="0"/>
              </a:spcAft>
            </a:pPr>
            <a:r>
              <a:rPr lang="en-GB" sz="1200" dirty="0">
                <a:solidFill>
                  <a:srgbClr val="000000"/>
                </a:solidFill>
                <a:latin typeface="Arial" panose="020B0604020202020204" pitchFamily="34" charset="0"/>
              </a:rPr>
              <a:t>See: John Tomaney (2018) “The Lost World of Peter Lee”, </a:t>
            </a:r>
            <a:r>
              <a:rPr lang="en-GB" sz="1200" i="1" dirty="0">
                <a:solidFill>
                  <a:srgbClr val="000000"/>
                </a:solidFill>
                <a:latin typeface="Arial" panose="020B0604020202020204" pitchFamily="34" charset="0"/>
              </a:rPr>
              <a:t>Renewal</a:t>
            </a:r>
            <a:r>
              <a:rPr lang="en-GB" sz="1200" dirty="0">
                <a:solidFill>
                  <a:srgbClr val="000000"/>
                </a:solidFill>
                <a:latin typeface="Arial" panose="020B0604020202020204" pitchFamily="34" charset="0"/>
              </a:rPr>
              <a:t>, 26 (1): 78-82 (</a:t>
            </a:r>
            <a:r>
              <a:rPr lang="en-GB" sz="1200" dirty="0">
                <a:solidFill>
                  <a:srgbClr val="000000"/>
                </a:solidFill>
                <a:latin typeface="Arial" panose="020B0604020202020204" pitchFamily="34" charset="0"/>
                <a:hlinkClick r:id="rId3"/>
              </a:rPr>
              <a:t>http://renewal.org.uk/files/renewal26.1_09tomaney.pdf</a:t>
            </a:r>
            <a:r>
              <a:rPr lang="en-GB" sz="1200" dirty="0">
                <a:solidFill>
                  <a:srgbClr val="000000"/>
                </a:solidFill>
                <a:latin typeface="Arial" panose="020B0604020202020204" pitchFamily="34" charset="0"/>
              </a:rPr>
              <a:t>)  and </a:t>
            </a:r>
            <a:r>
              <a:rPr lang="en-GB" sz="1200" dirty="0">
                <a:solidFill>
                  <a:srgbClr val="000000"/>
                </a:solidFill>
                <a:latin typeface="Arial" panose="020B0604020202020204" pitchFamily="34" charset="0"/>
                <a:hlinkClick r:id="rId4"/>
              </a:rPr>
              <a:t>http://wheatleyhillheritagecentre.org.uk/peterlee.html</a:t>
            </a:r>
            <a:r>
              <a:rPr lang="en-GB" sz="1200" dirty="0">
                <a:solidFill>
                  <a:srgbClr val="000000"/>
                </a:solidFill>
                <a:latin typeface="Arial" panose="020B0604020202020204" pitchFamily="34" charset="0"/>
              </a:rPr>
              <a:t> </a:t>
            </a:r>
          </a:p>
        </p:txBody>
      </p:sp>
      <p:pic>
        <p:nvPicPr>
          <p:cNvPr id="4100" name="Picture 4" descr="The Durham Miners' Association new banner features former secretary Peter Lee ">
            <a:extLst>
              <a:ext uri="{FF2B5EF4-FFF2-40B4-BE49-F238E27FC236}">
                <a16:creationId xmlns:a16="http://schemas.microsoft.com/office/drawing/2014/main" id="{687922BE-8E61-4C01-A189-B077C9010C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3270" y="1419225"/>
            <a:ext cx="3893159" cy="4581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489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18A40C4-4567-43E8-936E-BD220F5CCC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99" y="716280"/>
            <a:ext cx="5381625" cy="3962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redhills durham">
            <a:extLst>
              <a:ext uri="{FF2B5EF4-FFF2-40B4-BE49-F238E27FC236}">
                <a16:creationId xmlns:a16="http://schemas.microsoft.com/office/drawing/2014/main" id="{00C7CB83-5A95-4B22-9040-229949BC2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1268" y="2256286"/>
            <a:ext cx="6540863" cy="4349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865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2614503-1A54-453C-AB99-B119B3B072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75" y="1114562"/>
            <a:ext cx="7715250" cy="513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39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durham miners gala history">
            <a:extLst>
              <a:ext uri="{FF2B5EF4-FFF2-40B4-BE49-F238E27FC236}">
                <a16:creationId xmlns:a16="http://schemas.microsoft.com/office/drawing/2014/main" id="{C6339CF4-766E-4854-ADAB-DE5075281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998" y="1768954"/>
            <a:ext cx="6999566" cy="46549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DBD3A10-931D-4F21-A817-7A9EB9D0532B}"/>
              </a:ext>
            </a:extLst>
          </p:cNvPr>
          <p:cNvSpPr txBox="1"/>
          <p:nvPr/>
        </p:nvSpPr>
        <p:spPr>
          <a:xfrm>
            <a:off x="7475560" y="1768954"/>
            <a:ext cx="4594062" cy="4524315"/>
          </a:xfrm>
          <a:prstGeom prst="rect">
            <a:avLst/>
          </a:prstGeom>
          <a:noFill/>
        </p:spPr>
        <p:txBody>
          <a:bodyPr wrap="square" rtlCol="0">
            <a:spAutoFit/>
          </a:bodyPr>
          <a:lstStyle/>
          <a:p>
            <a:r>
              <a:rPr lang="en-GB" dirty="0"/>
              <a:t>Jack Lawson, </a:t>
            </a:r>
            <a:r>
              <a:rPr lang="en-GB" i="1" dirty="0"/>
              <a:t>Peter Lee </a:t>
            </a:r>
            <a:r>
              <a:rPr lang="en-GB" dirty="0"/>
              <a:t>(1949)</a:t>
            </a:r>
          </a:p>
          <a:p>
            <a:endParaRPr lang="en-GB" dirty="0"/>
          </a:p>
          <a:p>
            <a:r>
              <a:rPr lang="en-GB" dirty="0"/>
              <a:t>“the spontaneous expression of their communal life” (p167)</a:t>
            </a:r>
          </a:p>
          <a:p>
            <a:endParaRPr lang="en-GB" dirty="0"/>
          </a:p>
          <a:p>
            <a:r>
              <a:rPr lang="en-GB" dirty="0"/>
              <a:t>“It is to gather round these platforms the vast mass is supposed to have come. The meetings lay a great part, but to tens of thousands they are merely incidental, for it must be confessed the Big Meeting means much more than that. It is now more an institution than a meeting: more social than economic. It is a combination of all the Miners’ Lodges, but the vast family eclipses everything” (p169)</a:t>
            </a:r>
          </a:p>
          <a:p>
            <a:endParaRPr lang="en-GB" dirty="0"/>
          </a:p>
        </p:txBody>
      </p:sp>
      <p:sp>
        <p:nvSpPr>
          <p:cNvPr id="6" name="TextBox 5">
            <a:extLst>
              <a:ext uri="{FF2B5EF4-FFF2-40B4-BE49-F238E27FC236}">
                <a16:creationId xmlns:a16="http://schemas.microsoft.com/office/drawing/2014/main" id="{24A757F0-9A56-4BFE-AF90-94E7B7EFFE49}"/>
              </a:ext>
            </a:extLst>
          </p:cNvPr>
          <p:cNvSpPr txBox="1"/>
          <p:nvPr/>
        </p:nvSpPr>
        <p:spPr>
          <a:xfrm>
            <a:off x="295998" y="1046375"/>
            <a:ext cx="2428870" cy="369332"/>
          </a:xfrm>
          <a:prstGeom prst="rect">
            <a:avLst/>
          </a:prstGeom>
          <a:noFill/>
        </p:spPr>
        <p:txBody>
          <a:bodyPr wrap="none" rtlCol="0">
            <a:spAutoFit/>
          </a:bodyPr>
          <a:lstStyle/>
          <a:p>
            <a:r>
              <a:rPr lang="en-GB" b="1" dirty="0"/>
              <a:t>Durham Miners Gala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cguinness miners gala">
            <a:extLst>
              <a:ext uri="{FF2B5EF4-FFF2-40B4-BE49-F238E27FC236}">
                <a16:creationId xmlns:a16="http://schemas.microsoft.com/office/drawing/2014/main" id="{4A8EF501-9FE8-48E3-A36D-0EF4C6E1E3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14899"/>
            <a:ext cx="9144000" cy="611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602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durham miners gala">
            <a:extLst>
              <a:ext uri="{FF2B5EF4-FFF2-40B4-BE49-F238E27FC236}">
                <a16:creationId xmlns:a16="http://schemas.microsoft.com/office/drawing/2014/main" id="{808C9572-FEC5-49C2-B0B2-81905A6D0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0" y="642938"/>
            <a:ext cx="11239500" cy="557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756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burnhope reservoir">
            <a:extLst>
              <a:ext uri="{FF2B5EF4-FFF2-40B4-BE49-F238E27FC236}">
                <a16:creationId xmlns:a16="http://schemas.microsoft.com/office/drawing/2014/main" id="{C024330B-C3A7-4B9E-8182-33A19DEF57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9976" y="716735"/>
            <a:ext cx="4464496" cy="3348372"/>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Image result for burnhope reservoir">
            <a:extLst>
              <a:ext uri="{FF2B5EF4-FFF2-40B4-BE49-F238E27FC236}">
                <a16:creationId xmlns:a16="http://schemas.microsoft.com/office/drawing/2014/main" id="{788813A9-42DA-4E1D-95E9-D524F6F89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017" y="3821749"/>
            <a:ext cx="3960089" cy="22955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46CB538-DCDA-47A2-AD81-CF3632443BCE}"/>
              </a:ext>
            </a:extLst>
          </p:cNvPr>
          <p:cNvPicPr>
            <a:picLocks noChangeAspect="1"/>
          </p:cNvPicPr>
          <p:nvPr/>
        </p:nvPicPr>
        <p:blipFill>
          <a:blip r:embed="rId4"/>
          <a:stretch>
            <a:fillRect/>
          </a:stretch>
        </p:blipFill>
        <p:spPr>
          <a:xfrm>
            <a:off x="2316113" y="3284984"/>
            <a:ext cx="3313493" cy="3348372"/>
          </a:xfrm>
          <a:prstGeom prst="rect">
            <a:avLst/>
          </a:prstGeom>
        </p:spPr>
      </p:pic>
      <p:pic>
        <p:nvPicPr>
          <p:cNvPr id="13316" name="Picture 4" descr="Image result for burnhope reservoir">
            <a:extLst>
              <a:ext uri="{FF2B5EF4-FFF2-40B4-BE49-F238E27FC236}">
                <a16:creationId xmlns:a16="http://schemas.microsoft.com/office/drawing/2014/main" id="{0379DF7C-02D6-45E4-B6B3-13A02FD0C8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5500" y="811918"/>
            <a:ext cx="4000500" cy="2505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839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Durham Miners Gala - Clement Attlee and Hugh Gaitskell watch the rally">
            <a:extLst>
              <a:ext uri="{FF2B5EF4-FFF2-40B4-BE49-F238E27FC236}">
                <a16:creationId xmlns:a16="http://schemas.microsoft.com/office/drawing/2014/main" id="{FD7EC814-75FC-4F0E-B52B-170F15F640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4114" y="540045"/>
            <a:ext cx="8403771" cy="62196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nationalisation coal">
            <a:extLst>
              <a:ext uri="{FF2B5EF4-FFF2-40B4-BE49-F238E27FC236}">
                <a16:creationId xmlns:a16="http://schemas.microsoft.com/office/drawing/2014/main" id="{4B2403AA-799D-496C-B386-651B69D64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9575" y="2894395"/>
            <a:ext cx="5076463" cy="380734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nationalisation coal">
            <a:extLst>
              <a:ext uri="{FF2B5EF4-FFF2-40B4-BE49-F238E27FC236}">
                <a16:creationId xmlns:a16="http://schemas.microsoft.com/office/drawing/2014/main" id="{607B2D26-D11D-42DA-94DC-900A9E662C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962" y="632368"/>
            <a:ext cx="6235861" cy="5031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407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76628-F51B-4CD9-AFCC-3D0CE90D6EDF}"/>
              </a:ext>
            </a:extLst>
          </p:cNvPr>
          <p:cNvSpPr>
            <a:spLocks noGrp="1"/>
          </p:cNvSpPr>
          <p:nvPr>
            <p:ph type="title"/>
          </p:nvPr>
        </p:nvSpPr>
        <p:spPr/>
        <p:txBody>
          <a:bodyPr/>
          <a:lstStyle/>
          <a:p>
            <a:r>
              <a:rPr lang="en-GB" dirty="0"/>
              <a:t>Towards FE2.0 (in the UK)?</a:t>
            </a:r>
          </a:p>
        </p:txBody>
      </p:sp>
      <p:sp>
        <p:nvSpPr>
          <p:cNvPr id="3" name="Content Placeholder 2">
            <a:extLst>
              <a:ext uri="{FF2B5EF4-FFF2-40B4-BE49-F238E27FC236}">
                <a16:creationId xmlns:a16="http://schemas.microsoft.com/office/drawing/2014/main" id="{42D2CFEB-ACA7-45D5-8320-9A5D5ED7E45E}"/>
              </a:ext>
            </a:extLst>
          </p:cNvPr>
          <p:cNvSpPr>
            <a:spLocks noGrp="1"/>
          </p:cNvSpPr>
          <p:nvPr>
            <p:ph sz="half" idx="1"/>
          </p:nvPr>
        </p:nvSpPr>
        <p:spPr/>
        <p:txBody>
          <a:bodyPr/>
          <a:lstStyle/>
          <a:p>
            <a:r>
              <a:rPr lang="en-GB" sz="2000" b="1" dirty="0"/>
              <a:t>Current policy direction:</a:t>
            </a:r>
          </a:p>
          <a:p>
            <a:pPr lvl="1"/>
            <a:r>
              <a:rPr lang="en-GB" sz="1800" dirty="0"/>
              <a:t>Agglomeration, urban concentration</a:t>
            </a:r>
          </a:p>
          <a:p>
            <a:pPr lvl="1"/>
            <a:r>
              <a:rPr lang="en-GB" sz="1800" dirty="0"/>
              <a:t>Property-led regeneration, big  infrastructure, mobile investment</a:t>
            </a:r>
          </a:p>
          <a:p>
            <a:pPr lvl="1"/>
            <a:r>
              <a:rPr lang="en-GB" sz="1800" dirty="0"/>
              <a:t>Metro-mayors</a:t>
            </a:r>
          </a:p>
          <a:p>
            <a:pPr lvl="1"/>
            <a:r>
              <a:rPr lang="en-GB" sz="1800" dirty="0"/>
              <a:t>(Agglomeration and spatial polarisation?)</a:t>
            </a:r>
          </a:p>
          <a:p>
            <a:pPr lvl="1"/>
            <a:r>
              <a:rPr lang="en-GB" sz="1800" dirty="0"/>
              <a:t>(Planning deregulation, KIBs and inequality?) </a:t>
            </a:r>
          </a:p>
          <a:p>
            <a:pPr lvl="1"/>
            <a:r>
              <a:rPr lang="en-GB" sz="1800" dirty="0"/>
              <a:t>(Mayors and property-based growth coalitions?)</a:t>
            </a:r>
          </a:p>
          <a:p>
            <a:pPr lvl="1"/>
            <a:endParaRPr lang="en-GB" sz="2000" dirty="0"/>
          </a:p>
          <a:p>
            <a:pPr lvl="1"/>
            <a:endParaRPr lang="en-GB" sz="2000" dirty="0"/>
          </a:p>
        </p:txBody>
      </p:sp>
      <p:sp>
        <p:nvSpPr>
          <p:cNvPr id="4" name="Content Placeholder 3">
            <a:extLst>
              <a:ext uri="{FF2B5EF4-FFF2-40B4-BE49-F238E27FC236}">
                <a16:creationId xmlns:a16="http://schemas.microsoft.com/office/drawing/2014/main" id="{31FF4799-BB81-44FF-99AC-FECAB5F9B31F}"/>
              </a:ext>
            </a:extLst>
          </p:cNvPr>
          <p:cNvSpPr>
            <a:spLocks noGrp="1"/>
          </p:cNvSpPr>
          <p:nvPr>
            <p:ph sz="half" idx="2"/>
          </p:nvPr>
        </p:nvSpPr>
        <p:spPr/>
        <p:txBody>
          <a:bodyPr/>
          <a:lstStyle/>
          <a:p>
            <a:r>
              <a:rPr lang="en-GB" sz="2000" b="1" dirty="0"/>
              <a:t>FE policy direction:</a:t>
            </a:r>
          </a:p>
          <a:p>
            <a:pPr lvl="1"/>
            <a:r>
              <a:rPr lang="en-GB" sz="1800" dirty="0"/>
              <a:t>Experimental development where people live</a:t>
            </a:r>
          </a:p>
          <a:p>
            <a:pPr lvl="1"/>
            <a:r>
              <a:rPr lang="en-GB" sz="1800" dirty="0"/>
              <a:t>Material and providential infrastructure</a:t>
            </a:r>
          </a:p>
          <a:p>
            <a:pPr lvl="1"/>
            <a:r>
              <a:rPr lang="en-GB" sz="1800" dirty="0"/>
              <a:t>Range of structures and spatial scales, including community, urban and regional </a:t>
            </a:r>
          </a:p>
          <a:p>
            <a:pPr lvl="1"/>
            <a:r>
              <a:rPr lang="en-GB" sz="1800" dirty="0"/>
              <a:t>(Absent municipal, regional, civic capacity?)</a:t>
            </a:r>
          </a:p>
          <a:p>
            <a:pPr lvl="1"/>
            <a:r>
              <a:rPr lang="en-GB" sz="1800" dirty="0"/>
              <a:t>(Absent resources/redistribution mechanisms?)</a:t>
            </a:r>
          </a:p>
          <a:p>
            <a:pPr lvl="1"/>
            <a:r>
              <a:rPr lang="en-GB" sz="1800" dirty="0"/>
              <a:t>(Danger of the ‘local trap’?)</a:t>
            </a:r>
          </a:p>
          <a:p>
            <a:pPr lvl="1"/>
            <a:endParaRPr lang="en-GB" sz="1800" dirty="0"/>
          </a:p>
        </p:txBody>
      </p:sp>
    </p:spTree>
    <p:extLst>
      <p:ext uri="{BB962C8B-B14F-4D97-AF65-F5344CB8AC3E}">
        <p14:creationId xmlns:p14="http://schemas.microsoft.com/office/powerpoint/2010/main" val="4186577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GB" dirty="0"/>
              <a:t>“Parabola of democracy”</a:t>
            </a:r>
          </a:p>
        </p:txBody>
      </p:sp>
      <p:pic>
        <p:nvPicPr>
          <p:cNvPr id="168963" name="Picture 3" descr="196px-Parabola"/>
          <p:cNvPicPr>
            <a:picLocks noGrp="1" noChangeAspect="1" noChangeArrowheads="1"/>
          </p:cNvPicPr>
          <p:nvPr>
            <p:ph idx="1"/>
          </p:nvPr>
        </p:nvPicPr>
        <p:blipFill>
          <a:blip r:embed="rId2" cstate="print"/>
          <a:srcRect/>
          <a:stretch>
            <a:fillRect/>
          </a:stretch>
        </p:blipFill>
        <p:spPr>
          <a:xfrm>
            <a:off x="4425950" y="1844676"/>
            <a:ext cx="3397250" cy="4105275"/>
          </a:xfrm>
          <a:noFill/>
        </p:spPr>
      </p:pic>
      <p:sp>
        <p:nvSpPr>
          <p:cNvPr id="168964" name="Text Box 4"/>
          <p:cNvSpPr txBox="1">
            <a:spLocks noChangeArrowheads="1"/>
          </p:cNvSpPr>
          <p:nvPr/>
        </p:nvSpPr>
        <p:spPr bwMode="auto">
          <a:xfrm>
            <a:off x="5951538" y="6092826"/>
            <a:ext cx="692150" cy="366713"/>
          </a:xfrm>
          <a:prstGeom prst="rect">
            <a:avLst/>
          </a:prstGeom>
          <a:noFill/>
          <a:ln w="9525">
            <a:noFill/>
            <a:miter lim="800000"/>
            <a:headEnd/>
            <a:tailEnd/>
          </a:ln>
        </p:spPr>
        <p:txBody>
          <a:bodyPr wrap="none">
            <a:spAutoFit/>
          </a:bodyPr>
          <a:lstStyle/>
          <a:p>
            <a:r>
              <a:rPr lang="en-GB" dirty="0">
                <a:solidFill>
                  <a:srgbClr val="144776"/>
                </a:solidFill>
                <a:cs typeface="Arial" charset="0"/>
              </a:rPr>
              <a:t>Time</a:t>
            </a:r>
          </a:p>
        </p:txBody>
      </p:sp>
      <p:sp>
        <p:nvSpPr>
          <p:cNvPr id="43013" name="Text Box 5"/>
          <p:cNvSpPr txBox="1">
            <a:spLocks noChangeArrowheads="1"/>
          </p:cNvSpPr>
          <p:nvPr/>
        </p:nvSpPr>
        <p:spPr bwMode="auto">
          <a:xfrm>
            <a:off x="3987800" y="4745038"/>
            <a:ext cx="184150" cy="366712"/>
          </a:xfrm>
          <a:prstGeom prst="rect">
            <a:avLst/>
          </a:prstGeom>
          <a:noFill/>
          <a:ln w="9525">
            <a:noFill/>
            <a:miter lim="800000"/>
            <a:headEnd/>
            <a:tailEnd/>
          </a:ln>
        </p:spPr>
        <p:txBody>
          <a:bodyPr wrap="none">
            <a:spAutoFit/>
          </a:bodyPr>
          <a:lstStyle/>
          <a:p>
            <a:endParaRPr lang="en-GB">
              <a:cs typeface="Arial" charset="0"/>
            </a:endParaRPr>
          </a:p>
        </p:txBody>
      </p:sp>
      <p:sp>
        <p:nvSpPr>
          <p:cNvPr id="168966" name="Text Box 6"/>
          <p:cNvSpPr txBox="1">
            <a:spLocks noChangeArrowheads="1"/>
          </p:cNvSpPr>
          <p:nvPr/>
        </p:nvSpPr>
        <p:spPr bwMode="auto">
          <a:xfrm rot="10800000">
            <a:off x="3572025" y="2206625"/>
            <a:ext cx="461665" cy="2808288"/>
          </a:xfrm>
          <a:prstGeom prst="rect">
            <a:avLst/>
          </a:prstGeom>
          <a:noFill/>
          <a:ln w="9525">
            <a:noFill/>
            <a:miter lim="800000"/>
            <a:headEnd/>
            <a:tailEnd/>
          </a:ln>
        </p:spPr>
        <p:txBody>
          <a:bodyPr vert="eaVert">
            <a:spAutoFit/>
          </a:bodyPr>
          <a:lstStyle/>
          <a:p>
            <a:r>
              <a:rPr lang="en-GB" dirty="0">
                <a:solidFill>
                  <a:srgbClr val="144776"/>
                </a:solidFill>
                <a:cs typeface="Arial" charset="0"/>
              </a:rPr>
              <a:t>- Degree of democracy +</a:t>
            </a:r>
          </a:p>
        </p:txBody>
      </p:sp>
      <p:sp>
        <p:nvSpPr>
          <p:cNvPr id="168967" name="Text Box 7"/>
          <p:cNvSpPr txBox="1">
            <a:spLocks noChangeArrowheads="1"/>
          </p:cNvSpPr>
          <p:nvPr/>
        </p:nvSpPr>
        <p:spPr bwMode="auto">
          <a:xfrm>
            <a:off x="4727576" y="5013325"/>
            <a:ext cx="1247775" cy="523220"/>
          </a:xfrm>
          <a:prstGeom prst="rect">
            <a:avLst/>
          </a:prstGeom>
          <a:noFill/>
          <a:ln w="9525">
            <a:noFill/>
            <a:miter lim="800000"/>
            <a:headEnd/>
            <a:tailEnd/>
          </a:ln>
        </p:spPr>
        <p:txBody>
          <a:bodyPr>
            <a:spAutoFit/>
          </a:bodyPr>
          <a:lstStyle/>
          <a:p>
            <a:r>
              <a:rPr lang="en-GB" sz="1400" dirty="0">
                <a:solidFill>
                  <a:srgbClr val="144776"/>
                </a:solidFill>
                <a:cs typeface="Arial" charset="0"/>
              </a:rPr>
              <a:t>Pre-</a:t>
            </a:r>
          </a:p>
          <a:p>
            <a:r>
              <a:rPr lang="en-GB" sz="1400" dirty="0">
                <a:solidFill>
                  <a:srgbClr val="144776"/>
                </a:solidFill>
                <a:cs typeface="Arial" charset="0"/>
              </a:rPr>
              <a:t>democracy</a:t>
            </a:r>
          </a:p>
        </p:txBody>
      </p:sp>
      <p:sp>
        <p:nvSpPr>
          <p:cNvPr id="168968" name="Text Box 8"/>
          <p:cNvSpPr txBox="1">
            <a:spLocks noChangeArrowheads="1"/>
          </p:cNvSpPr>
          <p:nvPr/>
        </p:nvSpPr>
        <p:spPr bwMode="auto">
          <a:xfrm>
            <a:off x="6456363" y="5011738"/>
            <a:ext cx="1079500" cy="523220"/>
          </a:xfrm>
          <a:prstGeom prst="rect">
            <a:avLst/>
          </a:prstGeom>
          <a:noFill/>
          <a:ln w="9525">
            <a:noFill/>
            <a:miter lim="800000"/>
            <a:headEnd/>
            <a:tailEnd/>
          </a:ln>
        </p:spPr>
        <p:txBody>
          <a:bodyPr>
            <a:spAutoFit/>
          </a:bodyPr>
          <a:lstStyle/>
          <a:p>
            <a:r>
              <a:rPr lang="en-GB" sz="1400" dirty="0">
                <a:solidFill>
                  <a:srgbClr val="144776"/>
                </a:solidFill>
                <a:cs typeface="Arial" charset="0"/>
              </a:rPr>
              <a:t>Post-</a:t>
            </a:r>
          </a:p>
          <a:p>
            <a:r>
              <a:rPr lang="en-GB" sz="1400" dirty="0">
                <a:solidFill>
                  <a:srgbClr val="144776"/>
                </a:solidFill>
                <a:cs typeface="Arial" charset="0"/>
              </a:rPr>
              <a:t>democracy</a:t>
            </a:r>
          </a:p>
        </p:txBody>
      </p:sp>
      <p:sp>
        <p:nvSpPr>
          <p:cNvPr id="168969" name="Text Box 9"/>
          <p:cNvSpPr txBox="1">
            <a:spLocks noChangeArrowheads="1"/>
          </p:cNvSpPr>
          <p:nvPr/>
        </p:nvSpPr>
        <p:spPr bwMode="auto">
          <a:xfrm>
            <a:off x="5591175" y="2492375"/>
            <a:ext cx="1081088" cy="523220"/>
          </a:xfrm>
          <a:prstGeom prst="rect">
            <a:avLst/>
          </a:prstGeom>
          <a:noFill/>
          <a:ln w="9525">
            <a:noFill/>
            <a:miter lim="800000"/>
            <a:headEnd/>
            <a:tailEnd/>
          </a:ln>
        </p:spPr>
        <p:txBody>
          <a:bodyPr>
            <a:spAutoFit/>
          </a:bodyPr>
          <a:lstStyle/>
          <a:p>
            <a:r>
              <a:rPr lang="en-GB" sz="1400" dirty="0">
                <a:solidFill>
                  <a:srgbClr val="144776"/>
                </a:solidFill>
                <a:cs typeface="Arial" charset="0"/>
              </a:rPr>
              <a:t>Democratic </a:t>
            </a:r>
          </a:p>
          <a:p>
            <a:r>
              <a:rPr lang="en-GB" sz="1400" dirty="0">
                <a:solidFill>
                  <a:srgbClr val="144776"/>
                </a:solidFill>
                <a:cs typeface="Arial" charset="0"/>
              </a:rPr>
              <a:t>moment</a:t>
            </a:r>
          </a:p>
        </p:txBody>
      </p:sp>
      <p:sp>
        <p:nvSpPr>
          <p:cNvPr id="168970" name="Rectangle 10"/>
          <p:cNvSpPr>
            <a:spLocks noChangeArrowheads="1"/>
          </p:cNvSpPr>
          <p:nvPr/>
        </p:nvSpPr>
        <p:spPr bwMode="auto">
          <a:xfrm>
            <a:off x="4440238" y="1844676"/>
            <a:ext cx="3384550" cy="4105275"/>
          </a:xfrm>
          <a:prstGeom prst="rect">
            <a:avLst/>
          </a:prstGeom>
          <a:noFill/>
          <a:ln w="9525">
            <a:solidFill>
              <a:schemeClr val="tx1"/>
            </a:solidFill>
            <a:miter lim="800000"/>
            <a:headEnd/>
            <a:tailEnd/>
          </a:ln>
        </p:spPr>
        <p:txBody>
          <a:bodyPr wrap="none" anchor="ctr"/>
          <a:lstStyle/>
          <a:p>
            <a:endParaRPr lang="en-GB"/>
          </a:p>
        </p:txBody>
      </p:sp>
      <p:sp>
        <p:nvSpPr>
          <p:cNvPr id="3" name="TextBox 2"/>
          <p:cNvSpPr txBox="1"/>
          <p:nvPr/>
        </p:nvSpPr>
        <p:spPr>
          <a:xfrm>
            <a:off x="4440238" y="6572409"/>
            <a:ext cx="3560398" cy="276999"/>
          </a:xfrm>
          <a:prstGeom prst="rect">
            <a:avLst/>
          </a:prstGeom>
          <a:noFill/>
        </p:spPr>
        <p:txBody>
          <a:bodyPr wrap="none" rtlCol="0">
            <a:spAutoFit/>
          </a:bodyPr>
          <a:lstStyle/>
          <a:p>
            <a:r>
              <a:rPr lang="en-GB" sz="1200" dirty="0"/>
              <a:t>See: Colin Crouch, </a:t>
            </a:r>
            <a:r>
              <a:rPr lang="en-GB" sz="1200" i="1" dirty="0"/>
              <a:t>Post-democracy</a:t>
            </a:r>
            <a:r>
              <a:rPr lang="en-GB" sz="1200" dirty="0"/>
              <a:t> (Polity, 2004)</a:t>
            </a:r>
          </a:p>
        </p:txBody>
      </p:sp>
    </p:spTree>
    <p:extLst>
      <p:ext uri="{BB962C8B-B14F-4D97-AF65-F5344CB8AC3E}">
        <p14:creationId xmlns:p14="http://schemas.microsoft.com/office/powerpoint/2010/main" val="25148646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9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96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896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6896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896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896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89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4" grpId="0"/>
      <p:bldP spid="168966" grpId="0"/>
      <p:bldP spid="168967" grpId="0"/>
      <p:bldP spid="168968" grpId="0"/>
      <p:bldP spid="168969" grpId="0"/>
      <p:bldP spid="16897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Post-democracy </a:t>
            </a:r>
          </a:p>
        </p:txBody>
      </p:sp>
      <p:sp>
        <p:nvSpPr>
          <p:cNvPr id="5" name="TextBox 4"/>
          <p:cNvSpPr txBox="1"/>
          <p:nvPr/>
        </p:nvSpPr>
        <p:spPr>
          <a:xfrm>
            <a:off x="5838255" y="2799849"/>
            <a:ext cx="5391075" cy="2708434"/>
          </a:xfrm>
          <a:prstGeom prst="rect">
            <a:avLst/>
          </a:prstGeom>
          <a:noFill/>
        </p:spPr>
        <p:txBody>
          <a:bodyPr wrap="square" rtlCol="0">
            <a:spAutoFit/>
          </a:bodyPr>
          <a:lstStyle/>
          <a:p>
            <a:r>
              <a:rPr lang="en-GB" sz="2000" dirty="0"/>
              <a:t>“A post-democratic society therefore is one that continues to have and to use all the institutions of democracy, but in which they increasingly become a formal shell. The energy and innovative drive pass away from the democratic arena and into small circles of a politico-economic elite.” </a:t>
            </a:r>
          </a:p>
          <a:p>
            <a:endParaRPr lang="en-GB" dirty="0"/>
          </a:p>
          <a:p>
            <a:r>
              <a:rPr lang="en-GB" sz="1200" dirty="0"/>
              <a:t>Source: http://blogs.lse.ac.uk/politicsandpolicy/five-minutes-with-colin-crouch/</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561" y="1772816"/>
            <a:ext cx="3171825"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0046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F4FA9C1-2A7C-403C-B700-EF89B419D84B}"/>
              </a:ext>
            </a:extLst>
          </p:cNvPr>
          <p:cNvSpPr/>
          <p:nvPr/>
        </p:nvSpPr>
        <p:spPr>
          <a:xfrm>
            <a:off x="293511" y="813012"/>
            <a:ext cx="6234289" cy="5632311"/>
          </a:xfrm>
          <a:prstGeom prst="rect">
            <a:avLst/>
          </a:prstGeom>
        </p:spPr>
        <p:txBody>
          <a:bodyPr wrap="square">
            <a:spAutoFit/>
          </a:bodyPr>
          <a:lstStyle/>
          <a:p>
            <a:r>
              <a:rPr lang="en-GB" dirty="0"/>
              <a:t>"Today consumerism determines what is important. Consuming relationships, consuming friendships, consuming religions, consuming, consuming... . Whatever the cost or consequences. A consumption which does not </a:t>
            </a:r>
            <a:r>
              <a:rPr lang="en-GB" dirty="0" err="1"/>
              <a:t>favor</a:t>
            </a:r>
            <a:r>
              <a:rPr lang="en-GB" dirty="0"/>
              <a:t> bonding, a consumption which has little to do with human relationships. Social bonds are a mere 'means' for the satisfaction of 'my needs'. The important thing is no longer our </a:t>
            </a:r>
            <a:r>
              <a:rPr lang="en-GB" dirty="0" err="1"/>
              <a:t>neighbor</a:t>
            </a:r>
            <a:r>
              <a:rPr lang="en-GB" dirty="0"/>
              <a:t>, with his or her familiar face, story and personality.</a:t>
            </a:r>
          </a:p>
          <a:p>
            <a:endParaRPr lang="en-GB" dirty="0"/>
          </a:p>
          <a:p>
            <a:r>
              <a:rPr lang="en-GB" dirty="0"/>
              <a:t>"The result is a culture which discards everything that is no longer 'useful' or 'satisfying' for the tastes of the consumer. We have turned our society into a huge multicultural showcase tied only to the tastes of certain 'consumers', while so many others only 'eat the crumbs which fall from their masters’ table'. This causes great harm. I would say that at the root of so many contemporary situations is a kind of impoverishment born of a widespread and radical sense of loneliness. ... Loneliness with fear of commitment in a limitless effort to feel recognized."</a:t>
            </a:r>
          </a:p>
        </p:txBody>
      </p:sp>
      <p:sp>
        <p:nvSpPr>
          <p:cNvPr id="4" name="TextBox 3">
            <a:extLst>
              <a:ext uri="{FF2B5EF4-FFF2-40B4-BE49-F238E27FC236}">
                <a16:creationId xmlns:a16="http://schemas.microsoft.com/office/drawing/2014/main" id="{3439B8F8-5ADD-415F-8811-5E816047E211}"/>
              </a:ext>
            </a:extLst>
          </p:cNvPr>
          <p:cNvSpPr txBox="1"/>
          <p:nvPr/>
        </p:nvSpPr>
        <p:spPr>
          <a:xfrm>
            <a:off x="6841066" y="5441244"/>
            <a:ext cx="5181600" cy="1200329"/>
          </a:xfrm>
          <a:prstGeom prst="rect">
            <a:avLst/>
          </a:prstGeom>
          <a:noFill/>
        </p:spPr>
        <p:txBody>
          <a:bodyPr wrap="square" rtlCol="0">
            <a:spAutoFit/>
          </a:bodyPr>
          <a:lstStyle/>
          <a:p>
            <a:r>
              <a:rPr lang="en-GB" dirty="0"/>
              <a:t> Address to bishops at St. Charles Borromeo Seminary, Philadelphia, Sept. 28, 2015 (</a:t>
            </a:r>
            <a:r>
              <a:rPr lang="en-GB" dirty="0">
                <a:hlinkClick r:id="rId2"/>
              </a:rPr>
              <a:t>https://www.ncronline.org/blogs/francis-chronicles/popes-quotes-consumerism</a:t>
            </a:r>
            <a:r>
              <a:rPr lang="en-GB" dirty="0"/>
              <a:t>)</a:t>
            </a:r>
          </a:p>
        </p:txBody>
      </p:sp>
      <p:pic>
        <p:nvPicPr>
          <p:cNvPr id="4100" name="Picture 4" descr="Image result for pope francis">
            <a:extLst>
              <a:ext uri="{FF2B5EF4-FFF2-40B4-BE49-F238E27FC236}">
                <a16:creationId xmlns:a16="http://schemas.microsoft.com/office/drawing/2014/main" id="{B6440EC3-5235-41A8-BA36-605E4F4003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4245" y="813012"/>
            <a:ext cx="3341299"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541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Image result for peter lee wheatley hill grave">
            <a:extLst>
              <a:ext uri="{FF2B5EF4-FFF2-40B4-BE49-F238E27FC236}">
                <a16:creationId xmlns:a16="http://schemas.microsoft.com/office/drawing/2014/main" id="{F85134E1-CEF6-4995-93E3-EEFA514955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681" y="1259198"/>
            <a:ext cx="6384703" cy="43396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E7B4744-20DA-4359-A12F-A0EF75CACF1D}"/>
              </a:ext>
            </a:extLst>
          </p:cNvPr>
          <p:cNvSpPr txBox="1"/>
          <p:nvPr/>
        </p:nvSpPr>
        <p:spPr>
          <a:xfrm>
            <a:off x="389681" y="1259198"/>
            <a:ext cx="4579010" cy="369332"/>
          </a:xfrm>
          <a:prstGeom prst="rect">
            <a:avLst/>
          </a:prstGeom>
          <a:noFill/>
        </p:spPr>
        <p:txBody>
          <a:bodyPr wrap="none" rtlCol="0">
            <a:spAutoFit/>
          </a:bodyPr>
          <a:lstStyle/>
          <a:p>
            <a:pPr fontAlgn="base">
              <a:spcBef>
                <a:spcPct val="0"/>
              </a:spcBef>
              <a:spcAft>
                <a:spcPct val="0"/>
              </a:spcAft>
            </a:pPr>
            <a:r>
              <a:rPr lang="en-GB" b="1" dirty="0">
                <a:solidFill>
                  <a:schemeClr val="bg1"/>
                </a:solidFill>
                <a:latin typeface="Arial" panose="020B0604020202020204" pitchFamily="34" charset="0"/>
              </a:rPr>
              <a:t>Wheatley Hill Cemetery, County Durham</a:t>
            </a:r>
          </a:p>
        </p:txBody>
      </p:sp>
      <p:pic>
        <p:nvPicPr>
          <p:cNvPr id="8194" name="Picture 2" descr="Banner">
            <a:extLst>
              <a:ext uri="{FF2B5EF4-FFF2-40B4-BE49-F238E27FC236}">
                <a16:creationId xmlns:a16="http://schemas.microsoft.com/office/drawing/2014/main" id="{D0D217BA-B2F2-4BD4-889D-41DB732000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258" y="762000"/>
            <a:ext cx="3838075" cy="5766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028982"/>
      </p:ext>
    </p:extLst>
  </p:cSld>
  <p:clrMapOvr>
    <a:masterClrMapping/>
  </p:clrMapOvr>
</p:sld>
</file>

<file path=ppt/theme/theme1.xml><?xml version="1.0" encoding="utf-8"?>
<a:theme xmlns:a="http://schemas.openxmlformats.org/drawingml/2006/main" name="Custom Design">
  <a:themeElements>
    <a:clrScheme name="Custom Design 15">
      <a:dk1>
        <a:srgbClr val="000000"/>
      </a:dk1>
      <a:lt1>
        <a:srgbClr val="FFFFFF"/>
      </a:lt1>
      <a:dk2>
        <a:srgbClr val="000000"/>
      </a:dk2>
      <a:lt2>
        <a:srgbClr val="808080"/>
      </a:lt2>
      <a:accent1>
        <a:srgbClr val="7FA1AC"/>
      </a:accent1>
      <a:accent2>
        <a:srgbClr val="459CBD"/>
      </a:accent2>
      <a:accent3>
        <a:srgbClr val="FFFFFF"/>
      </a:accent3>
      <a:accent4>
        <a:srgbClr val="000000"/>
      </a:accent4>
      <a:accent5>
        <a:srgbClr val="C0CDD2"/>
      </a:accent5>
      <a:accent6>
        <a:srgbClr val="3E8DAB"/>
      </a:accent6>
      <a:hlink>
        <a:srgbClr val="A8C0D1"/>
      </a:hlink>
      <a:folHlink>
        <a:srgbClr val="C88BA9"/>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4">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5">
        <a:dk1>
          <a:srgbClr val="000000"/>
        </a:dk1>
        <a:lt1>
          <a:srgbClr val="FFFFFF"/>
        </a:lt1>
        <a:dk2>
          <a:srgbClr val="000000"/>
        </a:dk2>
        <a:lt2>
          <a:srgbClr val="808080"/>
        </a:lt2>
        <a:accent1>
          <a:srgbClr val="7FA1AC"/>
        </a:accent1>
        <a:accent2>
          <a:srgbClr val="459CBD"/>
        </a:accent2>
        <a:accent3>
          <a:srgbClr val="FFFFFF"/>
        </a:accent3>
        <a:accent4>
          <a:srgbClr val="000000"/>
        </a:accent4>
        <a:accent5>
          <a:srgbClr val="C0CDD2"/>
        </a:accent5>
        <a:accent6>
          <a:srgbClr val="3E8DAB"/>
        </a:accent6>
        <a:hlink>
          <a:srgbClr val="A8C0D1"/>
        </a:hlink>
        <a:folHlink>
          <a:srgbClr val="C88B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646</TotalTime>
  <Words>744</Words>
  <Application>Microsoft Office PowerPoint</Application>
  <PresentationFormat>Widescreen</PresentationFormat>
  <Paragraphs>71</Paragraphs>
  <Slides>20</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20</vt:i4>
      </vt:variant>
    </vt:vector>
  </HeadingPairs>
  <TitlesOfParts>
    <vt:vector size="22" baseType="lpstr">
      <vt:lpstr>Arial</vt:lpstr>
      <vt:lpstr>Custom Design</vt:lpstr>
      <vt:lpstr>Politics of the Foundational Economy</vt:lpstr>
      <vt:lpstr>Foundational economy</vt:lpstr>
      <vt:lpstr>Politics of the Foundational Economy</vt:lpstr>
      <vt:lpstr>Lessons of 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Towards FE2.0 (in the UK)?</vt:lpstr>
      <vt:lpstr>“Parabola of democracy”</vt:lpstr>
      <vt:lpstr>Post-democracy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Politics of the Foundational Economy</dc:title>
  <dc:creator>Tomaney, John</dc:creator>
  <cp:lastModifiedBy>karel williams</cp:lastModifiedBy>
  <cp:revision>23</cp:revision>
  <dcterms:created xsi:type="dcterms:W3CDTF">2019-09-03T16:21:55Z</dcterms:created>
  <dcterms:modified xsi:type="dcterms:W3CDTF">2019-10-06T17:03:31Z</dcterms:modified>
</cp:coreProperties>
</file>